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6" r:id="rId3"/>
    <p:sldId id="287" r:id="rId4"/>
    <p:sldId id="278" r:id="rId5"/>
    <p:sldId id="259" r:id="rId6"/>
    <p:sldId id="279" r:id="rId7"/>
    <p:sldId id="280" r:id="rId8"/>
    <p:sldId id="281" r:id="rId9"/>
    <p:sldId id="268" r:id="rId10"/>
    <p:sldId id="256" r:id="rId11"/>
    <p:sldId id="282" r:id="rId12"/>
    <p:sldId id="260" r:id="rId13"/>
    <p:sldId id="283" r:id="rId14"/>
    <p:sldId id="264" r:id="rId15"/>
    <p:sldId id="274" r:id="rId16"/>
    <p:sldId id="289" r:id="rId17"/>
    <p:sldId id="290" r:id="rId18"/>
    <p:sldId id="288" r:id="rId19"/>
    <p:sldId id="270" r:id="rId20"/>
    <p:sldId id="291" r:id="rId21"/>
    <p:sldId id="269" r:id="rId22"/>
    <p:sldId id="271" r:id="rId23"/>
    <p:sldId id="272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4FD9-53C3-4375-A83D-0198D0B10F4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43CB-01C3-443C-A997-4DCC46A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754"/>
            <a:ext cx="4572000" cy="6748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990600"/>
            <a:ext cx="4038600" cy="2431435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analytical tools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and assessment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ecosystems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 Oregon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Steve Acker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Northwest </a:t>
            </a:r>
            <a:r>
              <a:rPr lang="en-US" dirty="0">
                <a:solidFill>
                  <a:srgbClr val="FFFF00"/>
                </a:solidFill>
              </a:rPr>
              <a:t>Oregon Ecology </a:t>
            </a:r>
            <a:r>
              <a:rPr lang="en-US" dirty="0" smtClean="0">
                <a:solidFill>
                  <a:srgbClr val="FFFF00"/>
                </a:solidFill>
              </a:rPr>
              <a:t>Group </a:t>
            </a:r>
            <a:r>
              <a:rPr lang="en-US" dirty="0">
                <a:solidFill>
                  <a:srgbClr val="FFFF00"/>
                </a:solidFill>
              </a:rPr>
              <a:t>Willamette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3726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62260"/>
            <a:ext cx="607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Riparian site classification conceptual workflow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28600" y="11430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Omernik</a:t>
            </a:r>
            <a:r>
              <a:rPr lang="en-US" dirty="0" smtClean="0"/>
              <a:t> Ecoregions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" y="22098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Watershed boundaries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47800" y="31242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Vegetation data (various)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47800" y="41910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NetMap</a:t>
            </a:r>
            <a:r>
              <a:rPr lang="en-US" dirty="0" smtClean="0"/>
              <a:t> riparian analysis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52578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 regime data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1790700"/>
            <a:ext cx="4572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2362200"/>
            <a:ext cx="457200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14600" y="16002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domains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51863" y="3200400"/>
            <a:ext cx="458137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25146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Non-forest mask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62600" y="2590800"/>
            <a:ext cx="228600" cy="17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5800" y="20955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62600" y="16764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Potentially-forested ref. domains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76600" y="3810000"/>
            <a:ext cx="533400" cy="133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810000" y="35814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Hard-woods?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76600" y="4800600"/>
            <a:ext cx="533400" cy="133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810000" y="46482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Fluvial disturbance type (flood, debris, none)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76600" y="5886450"/>
            <a:ext cx="533400" cy="133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810000" y="5715000"/>
            <a:ext cx="17526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Fire regime (where no fluvial disturbance)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553200" y="3238500"/>
            <a:ext cx="2286000" cy="1866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Segment-level site classification: disturbance regime &amp; hardwoods (Y/N)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934200" y="2676525"/>
            <a:ext cx="38100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5000" y="4114800"/>
            <a:ext cx="723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15000" y="46482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562600" y="4933950"/>
            <a:ext cx="1144874" cy="1009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5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Potential vegetation attributes for site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66752"/>
              </p:ext>
            </p:extLst>
          </p:nvPr>
        </p:nvGraphicFramePr>
        <p:xfrm>
          <a:off x="647699" y="1143000"/>
          <a:ext cx="7848600" cy="423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40352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source(s)</a:t>
                      </a:r>
                      <a:endParaRPr lang="en-US" dirty="0"/>
                    </a:p>
                  </a:txBody>
                  <a:tcPr/>
                </a:tc>
              </a:tr>
              <a:tr h="1332375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Potentially-forested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GNN non-forest mask (Landscape Ecology, Modeling, Mapping, and Analysis group)—exclude </a:t>
                      </a:r>
                      <a:r>
                        <a:rPr lang="en-US" sz="1800" dirty="0" smtClean="0"/>
                        <a:t>alpine, volcanic, ice, water, dunes</a:t>
                      </a:r>
                      <a:endParaRPr lang="en-US" dirty="0"/>
                    </a:p>
                  </a:txBody>
                  <a:tcPr/>
                </a:tc>
              </a:tr>
              <a:tr h="540352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Potential presence of hardwood</a:t>
                      </a:r>
                      <a:r>
                        <a:rPr lang="en-US" baseline="0" dirty="0" smtClean="0"/>
                        <a:t> tree species (</a:t>
                      </a:r>
                      <a:r>
                        <a:rPr lang="en-US" baseline="0" dirty="0" err="1" smtClean="0"/>
                        <a:t>bigleaf</a:t>
                      </a:r>
                      <a:r>
                        <a:rPr lang="en-US" baseline="0" dirty="0" smtClean="0"/>
                        <a:t> maple, red alder, black cottonwood)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Silvics Manual</a:t>
                      </a:r>
                      <a:endParaRPr lang="en-US" dirty="0"/>
                    </a:p>
                  </a:txBody>
                  <a:tcPr/>
                </a:tc>
              </a:tr>
              <a:tr h="5403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LANDFIRE</a:t>
                      </a:r>
                      <a:r>
                        <a:rPr lang="en-US" baseline="0" dirty="0" smtClean="0"/>
                        <a:t> Rapid Assessment models</a:t>
                      </a:r>
                      <a:endParaRPr lang="en-US" dirty="0"/>
                    </a:p>
                  </a:txBody>
                  <a:tcPr/>
                </a:tc>
              </a:tr>
              <a:tr h="5403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Riparian vegetation guide for northwest OR (and GIP)</a:t>
                      </a:r>
                      <a:endParaRPr lang="en-US" dirty="0"/>
                    </a:p>
                  </a:txBody>
                  <a:tcPr/>
                </a:tc>
              </a:tr>
              <a:tr h="5403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for northwest OR from</a:t>
                      </a:r>
                      <a:r>
                        <a:rPr lang="en-US" baseline="0" dirty="0" smtClean="0"/>
                        <a:t> the Forest Inventory and Analysis program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3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1524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Evaluating dominant potential disturbance by reach—generic approach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6670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 layer from </a:t>
            </a:r>
            <a:r>
              <a:rPr lang="en-US" dirty="0" err="1" smtClean="0"/>
              <a:t>NetMap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47345" y="3239574"/>
            <a:ext cx="1762655" cy="285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934200" y="1143000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Large </a:t>
            </a:r>
          </a:p>
          <a:p>
            <a:pPr algn="ctr"/>
            <a:r>
              <a:rPr lang="en-US" sz="1400" dirty="0" smtClean="0"/>
              <a:t>streams- </a:t>
            </a:r>
            <a:r>
              <a:rPr lang="en-US" sz="1400" dirty="0"/>
              <a:t>fluvial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00383" y="1066800"/>
            <a:ext cx="1447800" cy="14359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Apply </a:t>
            </a:r>
            <a:r>
              <a:rPr lang="en-US" sz="1400" dirty="0" err="1" smtClean="0"/>
              <a:t>NetMap’s</a:t>
            </a:r>
            <a:r>
              <a:rPr lang="en-US" sz="1400" dirty="0" smtClean="0"/>
              <a:t> channel confinement tool (floodplain/</a:t>
            </a:r>
          </a:p>
          <a:p>
            <a:pPr algn="ctr"/>
            <a:r>
              <a:rPr lang="en-US" sz="1400" dirty="0" smtClean="0"/>
              <a:t>channel ≥ 4)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960137" y="3275584"/>
            <a:ext cx="1249891" cy="8029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Select </a:t>
            </a:r>
            <a:r>
              <a:rPr lang="en-US" sz="1400" dirty="0" smtClean="0"/>
              <a:t>reaches with gradient&lt;1.5%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7031413" y="3485787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Small</a:t>
            </a:r>
          </a:p>
          <a:p>
            <a:pPr algn="ctr"/>
            <a:r>
              <a:rPr lang="en-US" sz="1400" dirty="0" smtClean="0"/>
              <a:t>streams-</a:t>
            </a:r>
          </a:p>
          <a:p>
            <a:pPr algn="ctr"/>
            <a:r>
              <a:rPr lang="en-US" sz="1400" dirty="0" smtClean="0"/>
              <a:t>fluvial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05000" y="1956022"/>
            <a:ext cx="1409119" cy="710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63957" y="1488760"/>
            <a:ext cx="1603543" cy="733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934200" y="2171699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 </a:t>
            </a:r>
          </a:p>
          <a:p>
            <a:pPr algn="ctr"/>
            <a:r>
              <a:rPr lang="en-US" sz="1400" dirty="0" smtClean="0"/>
              <a:t>streams- upland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06806" y="2166093"/>
            <a:ext cx="1717843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29311" y="3624356"/>
            <a:ext cx="1571096" cy="1905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62800" y="4724400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Small</a:t>
            </a:r>
          </a:p>
          <a:p>
            <a:pPr algn="ctr"/>
            <a:r>
              <a:rPr lang="en-US" sz="1400" dirty="0" smtClean="0"/>
              <a:t>streams-</a:t>
            </a:r>
          </a:p>
          <a:p>
            <a:pPr algn="ctr"/>
            <a:r>
              <a:rPr lang="en-US" sz="1400" dirty="0" smtClean="0"/>
              <a:t>debris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7162800" y="5715000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Small</a:t>
            </a:r>
          </a:p>
          <a:p>
            <a:pPr algn="ctr"/>
            <a:r>
              <a:rPr lang="en-US" sz="1400" dirty="0"/>
              <a:t>streams-</a:t>
            </a:r>
          </a:p>
          <a:p>
            <a:pPr algn="ctr"/>
            <a:r>
              <a:rPr lang="en-US" sz="1400" dirty="0" smtClean="0"/>
              <a:t>upland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810000" y="4419600"/>
            <a:ext cx="1626923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Select </a:t>
            </a:r>
            <a:r>
              <a:rPr lang="en-US" sz="1400" dirty="0" smtClean="0"/>
              <a:t>reaches with gradient ≥1.5% and debris torrent potential ‘high’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694391" y="3657600"/>
            <a:ext cx="2039409" cy="11530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5638800"/>
            <a:ext cx="1612107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Select reaches with gradient ≥1.5% </a:t>
            </a:r>
            <a:r>
              <a:rPr lang="en-US" sz="1400" dirty="0" smtClean="0"/>
              <a:t>and debris torrent potential ‘low’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513945" y="3742267"/>
            <a:ext cx="2257955" cy="22775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13123" y="5010149"/>
            <a:ext cx="1497277" cy="95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13123" y="6134100"/>
            <a:ext cx="149727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86600" y="4628787"/>
            <a:ext cx="1371600" cy="2000613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04900" y="2403160"/>
            <a:ext cx="7353300" cy="110204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1219200"/>
            <a:ext cx="210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streams</a:t>
            </a:r>
          </a:p>
          <a:p>
            <a:r>
              <a:rPr lang="en-US" dirty="0" smtClean="0"/>
              <a:t>(at least 15 m wide)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Beechie</a:t>
            </a:r>
            <a:r>
              <a:rPr lang="en-US" dirty="0" smtClean="0"/>
              <a:t> et al. 2006)</a:t>
            </a:r>
          </a:p>
          <a:p>
            <a:endParaRPr lang="en-US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6864223" y="942794"/>
            <a:ext cx="1371600" cy="22860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50797" y="1108563"/>
            <a:ext cx="152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unconstrained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81534" y="2407555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3418" y="4352835"/>
            <a:ext cx="14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streams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609559" y="4119657"/>
            <a:ext cx="6077241" cy="434368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93985" y="2719472"/>
            <a:ext cx="17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Montgomery &amp; Buffington 1997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88330" y="3352529"/>
            <a:ext cx="1371600" cy="106707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54"/>
            <a:ext cx="9144000" cy="663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209800"/>
            <a:ext cx="7924800" cy="3447098"/>
          </a:xfrm>
          <a:prstGeom prst="rect">
            <a:avLst/>
          </a:prstGeom>
          <a:solidFill>
            <a:schemeClr val="accent3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informal review with aquatics staff from McKenzie River RD:</a:t>
            </a:r>
          </a:p>
          <a:p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iteration analysis does not take into account importance of ground-water dominated streams in High Cascades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stream network depicted by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NetMap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over-estimates the extent of streams on highly-pervious surfaces (e.g., recent lava)</a:t>
            </a:r>
          </a:p>
        </p:txBody>
      </p:sp>
    </p:spTree>
    <p:extLst>
      <p:ext uri="{BB962C8B-B14F-4D97-AF65-F5344CB8AC3E}">
        <p14:creationId xmlns:p14="http://schemas.microsoft.com/office/powerpoint/2010/main" val="2687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1524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Evaluating dominant potential disturbance by reach—High Cascades version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667000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 layer from </a:t>
            </a:r>
            <a:r>
              <a:rPr lang="en-US" dirty="0" err="1" smtClean="0"/>
              <a:t>NetMap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47345" y="3239574"/>
            <a:ext cx="1762655" cy="285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850712" y="792358"/>
            <a:ext cx="1342954" cy="9256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Large </a:t>
            </a:r>
          </a:p>
          <a:p>
            <a:pPr algn="ctr"/>
            <a:r>
              <a:rPr lang="en-US" sz="1400" dirty="0" smtClean="0"/>
              <a:t>streams- </a:t>
            </a:r>
            <a:r>
              <a:rPr lang="en-US" sz="1400" dirty="0" err="1" smtClean="0"/>
              <a:t>uncon</a:t>
            </a:r>
            <a:r>
              <a:rPr lang="en-US" sz="1400" dirty="0" smtClean="0"/>
              <a:t>-strained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3400383" y="1066800"/>
            <a:ext cx="1447800" cy="14359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Apply </a:t>
            </a:r>
            <a:r>
              <a:rPr lang="en-US" sz="1400" dirty="0" err="1" smtClean="0"/>
              <a:t>NetMap’s</a:t>
            </a:r>
            <a:r>
              <a:rPr lang="en-US" sz="1400" dirty="0" smtClean="0"/>
              <a:t> channel confinement tool </a:t>
            </a:r>
            <a:r>
              <a:rPr lang="en-US" sz="1400" dirty="0"/>
              <a:t>(floodplain/</a:t>
            </a:r>
          </a:p>
          <a:p>
            <a:pPr algn="ctr"/>
            <a:r>
              <a:rPr lang="en-US" sz="1400" dirty="0"/>
              <a:t>channel ≥ 4)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60137" y="3275584"/>
            <a:ext cx="1249891" cy="8029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Select </a:t>
            </a:r>
            <a:r>
              <a:rPr lang="en-US" sz="1400" dirty="0" smtClean="0"/>
              <a:t>reaches with gradient&lt;1.5%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5652160" y="3340945"/>
            <a:ext cx="1358239" cy="8892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Small</a:t>
            </a:r>
          </a:p>
          <a:p>
            <a:pPr algn="ctr"/>
            <a:r>
              <a:rPr lang="en-US" sz="1400" dirty="0" smtClean="0"/>
              <a:t>streams-</a:t>
            </a:r>
          </a:p>
          <a:p>
            <a:pPr algn="ctr"/>
            <a:r>
              <a:rPr lang="en-US" sz="1400" dirty="0" smtClean="0"/>
              <a:t>gentle gradient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05000" y="1956022"/>
            <a:ext cx="1409119" cy="710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63957" y="1461077"/>
            <a:ext cx="761453" cy="1010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74466" y="2055607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Large </a:t>
            </a:r>
          </a:p>
          <a:p>
            <a:pPr algn="ctr"/>
            <a:r>
              <a:rPr lang="en-US" sz="1400" dirty="0" smtClean="0"/>
              <a:t>streams- upland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06806" y="2166093"/>
            <a:ext cx="717677" cy="2110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29311" y="3624356"/>
            <a:ext cx="260196" cy="701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62800" y="5715000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Small</a:t>
            </a:r>
          </a:p>
          <a:p>
            <a:pPr algn="ctr"/>
            <a:r>
              <a:rPr lang="en-US" sz="1400" dirty="0"/>
              <a:t>streams-</a:t>
            </a:r>
          </a:p>
          <a:p>
            <a:pPr algn="ctr"/>
            <a:r>
              <a:rPr lang="en-US" sz="1400" dirty="0" smtClean="0"/>
              <a:t>upland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3739160" y="4722167"/>
            <a:ext cx="1612107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Select reaches with gradient ≥1.5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498770" y="3711570"/>
            <a:ext cx="2019235" cy="1129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59409" y="5098795"/>
            <a:ext cx="1550991" cy="10353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00977" y="5638800"/>
            <a:ext cx="1371600" cy="987597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04900" y="2403160"/>
            <a:ext cx="7353300" cy="110204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1219200"/>
            <a:ext cx="210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streams</a:t>
            </a:r>
          </a:p>
          <a:p>
            <a:r>
              <a:rPr lang="en-US" dirty="0" smtClean="0"/>
              <a:t>(at least 15 m wide)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Beechie</a:t>
            </a:r>
            <a:r>
              <a:rPr lang="en-US" dirty="0" smtClean="0"/>
              <a:t> et al. 2006)</a:t>
            </a:r>
          </a:p>
          <a:p>
            <a:endParaRPr lang="en-US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5883106" y="2022798"/>
            <a:ext cx="1371600" cy="9165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40198" y="858366"/>
            <a:ext cx="94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uncon</a:t>
            </a:r>
            <a:r>
              <a:rPr lang="en-US" dirty="0" smtClean="0"/>
              <a:t>-</a:t>
            </a:r>
          </a:p>
          <a:p>
            <a:r>
              <a:rPr lang="en-US" dirty="0" smtClean="0"/>
              <a:t>strained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76800" y="2249269"/>
            <a:ext cx="94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con-</a:t>
            </a:r>
          </a:p>
          <a:p>
            <a:r>
              <a:rPr lang="en-US" dirty="0" smtClean="0"/>
              <a:t>strained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3418" y="4352835"/>
            <a:ext cx="14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streams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93985" y="2719472"/>
            <a:ext cx="17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Montgomery &amp; Buffington 1997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581900" y="3809582"/>
            <a:ext cx="1371600" cy="85288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35750" y="862717"/>
            <a:ext cx="1219200" cy="83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Large </a:t>
            </a:r>
          </a:p>
          <a:p>
            <a:pPr algn="ctr"/>
            <a:r>
              <a:rPr lang="en-US" sz="1400" dirty="0" smtClean="0"/>
              <a:t>streams- </a:t>
            </a:r>
            <a:r>
              <a:rPr lang="en-US" sz="1400" dirty="0"/>
              <a:t>fluvial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293403" y="1240114"/>
            <a:ext cx="475463" cy="57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85063" y="4114800"/>
            <a:ext cx="85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Glacial Valleys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7783670" y="847532"/>
            <a:ext cx="1371600" cy="9165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522189" y="1766284"/>
            <a:ext cx="5913" cy="188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86777" y="1700194"/>
            <a:ext cx="179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  Landforms</a:t>
            </a:r>
            <a:endParaRPr lang="en-US" sz="1600" dirty="0"/>
          </a:p>
        </p:txBody>
      </p:sp>
      <p:sp>
        <p:nvSpPr>
          <p:cNvPr id="58" name="Oval 57"/>
          <p:cNvSpPr/>
          <p:nvPr/>
        </p:nvSpPr>
        <p:spPr>
          <a:xfrm>
            <a:off x="7632716" y="3869612"/>
            <a:ext cx="1269967" cy="7576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CC"/>
                </a:solidFill>
              </a:rPr>
              <a:t>Small</a:t>
            </a:r>
          </a:p>
          <a:p>
            <a:pPr algn="ctr"/>
            <a:r>
              <a:rPr lang="en-US" sz="1400" dirty="0" smtClean="0">
                <a:solidFill>
                  <a:srgbClr val="FFFFCC"/>
                </a:solidFill>
              </a:rPr>
              <a:t>streams-</a:t>
            </a:r>
          </a:p>
          <a:p>
            <a:pPr algn="ctr"/>
            <a:r>
              <a:rPr lang="en-US" sz="1400" dirty="0" smtClean="0">
                <a:solidFill>
                  <a:srgbClr val="FFFFCC"/>
                </a:solidFill>
              </a:rPr>
              <a:t>fluvial</a:t>
            </a:r>
            <a:endParaRPr lang="en-US" sz="1400" dirty="0">
              <a:solidFill>
                <a:srgbClr val="FFFF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11632" y="643244"/>
            <a:ext cx="85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Glacial Valleys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111632" y="3915668"/>
            <a:ext cx="429116" cy="107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18727" y="4929518"/>
            <a:ext cx="179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  Landforms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469955" y="4350674"/>
            <a:ext cx="784751" cy="12149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381001"/>
            <a:ext cx="5791200" cy="7494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09600"/>
            <a:ext cx="3276599" cy="397031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NetMap’s</a:t>
            </a:r>
            <a:r>
              <a:rPr lang="en-US" dirty="0" smtClean="0"/>
              <a:t> online Technical Help:</a:t>
            </a:r>
          </a:p>
          <a:p>
            <a:endParaRPr lang="en-US" dirty="0"/>
          </a:p>
          <a:p>
            <a:r>
              <a:rPr lang="en-US" dirty="0" smtClean="0"/>
              <a:t>“…The </a:t>
            </a:r>
            <a:r>
              <a:rPr lang="en-US" dirty="0"/>
              <a:t>overall strategy in </a:t>
            </a:r>
            <a:r>
              <a:rPr lang="en-US" dirty="0" err="1"/>
              <a:t>NetMap</a:t>
            </a:r>
            <a:r>
              <a:rPr lang="en-US" dirty="0"/>
              <a:t> is to create high density drainage networks so as not to eliminate headwater streams, since information about network extent (or channel heads) is generally absent for most landscapes. With a liberal network within </a:t>
            </a:r>
            <a:r>
              <a:rPr lang="en-US" dirty="0" err="1"/>
              <a:t>NetMap</a:t>
            </a:r>
            <a:r>
              <a:rPr lang="en-US" dirty="0"/>
              <a:t> tools, a user can remove headwater channels that do not </a:t>
            </a:r>
            <a:r>
              <a:rPr lang="en-US" dirty="0" smtClean="0"/>
              <a:t>exist…”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83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Evaluating reference conditions for vegetation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Select buffer width around stream network based on ecological/physical processes (floodplain width, </a:t>
            </a:r>
            <a:r>
              <a:rPr lang="en-US" sz="2400" smtClean="0">
                <a:solidFill>
                  <a:srgbClr val="FFFF00"/>
                </a:solidFill>
              </a:rPr>
              <a:t>wood recruitment)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Construct a classification scheme with discrete vegetation classes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Potential data sources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Historical imagery or plot data (pre-management)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Current imagery or plot data (un-managed areas)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State-and-transition models</a:t>
            </a:r>
            <a:endParaRPr lang="en-US" sz="2400" dirty="0">
              <a:solidFill>
                <a:srgbClr val="FFFF00"/>
              </a:solidFill>
            </a:endParaRPr>
          </a:p>
          <a:p>
            <a:pPr marL="28346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Ranges of values preferable to single values</a:t>
            </a:r>
          </a:p>
        </p:txBody>
      </p:sp>
    </p:spTree>
    <p:extLst>
      <p:ext uri="{BB962C8B-B14F-4D97-AF65-F5344CB8AC3E}">
        <p14:creationId xmlns:p14="http://schemas.microsoft.com/office/powerpoint/2010/main" val="31836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85" y="304800"/>
            <a:ext cx="8531415" cy="1200329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riparian vegetation classifications for NW Oregon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floristics of tree-, shrub-, and herb-dominated vegetation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to fluvial disturbance, landform, and other site factors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66336"/>
            <a:ext cx="2584713" cy="334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2" y="1666336"/>
            <a:ext cx="2583729" cy="3343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334000"/>
            <a:ext cx="2445541" cy="1015663"/>
          </a:xfrm>
          <a:prstGeom prst="rect">
            <a:avLst/>
          </a:prstGeom>
          <a:solidFill>
            <a:srgbClr val="00CC99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Diaz &amp; </a:t>
            </a:r>
            <a:r>
              <a:rPr lang="en-US" sz="2000" b="1" dirty="0" err="1" smtClean="0">
                <a:solidFill>
                  <a:srgbClr val="FFFF00"/>
                </a:solidFill>
              </a:rPr>
              <a:t>Mellen</a:t>
            </a:r>
            <a:r>
              <a:rPr lang="en-US" sz="2000" b="1" dirty="0" smtClean="0">
                <a:solidFill>
                  <a:srgbClr val="FFFF00"/>
                </a:solidFill>
              </a:rPr>
              <a:t> 1996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GP, MTH, CRGNSA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Fish-bearing streams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33999"/>
            <a:ext cx="2770951" cy="1015663"/>
          </a:xfrm>
          <a:prstGeom prst="rect">
            <a:avLst/>
          </a:prstGeom>
          <a:solidFill>
            <a:srgbClr val="00CC99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McCain 2004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MTH, SIU, WIL, adj. BLM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Some smaller streams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0363"/>
            <a:ext cx="7761513" cy="565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214646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http://www.netmaptools.org/Pages/NetMapHelp/8_2_delineate_riparian_zones.htm</a:t>
            </a:r>
          </a:p>
        </p:txBody>
      </p:sp>
    </p:spTree>
    <p:extLst>
      <p:ext uri="{BB962C8B-B14F-4D97-AF65-F5344CB8AC3E}">
        <p14:creationId xmlns:p14="http://schemas.microsoft.com/office/powerpoint/2010/main" val="3115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Characterizing reference and current vegetation: examples of classification schemes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1462"/>
              </p:ext>
            </p:extLst>
          </p:nvPr>
        </p:nvGraphicFramePr>
        <p:xfrm>
          <a:off x="533400" y="838200"/>
          <a:ext cx="80772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609600">
                <a:tc>
                  <a:txBody>
                    <a:bodyPr/>
                    <a:lstStyle/>
                    <a:p>
                      <a:r>
                        <a:rPr lang="it-IT" dirty="0" smtClean="0"/>
                        <a:t>Burnett et al. 2007. </a:t>
                      </a:r>
                    </a:p>
                    <a:p>
                      <a:r>
                        <a:rPr lang="it-IT" sz="1400" dirty="0" smtClean="0"/>
                        <a:t>(Ecol. Appl. 17: 66–80)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Kennedy &amp; Spies. 2004 </a:t>
                      </a:r>
                      <a:r>
                        <a:rPr lang="en-US" sz="1400" dirty="0" smtClean="0"/>
                        <a:t>(For. Ecol. Manage. 200: 129–147)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Wondzell et al. 2012 </a:t>
                      </a:r>
                    </a:p>
                    <a:p>
                      <a:r>
                        <a:rPr lang="nl-NL" sz="1400" dirty="0" smtClean="0"/>
                        <a:t>(in PNW-GTR-869)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cap="none" baseline="0" dirty="0" smtClean="0"/>
                        <a:t>non-forest 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water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barren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road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open shrub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bare soil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dense shrub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open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herb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young 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shrub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small 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hardwood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hardwood tree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medium 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small mixed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medium conifer-alder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medium mixed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large conifer-alder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large mixed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giant conifer-alder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very large mixed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young conifer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cap="none" baseline="0" dirty="0" smtClean="0"/>
                        <a:t>small/medium conifer 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small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small conifer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medium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medium conifer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large conifer 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large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large conifer</a:t>
                      </a:r>
                      <a:endParaRPr lang="en-US" cap="none" baseline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cap="none" baseline="0" dirty="0" smtClean="0"/>
                        <a:t>very large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very large conifer</a:t>
                      </a:r>
                      <a:endParaRPr lang="en-US" cap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cap="none" baseline="0" dirty="0" smtClean="0"/>
                        <a:t>giant conifer</a:t>
                      </a:r>
                      <a:endParaRPr lang="en-US" cap="none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92476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Hypothetical example of distribution and ranges of reference vegetation for a reference domain (ecoregion)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64230"/>
              </p:ext>
            </p:extLst>
          </p:nvPr>
        </p:nvGraphicFramePr>
        <p:xfrm>
          <a:off x="457200" y="1783076"/>
          <a:ext cx="8153404" cy="377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/>
                <a:gridCol w="990599"/>
                <a:gridCol w="1055916"/>
                <a:gridCol w="1164772"/>
                <a:gridCol w="1164772"/>
                <a:gridCol w="1164772"/>
                <a:gridCol w="1164772"/>
              </a:tblGrid>
              <a:tr h="589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Vegetation </a:t>
                      </a:r>
                      <a:r>
                        <a:rPr lang="en-US" dirty="0" smtClean="0"/>
                        <a:t>states (% of reach type)</a:t>
                      </a:r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00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Reach types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Barren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Open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Broadleaf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Sapl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/pole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Sm/med.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Lg./giant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9115">
                <a:tc>
                  <a:txBody>
                    <a:bodyPr/>
                    <a:lstStyle/>
                    <a:p>
                      <a:r>
                        <a:rPr lang="en-US" dirty="0" smtClean="0"/>
                        <a:t>Small/upland disturb.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35-45</a:t>
                      </a:r>
                      <a:endParaRPr lang="en-US" dirty="0"/>
                    </a:p>
                  </a:txBody>
                  <a:tcPr anchor="ctr"/>
                </a:tc>
              </a:tr>
              <a:tr h="58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Small/fluvial disturb.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0-10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5-15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25-35</a:t>
                      </a:r>
                      <a:endParaRPr lang="en-US" dirty="0"/>
                    </a:p>
                  </a:txBody>
                  <a:tcPr anchor="ctr"/>
                </a:tc>
              </a:tr>
              <a:tr h="58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Large/upland disturb.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0-10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0-5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25-35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35-45</a:t>
                      </a:r>
                      <a:endParaRPr lang="en-US" dirty="0"/>
                    </a:p>
                  </a:txBody>
                  <a:tcPr anchor="ctr"/>
                </a:tc>
              </a:tr>
              <a:tr h="58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Large/fluvial disturb.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786" y="457200"/>
            <a:ext cx="43084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Collaborative analytical approach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85800" y="13716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Classify sites (reference domains)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1867" y="2133600"/>
            <a:ext cx="2709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13716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Evaluate reference conditions (reference domains)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72200" y="13716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 current conditions (focus areas)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25067" y="2133600"/>
            <a:ext cx="2709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733800" y="3657600"/>
            <a:ext cx="1718733" cy="10955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draft products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57800" y="4665452"/>
            <a:ext cx="152400" cy="21134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99560" y="4876800"/>
            <a:ext cx="1905000" cy="10804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Consult experts/end-users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4876800"/>
            <a:ext cx="1718733" cy="10955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 as indicated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336291" y="5438803"/>
            <a:ext cx="309752" cy="15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3800" y="4594288"/>
            <a:ext cx="169334" cy="21278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828800" y="3429000"/>
            <a:ext cx="56388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04846" y="2904585"/>
            <a:ext cx="414554" cy="672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00800" y="2904585"/>
            <a:ext cx="558793" cy="672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610100" y="2946894"/>
            <a:ext cx="8627" cy="356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5628977" cy="5324535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collaborators, including: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 Hogervorst, Willamette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Forest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Brett Blundon, Eugene BLM/Willamette NF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Meyer, Willamette National Forest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Bonny Hammons, Willamette National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 Ellingson, Siuslaw National Forest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 Reinwald, Mount Hood National Forest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 Parker, Mount Hood National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Kertis, NW Oregon Ecology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Cheryl Friesen, Willamette National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Kretzing,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Willamette National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Forest, retired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Ian-Huei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Yau,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6 Data Resources Management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Gordie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Reeves, Pacific Northwest Research Station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Spies, Pacific Northwest Research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Wondzell,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Northwest Research Station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Benda,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TerrainWorks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Andras,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TerrainWorks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9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9067800" cy="680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066800"/>
            <a:ext cx="7162800" cy="397031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 of current project: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assess historical </a:t>
            </a:r>
            <a:r>
              <a:rPr lang="en-US" sz="2800" dirty="0">
                <a:solidFill>
                  <a:srgbClr val="FFFF00"/>
                </a:solidFill>
              </a:rPr>
              <a:t>and current conditions of riparian </a:t>
            </a:r>
            <a:r>
              <a:rPr lang="en-US" sz="2800" dirty="0" smtClean="0">
                <a:solidFill>
                  <a:srgbClr val="FFFF00"/>
                </a:solidFill>
              </a:rPr>
              <a:t>vegetation in the context of potential </a:t>
            </a:r>
            <a:r>
              <a:rPr lang="en-US" sz="2800" dirty="0">
                <a:solidFill>
                  <a:srgbClr val="FFFF00"/>
                </a:solidFill>
              </a:rPr>
              <a:t>vegetation, fluvial and other geomorphic processes, and non-fluvial disturbance processes (e.g., fire</a:t>
            </a:r>
            <a:r>
              <a:rPr lang="en-US" sz="2800" dirty="0" smtClean="0">
                <a:solidFill>
                  <a:srgbClr val="FFFF00"/>
                </a:solidFill>
              </a:rPr>
              <a:t>),</a:t>
            </a:r>
          </a:p>
          <a:p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a 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transparent, logical pathway for planning management of riparian vegetation on federal forest lands in northwest Oregon</a:t>
            </a:r>
          </a:p>
        </p:txBody>
      </p:sp>
    </p:spTree>
    <p:extLst>
      <p:ext uri="{BB962C8B-B14F-4D97-AF65-F5344CB8AC3E}">
        <p14:creationId xmlns:p14="http://schemas.microsoft.com/office/powerpoint/2010/main" val="36873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Relevance of </a:t>
            </a:r>
            <a:r>
              <a:rPr lang="en-US" sz="2400" b="1" dirty="0">
                <a:solidFill>
                  <a:srgbClr val="FFFF00"/>
                </a:solidFill>
              </a:rPr>
              <a:t>historical range and </a:t>
            </a:r>
            <a:r>
              <a:rPr lang="en-US" sz="2400" b="1" dirty="0" smtClean="0">
                <a:solidFill>
                  <a:srgbClr val="FFFF00"/>
                </a:solidFill>
              </a:rPr>
              <a:t>variability </a:t>
            </a:r>
            <a:r>
              <a:rPr lang="en-US" sz="2400" b="1" dirty="0">
                <a:solidFill>
                  <a:srgbClr val="FFFF00"/>
                </a:solidFill>
              </a:rPr>
              <a:t>(HRV)</a:t>
            </a:r>
            <a:r>
              <a:rPr lang="en-US" sz="2400" b="1" dirty="0" smtClean="0">
                <a:solidFill>
                  <a:srgbClr val="FFFF00"/>
                </a:solidFill>
              </a:rPr>
              <a:t> to land management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Using history as a guide is a precautionary approach.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Acknowledging and describing variability is consistent with current science.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May provide diverse options for management.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816" y="685800"/>
            <a:ext cx="651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Historical variability in riparian/aquatic ecosystems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228600" y="2743200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Climate</a:t>
            </a:r>
            <a:endParaRPr lang="en-US" sz="2000" dirty="0"/>
          </a:p>
        </p:txBody>
      </p:sp>
      <p:sp>
        <p:nvSpPr>
          <p:cNvPr id="36" name="Oval 35"/>
          <p:cNvSpPr/>
          <p:nvPr/>
        </p:nvSpPr>
        <p:spPr>
          <a:xfrm>
            <a:off x="228600" y="3810000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Geology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199389" y="2631132"/>
            <a:ext cx="620011" cy="797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98139" y="2743200"/>
            <a:ext cx="2286000" cy="18669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Riparian vegetation-- lifeforms &amp; </a:t>
            </a:r>
            <a:r>
              <a:rPr lang="en-US" dirty="0"/>
              <a:t>stature varying </a:t>
            </a:r>
            <a:r>
              <a:rPr lang="en-US" dirty="0" smtClean="0"/>
              <a:t>over space &amp; time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604336" y="2334519"/>
            <a:ext cx="690109" cy="4848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694945" y="3391794"/>
            <a:ext cx="499595" cy="12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31858" y="4222329"/>
            <a:ext cx="562682" cy="3306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537773" y="4729777"/>
            <a:ext cx="881072" cy="8328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8800" y="3159204"/>
            <a:ext cx="333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}</a:t>
            </a:r>
            <a:endParaRPr lang="en-US" sz="6600" dirty="0"/>
          </a:p>
        </p:txBody>
      </p:sp>
      <p:sp>
        <p:nvSpPr>
          <p:cNvPr id="59" name="Oval 58"/>
          <p:cNvSpPr/>
          <p:nvPr/>
        </p:nvSpPr>
        <p:spPr>
          <a:xfrm>
            <a:off x="2743200" y="1716732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Fluvial </a:t>
            </a:r>
            <a:r>
              <a:rPr lang="en-US" sz="2000" dirty="0" err="1" smtClean="0"/>
              <a:t>distur-bance</a:t>
            </a:r>
            <a:endParaRPr lang="en-US" sz="2000" dirty="0"/>
          </a:p>
        </p:txBody>
      </p:sp>
      <p:sp>
        <p:nvSpPr>
          <p:cNvPr id="61" name="Oval 60"/>
          <p:cNvSpPr/>
          <p:nvPr/>
        </p:nvSpPr>
        <p:spPr>
          <a:xfrm>
            <a:off x="2803603" y="2896494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Debris torrents</a:t>
            </a:r>
            <a:endParaRPr lang="en-US" sz="2000" dirty="0"/>
          </a:p>
        </p:txBody>
      </p:sp>
      <p:sp>
        <p:nvSpPr>
          <p:cNvPr id="62" name="Oval 61"/>
          <p:cNvSpPr/>
          <p:nvPr/>
        </p:nvSpPr>
        <p:spPr>
          <a:xfrm>
            <a:off x="2770499" y="4114800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Wildfire</a:t>
            </a:r>
            <a:endParaRPr lang="en-US" sz="2000" dirty="0"/>
          </a:p>
        </p:txBody>
      </p:sp>
      <p:sp>
        <p:nvSpPr>
          <p:cNvPr id="63" name="Oval 62"/>
          <p:cNvSpPr/>
          <p:nvPr/>
        </p:nvSpPr>
        <p:spPr>
          <a:xfrm>
            <a:off x="2743200" y="5333106"/>
            <a:ext cx="1752600" cy="990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Wind-throw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192184" y="3505200"/>
            <a:ext cx="551016" cy="1425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186138" y="3887095"/>
            <a:ext cx="518052" cy="2848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161802" y="4126449"/>
            <a:ext cx="566724" cy="12066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144673" y="2212032"/>
            <a:ext cx="528511" cy="6195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689563" y="1831002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7425307" y="2819400"/>
            <a:ext cx="423293" cy="3097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919312" y="2462699"/>
            <a:ext cx="144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stability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7573279" y="3645510"/>
            <a:ext cx="427721" cy="22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077942" y="3353484"/>
            <a:ext cx="106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Habitat structure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495904" y="4220098"/>
            <a:ext cx="423408" cy="2833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001000" y="4240226"/>
            <a:ext cx="7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425307" y="4503483"/>
            <a:ext cx="494005" cy="7053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990923" y="5068669"/>
            <a:ext cx="92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Why HRV is difficult to capture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Answers will depend on spatial and temporal scope of investigation.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Information becomes more sparse and ambiguous the farther back you look (hence, role of simulation models).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Data-gathering is often opportunistic, compromising inference.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Why HRV is not prescriptive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We have management objectives other than emulating natural processes.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The landscape may have changed compared to the reference period in ways that will persist (e.g., infrastructure).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</a:rPr>
              <a:t>System drivers may be different in the future than they were during the reference period (e.g., climate).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29" y="-192338"/>
            <a:ext cx="6072142" cy="724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77" y="914400"/>
            <a:ext cx="1814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Ecology Program Areas in the Pacific Northwest Region, USDA Forest Service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2514600"/>
            <a:ext cx="25146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(No Border) 4"/>
          <p:cNvSpPr/>
          <p:nvPr/>
        </p:nvSpPr>
        <p:spPr>
          <a:xfrm>
            <a:off x="51252" y="3352800"/>
            <a:ext cx="1625147" cy="1939536"/>
          </a:xfrm>
          <a:prstGeom prst="callout1">
            <a:avLst>
              <a:gd name="adj1" fmla="val 34994"/>
              <a:gd name="adj2" fmla="val 134701"/>
              <a:gd name="adj3" fmla="val 46766"/>
              <a:gd name="adj4" fmla="val 103529"/>
            </a:avLst>
          </a:prstGeom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Northwest Oregon Ecology Program (link to Eugene/Salem BLM)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786" y="609600"/>
            <a:ext cx="430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Overview of analytical approach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85800" y="19812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Classify sites (reference domains)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1867" y="2743200"/>
            <a:ext cx="2709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19812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Evaluate reference conditions (reference domains)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72200" y="1981200"/>
            <a:ext cx="2286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 current conditions (focus areas)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25067" y="2743200"/>
            <a:ext cx="2709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1163</Words>
  <Application>Microsoft Office PowerPoint</Application>
  <PresentationFormat>On-screen Show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Acker, Steven A -FS</cp:lastModifiedBy>
  <cp:revision>128</cp:revision>
  <dcterms:created xsi:type="dcterms:W3CDTF">2015-11-12T20:57:30Z</dcterms:created>
  <dcterms:modified xsi:type="dcterms:W3CDTF">2016-10-26T15:33:58Z</dcterms:modified>
</cp:coreProperties>
</file>