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263" r:id="rId2"/>
    <p:sldId id="257" r:id="rId3"/>
    <p:sldId id="258" r:id="rId4"/>
    <p:sldId id="256" r:id="rId5"/>
    <p:sldId id="259" r:id="rId6"/>
    <p:sldId id="261" r:id="rId7"/>
    <p:sldId id="265" r:id="rId8"/>
    <p:sldId id="275" r:id="rId9"/>
    <p:sldId id="276" r:id="rId10"/>
    <p:sldId id="277" r:id="rId11"/>
    <p:sldId id="278" r:id="rId12"/>
    <p:sldId id="269" r:id="rId13"/>
    <p:sldId id="264" r:id="rId14"/>
    <p:sldId id="271" r:id="rId15"/>
    <p:sldId id="272" r:id="rId16"/>
    <p:sldId id="273" r:id="rId17"/>
    <p:sldId id="274" r:id="rId18"/>
    <p:sldId id="279" r:id="rId19"/>
    <p:sldId id="281" r:id="rId20"/>
    <p:sldId id="283" r:id="rId21"/>
    <p:sldId id="305" r:id="rId22"/>
    <p:sldId id="309" r:id="rId23"/>
    <p:sldId id="304" r:id="rId24"/>
    <p:sldId id="303" r:id="rId25"/>
    <p:sldId id="310" r:id="rId26"/>
    <p:sldId id="311" r:id="rId27"/>
    <p:sldId id="312" r:id="rId28"/>
    <p:sldId id="313" r:id="rId29"/>
    <p:sldId id="300" r:id="rId30"/>
    <p:sldId id="285" r:id="rId31"/>
    <p:sldId id="284" r:id="rId32"/>
    <p:sldId id="286" r:id="rId33"/>
    <p:sldId id="287" r:id="rId34"/>
    <p:sldId id="288" r:id="rId35"/>
    <p:sldId id="289" r:id="rId36"/>
    <p:sldId id="290" r:id="rId37"/>
    <p:sldId id="291" r:id="rId38"/>
    <p:sldId id="292" r:id="rId39"/>
    <p:sldId id="293" r:id="rId40"/>
    <p:sldId id="294" r:id="rId41"/>
    <p:sldId id="297" r:id="rId42"/>
    <p:sldId id="298" r:id="rId43"/>
    <p:sldId id="296" r:id="rId44"/>
    <p:sldId id="306"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3BEC"/>
    <a:srgbClr val="C66AB2"/>
    <a:srgbClr val="70C8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278" autoAdjust="0"/>
    <p:restoredTop sz="94660"/>
  </p:normalViewPr>
  <p:slideViewPr>
    <p:cSldViewPr snapToGrid="0">
      <p:cViewPr varScale="1">
        <p:scale>
          <a:sx n="60" d="100"/>
          <a:sy n="60" d="100"/>
        </p:scale>
        <p:origin x="90" y="390"/>
      </p:cViewPr>
      <p:guideLst/>
    </p:cSldViewPr>
  </p:slideViewPr>
  <p:notesTextViewPr>
    <p:cViewPr>
      <p:scale>
        <a:sx n="1" d="1"/>
        <a:sy n="1" d="1"/>
      </p:scale>
      <p:origin x="0" y="0"/>
    </p:cViewPr>
  </p:notesTextViewPr>
  <p:sorterViewPr>
    <p:cViewPr>
      <p:scale>
        <a:sx n="50" d="100"/>
        <a:sy n="50" d="100"/>
      </p:scale>
      <p:origin x="0" y="-193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file:///E:\01%20NG%20docs\data2\sycan%20marsh\2015%20workup%20all%20worksheets%20n%20graphs.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E:\01%20NG%20docs\data2\sycan%20marsh\2015%20workup%20all%20worksheets%20n%20graphs.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E:\01%20NG%20docs\data2\sycan%20marsh\2015%20workup%20all%20worksheets%20n%20graphs.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E:\01%20NG%20docs\data2\sycan%20marsh\2015%20workup%20all%20worksheets%20n%20graphs.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E:\01%20NG%20docs\data2\sycan%20marsh\2015%20workup%20all%20worksheets%20n%20graphs.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E:\01%20NG%20docs\data2\sycan%20marsh\2015%20workup%20all%20worksheets%20n%20graphs.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E:\01%20NG%20docs\data2\sycan%20marsh\2015%20workup%20all%20worksheets%20n%20graphs.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E:\01%20NG%20docs\data2\sycan%20marsh\2015%20workup%20all%20worksheets%20n%20graphs.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E:\nn%20data%20from%20t%20drive\06_09_br_NL%20wrkup_Aug%2012.xlsx" TargetMode="External"/></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oleObject" Target="file:///E:\01%20NG%20docs\data2\sycan%20marsh\2015%20workup%20all%20worksheets%20n%20graph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E:\01%20NG%20docs\data2\sycan%20marsh\2015%20workup%20all%20worksheets%20n%20graph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E:\01%20NG%20docs\data2\sycan%20marsh\2015%20workup%20all%20worksheets%20n%20graph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E:\01%20NG%20docs\data2\sycan%20marsh\2015%20workup%20all%20worksheets%20n%20graphs.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E:\01%20NG%20docs\data2\sycan%20marsh\2015%20workup%20all%20worksheets%20n%20graphs.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E:\01%20NG%20docs\data2\sycan%20marsh\2015%20workup%20all%20worksheets%20n%20graphs.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E:\01%20NG%20docs\data2\sycan%20marsh\2015%20workup%20all%20worksheets%20n%20graphs.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E:\01%20NG%20docs\data2\sycan%20marsh\2015%20workup%20all%20worksheets%20n%20graph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312302698094387"/>
          <c:y val="0.181742791070516"/>
        </c:manualLayout>
      </c:layout>
      <c:overlay val="0"/>
    </c:title>
    <c:autoTitleDeleted val="0"/>
    <c:plotArea>
      <c:layout/>
      <c:pieChart>
        <c:varyColors val="1"/>
        <c:ser>
          <c:idx val="0"/>
          <c:order val="0"/>
          <c:tx>
            <c:strRef>
              <c:f>'SUMMARY GRPHS'!$AI$206</c:f>
              <c:strCache>
                <c:ptCount val="1"/>
                <c:pt idx="0">
                  <c:v>CY1C</c:v>
                </c:pt>
              </c:strCache>
            </c:strRef>
          </c:tx>
          <c:dPt>
            <c:idx val="0"/>
            <c:bubble3D val="0"/>
            <c:spPr>
              <a:solidFill>
                <a:srgbClr val="FFFF00"/>
              </a:solidFill>
            </c:spPr>
          </c:dPt>
          <c:dPt>
            <c:idx val="1"/>
            <c:bubble3D val="0"/>
            <c:spPr>
              <a:solidFill>
                <a:schemeClr val="accent3">
                  <a:lumMod val="60000"/>
                  <a:lumOff val="40000"/>
                </a:schemeClr>
              </a:solidFill>
            </c:spPr>
          </c:dPt>
          <c:dPt>
            <c:idx val="2"/>
            <c:bubble3D val="0"/>
            <c:spPr>
              <a:solidFill>
                <a:schemeClr val="accent3">
                  <a:lumMod val="75000"/>
                </a:schemeClr>
              </a:solidFill>
            </c:spPr>
          </c:dPt>
          <c:cat>
            <c:strRef>
              <c:f>'SUMMARY GRPHS'!$AH$207:$AH$209</c:f>
              <c:strCache>
                <c:ptCount val="3"/>
                <c:pt idx="0">
                  <c:v>POOR</c:v>
                </c:pt>
                <c:pt idx="1">
                  <c:v>AVE</c:v>
                </c:pt>
                <c:pt idx="2">
                  <c:v>A_A</c:v>
                </c:pt>
              </c:strCache>
            </c:strRef>
          </c:cat>
          <c:val>
            <c:numRef>
              <c:f>'SUMMARY GRPHS'!$AI$207:$AI$209</c:f>
              <c:numCache>
                <c:formatCode>General</c:formatCode>
                <c:ptCount val="3"/>
                <c:pt idx="0">
                  <c:v>0.28999999999999998</c:v>
                </c:pt>
                <c:pt idx="1">
                  <c:v>0.63</c:v>
                </c:pt>
                <c:pt idx="2">
                  <c:v>0.13</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
          <c:y val="0.8283499665853663"/>
          <c:w val="0.76380888900309085"/>
          <c:h val="0.13078120443277924"/>
        </c:manualLayout>
      </c:layout>
      <c:overlay val="0"/>
    </c:legend>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3291292936209063"/>
          <c:y val="0.19258652176954894"/>
        </c:manualLayout>
      </c:layout>
      <c:overlay val="0"/>
    </c:title>
    <c:autoTitleDeleted val="0"/>
    <c:plotArea>
      <c:layout/>
      <c:pieChart>
        <c:varyColors val="1"/>
        <c:ser>
          <c:idx val="0"/>
          <c:order val="0"/>
          <c:tx>
            <c:strRef>
              <c:f>'SUMMARY GRPHS'!$AK$75</c:f>
              <c:strCache>
                <c:ptCount val="1"/>
                <c:pt idx="0">
                  <c:v>OG</c:v>
                </c:pt>
              </c:strCache>
            </c:strRef>
          </c:tx>
          <c:dPt>
            <c:idx val="0"/>
            <c:bubble3D val="0"/>
            <c:spPr>
              <a:solidFill>
                <a:srgbClr val="FFFF00"/>
              </a:solidFill>
            </c:spPr>
          </c:dPt>
          <c:dPt>
            <c:idx val="1"/>
            <c:bubble3D val="0"/>
            <c:spPr>
              <a:solidFill>
                <a:schemeClr val="accent3">
                  <a:lumMod val="60000"/>
                  <a:lumOff val="40000"/>
                </a:schemeClr>
              </a:solidFill>
            </c:spPr>
          </c:dPt>
          <c:cat>
            <c:strRef>
              <c:f>'SUMMARY GRPHS'!$AH$76:$AH$78</c:f>
              <c:strCache>
                <c:ptCount val="3"/>
                <c:pt idx="0">
                  <c:v>POOR</c:v>
                </c:pt>
                <c:pt idx="1">
                  <c:v>AVE</c:v>
                </c:pt>
                <c:pt idx="2">
                  <c:v>A_A</c:v>
                </c:pt>
              </c:strCache>
            </c:strRef>
          </c:cat>
          <c:val>
            <c:numRef>
              <c:f>'SUMMARY GRPHS'!$AK$76:$AK$78</c:f>
              <c:numCache>
                <c:formatCode>0.00</c:formatCode>
                <c:ptCount val="3"/>
                <c:pt idx="0">
                  <c:v>0.42</c:v>
                </c:pt>
                <c:pt idx="1">
                  <c:v>0.57889999999999997</c:v>
                </c:pt>
                <c:pt idx="2">
                  <c:v>0</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2.1336072121419608E-2"/>
          <c:y val="0.803600003170716"/>
          <c:w val="0.68301175396553704"/>
          <c:h val="0.11488985381276855"/>
        </c:manualLayout>
      </c:layout>
      <c:overlay val="0"/>
    </c:legend>
    <c:plotVisOnly val="1"/>
    <c:dispBlanksAs val="gap"/>
    <c:showDLblsOverMax val="0"/>
  </c:chart>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POLE</a:t>
            </a:r>
          </a:p>
          <a:p>
            <a:pPr>
              <a:defRPr/>
            </a:pPr>
            <a:r>
              <a:rPr lang="en-US"/>
              <a:t>nH + H</a:t>
            </a:r>
          </a:p>
        </c:rich>
      </c:tx>
      <c:layout>
        <c:manualLayout>
          <c:xMode val="edge"/>
          <c:yMode val="edge"/>
          <c:x val="0.20169331933810816"/>
          <c:y val="7.8703703703703706E-2"/>
        </c:manualLayout>
      </c:layout>
      <c:overlay val="0"/>
    </c:title>
    <c:autoTitleDeleted val="0"/>
    <c:plotArea>
      <c:layout/>
      <c:pieChart>
        <c:varyColors val="1"/>
        <c:ser>
          <c:idx val="0"/>
          <c:order val="0"/>
          <c:tx>
            <c:strRef>
              <c:f>'SUMMARY GRPHS'!$AI$101</c:f>
              <c:strCache>
                <c:ptCount val="1"/>
                <c:pt idx="0">
                  <c:v>nH + H</c:v>
                </c:pt>
              </c:strCache>
            </c:strRef>
          </c:tx>
          <c:dPt>
            <c:idx val="0"/>
            <c:bubble3D val="0"/>
            <c:spPr>
              <a:solidFill>
                <a:srgbClr val="FFFF00"/>
              </a:solidFill>
            </c:spPr>
          </c:dPt>
          <c:dPt>
            <c:idx val="1"/>
            <c:bubble3D val="0"/>
            <c:spPr>
              <a:solidFill>
                <a:schemeClr val="accent3">
                  <a:lumMod val="60000"/>
                  <a:lumOff val="40000"/>
                </a:schemeClr>
              </a:solidFill>
            </c:spPr>
          </c:dPt>
          <c:cat>
            <c:strRef>
              <c:f>'SUMMARY GRPHS'!$AH$102:$AH$104</c:f>
              <c:strCache>
                <c:ptCount val="3"/>
                <c:pt idx="0">
                  <c:v>POOR</c:v>
                </c:pt>
                <c:pt idx="1">
                  <c:v>AVE</c:v>
                </c:pt>
                <c:pt idx="2">
                  <c:v>A_A</c:v>
                </c:pt>
              </c:strCache>
            </c:strRef>
          </c:cat>
          <c:val>
            <c:numRef>
              <c:f>'SUMMARY GRPHS'!$AI$102:$AI$104</c:f>
              <c:numCache>
                <c:formatCode>General</c:formatCode>
                <c:ptCount val="3"/>
                <c:pt idx="0">
                  <c:v>0.23</c:v>
                </c:pt>
                <c:pt idx="1">
                  <c:v>0.66</c:v>
                </c:pt>
                <c:pt idx="2">
                  <c:v>0.11</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1.5094504089608185E-2"/>
          <c:y val="0.8489034703995334"/>
          <c:w val="0.68508564206122069"/>
          <c:h val="0.11226268591426072"/>
        </c:manualLayout>
      </c:layout>
      <c:overlay val="0"/>
    </c:legend>
    <c:plotVisOnly val="1"/>
    <c:dispBlanksAs val="gap"/>
    <c:showDLblsOverMax val="0"/>
  </c:chart>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POLE</a:t>
            </a:r>
          </a:p>
          <a:p>
            <a:pPr>
              <a:defRPr/>
            </a:pPr>
            <a:r>
              <a:rPr lang="en-US"/>
              <a:t>nH</a:t>
            </a:r>
          </a:p>
        </c:rich>
      </c:tx>
      <c:layout>
        <c:manualLayout>
          <c:xMode val="edge"/>
          <c:yMode val="edge"/>
          <c:x val="0.20169331933810816"/>
          <c:y val="7.8703703703703706E-2"/>
        </c:manualLayout>
      </c:layout>
      <c:overlay val="0"/>
    </c:title>
    <c:autoTitleDeleted val="0"/>
    <c:plotArea>
      <c:layout/>
      <c:pieChart>
        <c:varyColors val="1"/>
        <c:ser>
          <c:idx val="0"/>
          <c:order val="0"/>
          <c:tx>
            <c:strRef>
              <c:f>'SUMMARY GRPHS'!$AJ$101</c:f>
              <c:strCache>
                <c:ptCount val="1"/>
                <c:pt idx="0">
                  <c:v>nH  </c:v>
                </c:pt>
              </c:strCache>
            </c:strRef>
          </c:tx>
          <c:dPt>
            <c:idx val="0"/>
            <c:bubble3D val="0"/>
            <c:spPr>
              <a:solidFill>
                <a:srgbClr val="FFFF00"/>
              </a:solidFill>
            </c:spPr>
          </c:dPt>
          <c:dPt>
            <c:idx val="1"/>
            <c:bubble3D val="0"/>
            <c:spPr>
              <a:solidFill>
                <a:schemeClr val="accent3">
                  <a:lumMod val="60000"/>
                  <a:lumOff val="40000"/>
                </a:schemeClr>
              </a:solidFill>
            </c:spPr>
          </c:dPt>
          <c:cat>
            <c:strRef>
              <c:f>'SUMMARY GRPHS'!$AH$102:$AH$104</c:f>
              <c:strCache>
                <c:ptCount val="3"/>
                <c:pt idx="0">
                  <c:v>POOR</c:v>
                </c:pt>
                <c:pt idx="1">
                  <c:v>AVE</c:v>
                </c:pt>
                <c:pt idx="2">
                  <c:v>A_A</c:v>
                </c:pt>
              </c:strCache>
            </c:strRef>
          </c:cat>
          <c:val>
            <c:numRef>
              <c:f>'SUMMARY GRPHS'!$AJ$102:$AJ$104</c:f>
              <c:numCache>
                <c:formatCode>0.00</c:formatCode>
                <c:ptCount val="3"/>
                <c:pt idx="0">
                  <c:v>0.22</c:v>
                </c:pt>
                <c:pt idx="1">
                  <c:v>0.61</c:v>
                </c:pt>
                <c:pt idx="2">
                  <c:v>0.17</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1.5094504089608185E-2"/>
          <c:y val="0.8489034703995334"/>
          <c:w val="0.68508564206122069"/>
          <c:h val="0.11226268591426072"/>
        </c:manualLayout>
      </c:layout>
      <c:overlay val="0"/>
    </c:legend>
    <c:plotVisOnly val="1"/>
    <c:dispBlanksAs val="gap"/>
    <c:showDLblsOverMax val="0"/>
  </c:chart>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POLE</a:t>
            </a:r>
          </a:p>
          <a:p>
            <a:pPr>
              <a:defRPr/>
            </a:pPr>
            <a:r>
              <a:rPr lang="en-US"/>
              <a:t>H</a:t>
            </a:r>
          </a:p>
        </c:rich>
      </c:tx>
      <c:layout>
        <c:manualLayout>
          <c:xMode val="edge"/>
          <c:yMode val="edge"/>
          <c:x val="0.20169331933810816"/>
          <c:y val="7.8703703703703706E-2"/>
        </c:manualLayout>
      </c:layout>
      <c:overlay val="0"/>
    </c:title>
    <c:autoTitleDeleted val="0"/>
    <c:plotArea>
      <c:layout/>
      <c:pieChart>
        <c:varyColors val="1"/>
        <c:ser>
          <c:idx val="0"/>
          <c:order val="0"/>
          <c:tx>
            <c:strRef>
              <c:f>'SUMMARY GRPHS'!$AK$101</c:f>
              <c:strCache>
                <c:ptCount val="1"/>
                <c:pt idx="0">
                  <c:v>H </c:v>
                </c:pt>
              </c:strCache>
            </c:strRef>
          </c:tx>
          <c:dPt>
            <c:idx val="0"/>
            <c:bubble3D val="0"/>
            <c:spPr>
              <a:solidFill>
                <a:srgbClr val="FFFF00"/>
              </a:solidFill>
            </c:spPr>
          </c:dPt>
          <c:dPt>
            <c:idx val="1"/>
            <c:bubble3D val="0"/>
            <c:spPr>
              <a:solidFill>
                <a:schemeClr val="accent3">
                  <a:lumMod val="60000"/>
                  <a:lumOff val="40000"/>
                </a:schemeClr>
              </a:solidFill>
            </c:spPr>
          </c:dPt>
          <c:cat>
            <c:strRef>
              <c:f>'SUMMARY GRPHS'!$AH$102:$AH$104</c:f>
              <c:strCache>
                <c:ptCount val="3"/>
                <c:pt idx="0">
                  <c:v>POOR</c:v>
                </c:pt>
                <c:pt idx="1">
                  <c:v>AVE</c:v>
                </c:pt>
                <c:pt idx="2">
                  <c:v>A_A</c:v>
                </c:pt>
              </c:strCache>
            </c:strRef>
          </c:cat>
          <c:val>
            <c:numRef>
              <c:f>'SUMMARY GRPHS'!$AK$102:$AK$104</c:f>
              <c:numCache>
                <c:formatCode>0.00</c:formatCode>
                <c:ptCount val="3"/>
                <c:pt idx="0">
                  <c:v>0.24</c:v>
                </c:pt>
                <c:pt idx="1">
                  <c:v>0.71</c:v>
                </c:pt>
                <c:pt idx="2">
                  <c:v>0.06</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1.5094504089608185E-2"/>
          <c:y val="0.8489034703995334"/>
          <c:w val="0.68508564206122069"/>
          <c:h val="0.11226268591426072"/>
        </c:manualLayout>
      </c:layout>
      <c:overlay val="0"/>
    </c:legend>
    <c:plotVisOnly val="1"/>
    <c:dispBlanksAs val="gap"/>
    <c:showDLblsOverMax val="0"/>
  </c:chart>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MAT</a:t>
            </a:r>
          </a:p>
          <a:p>
            <a:pPr>
              <a:defRPr/>
            </a:pPr>
            <a:r>
              <a:rPr lang="en-US"/>
              <a:t>nH + H</a:t>
            </a:r>
          </a:p>
        </c:rich>
      </c:tx>
      <c:layout>
        <c:manualLayout>
          <c:xMode val="edge"/>
          <c:yMode val="edge"/>
          <c:x val="0.20169331933810816"/>
          <c:y val="7.8703703703703706E-2"/>
        </c:manualLayout>
      </c:layout>
      <c:overlay val="0"/>
    </c:title>
    <c:autoTitleDeleted val="0"/>
    <c:plotArea>
      <c:layout/>
      <c:pieChart>
        <c:varyColors val="1"/>
        <c:ser>
          <c:idx val="0"/>
          <c:order val="0"/>
          <c:tx>
            <c:strRef>
              <c:f>'SUMMARY GRPHS'!$AI$101</c:f>
              <c:strCache>
                <c:ptCount val="1"/>
                <c:pt idx="0">
                  <c:v>nH + H</c:v>
                </c:pt>
              </c:strCache>
            </c:strRef>
          </c:tx>
          <c:dPt>
            <c:idx val="0"/>
            <c:bubble3D val="0"/>
            <c:spPr>
              <a:solidFill>
                <a:srgbClr val="FFFF00"/>
              </a:solidFill>
            </c:spPr>
          </c:dPt>
          <c:dPt>
            <c:idx val="1"/>
            <c:bubble3D val="0"/>
            <c:spPr>
              <a:solidFill>
                <a:schemeClr val="accent3">
                  <a:lumMod val="60000"/>
                  <a:lumOff val="40000"/>
                </a:schemeClr>
              </a:solidFill>
            </c:spPr>
          </c:dPt>
          <c:cat>
            <c:strRef>
              <c:f>'SUMMARY GRPHS'!$AH$132:$AH$134</c:f>
              <c:strCache>
                <c:ptCount val="3"/>
                <c:pt idx="0">
                  <c:v>POOR</c:v>
                </c:pt>
                <c:pt idx="1">
                  <c:v>AVE</c:v>
                </c:pt>
                <c:pt idx="2">
                  <c:v>A_A</c:v>
                </c:pt>
              </c:strCache>
            </c:strRef>
          </c:cat>
          <c:val>
            <c:numRef>
              <c:f>'SUMMARY GRPHS'!$AI$132:$AI$134</c:f>
              <c:numCache>
                <c:formatCode>General</c:formatCode>
                <c:ptCount val="3"/>
                <c:pt idx="0">
                  <c:v>0.09</c:v>
                </c:pt>
                <c:pt idx="1">
                  <c:v>0.56000000000000005</c:v>
                </c:pt>
                <c:pt idx="2">
                  <c:v>0.28999999999999998</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1.5094504089608185E-2"/>
          <c:y val="0.8489034703995334"/>
          <c:w val="0.68508564206122069"/>
          <c:h val="0.11226268591426072"/>
        </c:manualLayout>
      </c:layout>
      <c:overlay val="0"/>
    </c:legend>
    <c:plotVisOnly val="1"/>
    <c:dispBlanksAs val="gap"/>
    <c:showDLblsOverMax val="0"/>
  </c:chart>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MAT</a:t>
            </a:r>
          </a:p>
          <a:p>
            <a:pPr>
              <a:defRPr/>
            </a:pPr>
            <a:r>
              <a:rPr lang="en-US"/>
              <a:t>nH</a:t>
            </a:r>
          </a:p>
        </c:rich>
      </c:tx>
      <c:layout>
        <c:manualLayout>
          <c:xMode val="edge"/>
          <c:yMode val="edge"/>
          <c:x val="0.20169331933810816"/>
          <c:y val="7.8703703703703706E-2"/>
        </c:manualLayout>
      </c:layout>
      <c:overlay val="0"/>
    </c:title>
    <c:autoTitleDeleted val="0"/>
    <c:plotArea>
      <c:layout/>
      <c:pieChart>
        <c:varyColors val="1"/>
        <c:ser>
          <c:idx val="0"/>
          <c:order val="0"/>
          <c:tx>
            <c:strRef>
              <c:f>'SUMMARY GRPHS'!$AJ$101</c:f>
              <c:strCache>
                <c:ptCount val="1"/>
                <c:pt idx="0">
                  <c:v>nH  </c:v>
                </c:pt>
              </c:strCache>
            </c:strRef>
          </c:tx>
          <c:dPt>
            <c:idx val="0"/>
            <c:bubble3D val="0"/>
            <c:spPr>
              <a:solidFill>
                <a:srgbClr val="FFFF00"/>
              </a:solidFill>
            </c:spPr>
          </c:dPt>
          <c:dPt>
            <c:idx val="1"/>
            <c:bubble3D val="0"/>
            <c:spPr>
              <a:solidFill>
                <a:schemeClr val="accent3">
                  <a:lumMod val="60000"/>
                  <a:lumOff val="40000"/>
                </a:schemeClr>
              </a:solidFill>
            </c:spPr>
          </c:dPt>
          <c:cat>
            <c:strRef>
              <c:f>'SUMMARY GRPHS'!$AH$132:$AH$134</c:f>
              <c:strCache>
                <c:ptCount val="3"/>
                <c:pt idx="0">
                  <c:v>POOR</c:v>
                </c:pt>
                <c:pt idx="1">
                  <c:v>AVE</c:v>
                </c:pt>
                <c:pt idx="2">
                  <c:v>A_A</c:v>
                </c:pt>
              </c:strCache>
            </c:strRef>
          </c:cat>
          <c:val>
            <c:numRef>
              <c:f>'SUMMARY GRPHS'!$AJ$132:$AJ$134</c:f>
              <c:numCache>
                <c:formatCode>0.00</c:formatCode>
                <c:ptCount val="3"/>
                <c:pt idx="0">
                  <c:v>0.14000000000000001</c:v>
                </c:pt>
                <c:pt idx="1">
                  <c:v>0.56999999999999995</c:v>
                </c:pt>
                <c:pt idx="2">
                  <c:v>0.28999999999999998</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1.5094504089608185E-2"/>
          <c:y val="0.8489034703995334"/>
          <c:w val="0.68508564206122069"/>
          <c:h val="0.11226268591426072"/>
        </c:manualLayout>
      </c:layout>
      <c:overlay val="0"/>
    </c:legend>
    <c:plotVisOnly val="1"/>
    <c:dispBlanksAs val="gap"/>
    <c:showDLblsOverMax val="0"/>
  </c:chart>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MAT</a:t>
            </a:r>
          </a:p>
          <a:p>
            <a:pPr>
              <a:defRPr/>
            </a:pPr>
            <a:r>
              <a:rPr lang="en-US"/>
              <a:t>H</a:t>
            </a:r>
          </a:p>
        </c:rich>
      </c:tx>
      <c:layout>
        <c:manualLayout>
          <c:xMode val="edge"/>
          <c:yMode val="edge"/>
          <c:x val="0.20169331933810816"/>
          <c:y val="7.8703703703703706E-2"/>
        </c:manualLayout>
      </c:layout>
      <c:overlay val="0"/>
    </c:title>
    <c:autoTitleDeleted val="0"/>
    <c:plotArea>
      <c:layout/>
      <c:pieChart>
        <c:varyColors val="1"/>
        <c:ser>
          <c:idx val="0"/>
          <c:order val="0"/>
          <c:tx>
            <c:strRef>
              <c:f>'SUMMARY GRPHS'!$AK$101</c:f>
              <c:strCache>
                <c:ptCount val="1"/>
                <c:pt idx="0">
                  <c:v>H </c:v>
                </c:pt>
              </c:strCache>
            </c:strRef>
          </c:tx>
          <c:dPt>
            <c:idx val="0"/>
            <c:bubble3D val="0"/>
            <c:spPr>
              <a:solidFill>
                <a:srgbClr val="FFFF00"/>
              </a:solidFill>
            </c:spPr>
          </c:dPt>
          <c:dPt>
            <c:idx val="1"/>
            <c:bubble3D val="0"/>
            <c:spPr>
              <a:solidFill>
                <a:schemeClr val="accent3">
                  <a:lumMod val="60000"/>
                  <a:lumOff val="40000"/>
                </a:schemeClr>
              </a:solidFill>
            </c:spPr>
          </c:dPt>
          <c:cat>
            <c:strRef>
              <c:f>'SUMMARY GRPHS'!$AH$132:$AH$134</c:f>
              <c:strCache>
                <c:ptCount val="3"/>
                <c:pt idx="0">
                  <c:v>POOR</c:v>
                </c:pt>
                <c:pt idx="1">
                  <c:v>AVE</c:v>
                </c:pt>
                <c:pt idx="2">
                  <c:v>A_A</c:v>
                </c:pt>
              </c:strCache>
            </c:strRef>
          </c:cat>
          <c:val>
            <c:numRef>
              <c:f>'SUMMARY GRPHS'!$AK$132:$AK$134</c:f>
              <c:numCache>
                <c:formatCode>0.00</c:formatCode>
                <c:ptCount val="3"/>
                <c:pt idx="0">
                  <c:v>0.05</c:v>
                </c:pt>
                <c:pt idx="1">
                  <c:v>0.6</c:v>
                </c:pt>
                <c:pt idx="2">
                  <c:v>0.35</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1.5094504089608185E-2"/>
          <c:y val="0.8489034703995334"/>
          <c:w val="0.68508564206122069"/>
          <c:h val="0.11226268591426072"/>
        </c:manualLayout>
      </c:layout>
      <c:overlay val="0"/>
    </c:legend>
    <c:plotVisOnly val="1"/>
    <c:dispBlanksAs val="gap"/>
    <c:showDLblsOverMax val="0"/>
  </c:chart>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0"/>
    <c:plotArea>
      <c:layout>
        <c:manualLayout>
          <c:layoutTarget val="inner"/>
          <c:xMode val="edge"/>
          <c:yMode val="edge"/>
          <c:x val="0.14417366337495105"/>
          <c:y val="4.3033022035036318E-2"/>
          <c:w val="0.81046613303171355"/>
          <c:h val="0.77767747054873959"/>
        </c:manualLayout>
      </c:layout>
      <c:scatterChart>
        <c:scatterStyle val="lineMarker"/>
        <c:varyColors val="0"/>
        <c:ser>
          <c:idx val="0"/>
          <c:order val="0"/>
          <c:tx>
            <c:strRef>
              <c:f>Sheet1!$D$43</c:f>
              <c:strCache>
                <c:ptCount val="1"/>
                <c:pt idx="0">
                  <c:v>NL, dense</c:v>
                </c:pt>
              </c:strCache>
            </c:strRef>
          </c:tx>
          <c:spPr>
            <a:ln w="28575">
              <a:noFill/>
            </a:ln>
          </c:spPr>
          <c:trendline>
            <c:trendlineType val="log"/>
            <c:dispRSqr val="1"/>
            <c:dispEq val="0"/>
            <c:trendlineLbl>
              <c:layout>
                <c:manualLayout>
                  <c:x val="0.26349534353891052"/>
                  <c:y val="0.29003986843416724"/>
                </c:manualLayout>
              </c:layout>
              <c:numFmt formatCode="General" sourceLinked="0"/>
            </c:trendlineLbl>
          </c:trendline>
          <c:xVal>
            <c:numRef>
              <c:f>Sheet1!$C$44:$C$59</c:f>
              <c:numCache>
                <c:formatCode>General</c:formatCode>
                <c:ptCount val="16"/>
                <c:pt idx="0">
                  <c:v>86</c:v>
                </c:pt>
                <c:pt idx="1">
                  <c:v>31</c:v>
                </c:pt>
                <c:pt idx="2">
                  <c:v>104</c:v>
                </c:pt>
                <c:pt idx="3">
                  <c:v>41</c:v>
                </c:pt>
                <c:pt idx="4">
                  <c:v>131</c:v>
                </c:pt>
                <c:pt idx="5">
                  <c:v>58</c:v>
                </c:pt>
                <c:pt idx="6">
                  <c:v>96</c:v>
                </c:pt>
                <c:pt idx="7">
                  <c:v>29</c:v>
                </c:pt>
                <c:pt idx="8">
                  <c:v>135</c:v>
                </c:pt>
                <c:pt idx="9">
                  <c:v>45</c:v>
                </c:pt>
                <c:pt idx="10">
                  <c:v>68</c:v>
                </c:pt>
                <c:pt idx="11">
                  <c:v>44</c:v>
                </c:pt>
                <c:pt idx="12">
                  <c:v>128</c:v>
                </c:pt>
                <c:pt idx="13">
                  <c:v>51</c:v>
                </c:pt>
                <c:pt idx="14">
                  <c:v>63</c:v>
                </c:pt>
                <c:pt idx="15">
                  <c:v>24</c:v>
                </c:pt>
              </c:numCache>
            </c:numRef>
          </c:xVal>
          <c:yVal>
            <c:numRef>
              <c:f>Sheet1!$D$44:$D$59</c:f>
              <c:numCache>
                <c:formatCode>0</c:formatCode>
                <c:ptCount val="16"/>
                <c:pt idx="0">
                  <c:v>85.370466518193325</c:v>
                </c:pt>
                <c:pt idx="1">
                  <c:v>30.659931134836516</c:v>
                </c:pt>
                <c:pt idx="2">
                  <c:v>79.008400580107363</c:v>
                </c:pt>
                <c:pt idx="3">
                  <c:v>50.004666605443596</c:v>
                </c:pt>
                <c:pt idx="4">
                  <c:v>88.690595884677904</c:v>
                </c:pt>
                <c:pt idx="5">
                  <c:v>21.206544654819194</c:v>
                </c:pt>
                <c:pt idx="6">
                  <c:v>86.228542084633446</c:v>
                </c:pt>
                <c:pt idx="7">
                  <c:v>48.878784426799683</c:v>
                </c:pt>
                <c:pt idx="8">
                  <c:v>88.819701206421058</c:v>
                </c:pt>
                <c:pt idx="9">
                  <c:v>43.402339865749255</c:v>
                </c:pt>
                <c:pt idx="10">
                  <c:v>84.862826153820947</c:v>
                </c:pt>
                <c:pt idx="11">
                  <c:v>57.179572681653056</c:v>
                </c:pt>
                <c:pt idx="12">
                  <c:v>75.118561287046532</c:v>
                </c:pt>
                <c:pt idx="13">
                  <c:v>51.5526873639839</c:v>
                </c:pt>
                <c:pt idx="14">
                  <c:v>70.605568230086845</c:v>
                </c:pt>
              </c:numCache>
            </c:numRef>
          </c:yVal>
          <c:smooth val="0"/>
        </c:ser>
        <c:ser>
          <c:idx val="1"/>
          <c:order val="1"/>
          <c:tx>
            <c:strRef>
              <c:f>Sheet1!$E$43</c:f>
              <c:strCache>
                <c:ptCount val="1"/>
                <c:pt idx="0">
                  <c:v>NL, thin</c:v>
                </c:pt>
              </c:strCache>
            </c:strRef>
          </c:tx>
          <c:spPr>
            <a:ln w="28575">
              <a:noFill/>
            </a:ln>
          </c:spPr>
          <c:trendline>
            <c:trendlineType val="log"/>
            <c:dispRSqr val="1"/>
            <c:dispEq val="0"/>
            <c:trendlineLbl>
              <c:layout>
                <c:manualLayout>
                  <c:x val="0.26349534353891052"/>
                  <c:y val="0.36926974318083655"/>
                </c:manualLayout>
              </c:layout>
              <c:numFmt formatCode="General" sourceLinked="0"/>
            </c:trendlineLbl>
          </c:trendline>
          <c:xVal>
            <c:numRef>
              <c:f>Sheet1!$C$44:$C$59</c:f>
              <c:numCache>
                <c:formatCode>General</c:formatCode>
                <c:ptCount val="16"/>
                <c:pt idx="0">
                  <c:v>86</c:v>
                </c:pt>
                <c:pt idx="1">
                  <c:v>31</c:v>
                </c:pt>
                <c:pt idx="2">
                  <c:v>104</c:v>
                </c:pt>
                <c:pt idx="3">
                  <c:v>41</c:v>
                </c:pt>
                <c:pt idx="4">
                  <c:v>131</c:v>
                </c:pt>
                <c:pt idx="5">
                  <c:v>58</c:v>
                </c:pt>
                <c:pt idx="6">
                  <c:v>96</c:v>
                </c:pt>
                <c:pt idx="7">
                  <c:v>29</c:v>
                </c:pt>
                <c:pt idx="8">
                  <c:v>135</c:v>
                </c:pt>
                <c:pt idx="9">
                  <c:v>45</c:v>
                </c:pt>
                <c:pt idx="10">
                  <c:v>68</c:v>
                </c:pt>
                <c:pt idx="11">
                  <c:v>44</c:v>
                </c:pt>
                <c:pt idx="12">
                  <c:v>128</c:v>
                </c:pt>
                <c:pt idx="13">
                  <c:v>51</c:v>
                </c:pt>
                <c:pt idx="14">
                  <c:v>63</c:v>
                </c:pt>
                <c:pt idx="15">
                  <c:v>24</c:v>
                </c:pt>
              </c:numCache>
            </c:numRef>
          </c:xVal>
          <c:yVal>
            <c:numRef>
              <c:f>Sheet1!$E$44:$E$59</c:f>
              <c:numCache>
                <c:formatCode>0</c:formatCode>
                <c:ptCount val="16"/>
                <c:pt idx="0">
                  <c:v>89.846495160231569</c:v>
                </c:pt>
                <c:pt idx="1">
                  <c:v>34.887151820216971</c:v>
                </c:pt>
                <c:pt idx="2">
                  <c:v>82.71150656492415</c:v>
                </c:pt>
                <c:pt idx="3">
                  <c:v>55.729126984645788</c:v>
                </c:pt>
                <c:pt idx="4">
                  <c:v>90.092217294515351</c:v>
                </c:pt>
                <c:pt idx="5">
                  <c:v>37.707355272022987</c:v>
                </c:pt>
                <c:pt idx="6">
                  <c:v>89.046077151066925</c:v>
                </c:pt>
                <c:pt idx="7">
                  <c:v>62.674449418894476</c:v>
                </c:pt>
                <c:pt idx="8">
                  <c:v>86.445291149807105</c:v>
                </c:pt>
                <c:pt idx="9">
                  <c:v>52.763542309204034</c:v>
                </c:pt>
                <c:pt idx="10">
                  <c:v>88.981237333398454</c:v>
                </c:pt>
                <c:pt idx="11">
                  <c:v>72.016097166812699</c:v>
                </c:pt>
                <c:pt idx="12">
                  <c:v>57.826284929956657</c:v>
                </c:pt>
                <c:pt idx="13">
                  <c:v>48.644126353334542</c:v>
                </c:pt>
                <c:pt idx="14">
                  <c:v>75.486695709719939</c:v>
                </c:pt>
              </c:numCache>
            </c:numRef>
          </c:yVal>
          <c:smooth val="0"/>
        </c:ser>
        <c:dLbls>
          <c:showLegendKey val="0"/>
          <c:showVal val="0"/>
          <c:showCatName val="0"/>
          <c:showSerName val="0"/>
          <c:showPercent val="0"/>
          <c:showBubbleSize val="0"/>
        </c:dLbls>
        <c:axId val="99522384"/>
        <c:axId val="99522776"/>
      </c:scatterChart>
      <c:valAx>
        <c:axId val="99522384"/>
        <c:scaling>
          <c:orientation val="minMax"/>
          <c:max val="200"/>
        </c:scaling>
        <c:delete val="0"/>
        <c:axPos val="b"/>
        <c:title>
          <c:tx>
            <c:rich>
              <a:bodyPr/>
              <a:lstStyle/>
              <a:p>
                <a:pPr>
                  <a:defRPr/>
                </a:pPr>
                <a:r>
                  <a:rPr lang="en-US"/>
                  <a:t>% Average Precipitation</a:t>
                </a:r>
              </a:p>
            </c:rich>
          </c:tx>
          <c:layout/>
          <c:overlay val="0"/>
        </c:title>
        <c:numFmt formatCode="General" sourceLinked="1"/>
        <c:majorTickMark val="out"/>
        <c:minorTickMark val="none"/>
        <c:tickLblPos val="nextTo"/>
        <c:crossAx val="99522776"/>
        <c:crosses val="autoZero"/>
        <c:crossBetween val="midCat"/>
      </c:valAx>
      <c:valAx>
        <c:axId val="99522776"/>
        <c:scaling>
          <c:orientation val="minMax"/>
        </c:scaling>
        <c:delete val="0"/>
        <c:axPos val="l"/>
        <c:title>
          <c:tx>
            <c:rich>
              <a:bodyPr rot="-5400000" vert="horz"/>
              <a:lstStyle/>
              <a:p>
                <a:pPr>
                  <a:defRPr/>
                </a:pPr>
                <a:r>
                  <a:rPr lang="en-US"/>
                  <a:t>% of Maximum Needle Length</a:t>
                </a:r>
              </a:p>
            </c:rich>
          </c:tx>
          <c:layout/>
          <c:overlay val="0"/>
        </c:title>
        <c:numFmt formatCode="0" sourceLinked="1"/>
        <c:majorTickMark val="out"/>
        <c:minorTickMark val="none"/>
        <c:tickLblPos val="nextTo"/>
        <c:crossAx val="99522384"/>
        <c:crosses val="autoZero"/>
        <c:crossBetween val="midCat"/>
      </c:valAx>
    </c:plotArea>
    <c:legend>
      <c:legendPos val="r"/>
      <c:layout>
        <c:manualLayout>
          <c:xMode val="edge"/>
          <c:yMode val="edge"/>
          <c:x val="0.73210859746592594"/>
          <c:y val="0.11127246752383804"/>
          <c:w val="0.26337620297462816"/>
          <c:h val="0.40851217725691263"/>
        </c:manualLayout>
      </c:layout>
      <c:overlay val="0"/>
    </c:legend>
    <c:plotVisOnly val="1"/>
    <c:dispBlanksAs val="gap"/>
    <c:showDLblsOverMax val="0"/>
  </c:chart>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spPr>
            <a:ln w="28575">
              <a:noFill/>
            </a:ln>
          </c:spPr>
          <c:marker>
            <c:symbol val="diamond"/>
            <c:size val="12"/>
            <c:spPr>
              <a:solidFill>
                <a:srgbClr val="00B0F0"/>
              </a:solidFill>
              <a:ln>
                <a:noFill/>
              </a:ln>
            </c:spPr>
          </c:marker>
          <c:trendline>
            <c:trendlineType val="linear"/>
            <c:dispRSqr val="1"/>
            <c:dispEq val="1"/>
            <c:trendlineLbl>
              <c:layout>
                <c:manualLayout>
                  <c:x val="0.13330032959480639"/>
                  <c:y val="0.33685476810609155"/>
                </c:manualLayout>
              </c:layout>
              <c:tx>
                <c:rich>
                  <a:bodyPr/>
                  <a:lstStyle/>
                  <a:p>
                    <a:pPr>
                      <a:defRPr sz="2400">
                        <a:latin typeface="Bookman Old Style" panose="02050604050505020204" pitchFamily="18" charset="0"/>
                      </a:defRPr>
                    </a:pPr>
                    <a:r>
                      <a:rPr lang="en-US" sz="1200" baseline="0" dirty="0">
                        <a:latin typeface="Bookman Old Style" panose="02050604050505020204" pitchFamily="18" charset="0"/>
                      </a:rPr>
                      <a:t>y = 0.2422x + 5.9637
R² = 0.55</a:t>
                    </a:r>
                    <a:endParaRPr lang="en-US" sz="1200" dirty="0">
                      <a:latin typeface="Bookman Old Style" panose="02050604050505020204" pitchFamily="18" charset="0"/>
                    </a:endParaRPr>
                  </a:p>
                </c:rich>
              </c:tx>
              <c:numFmt formatCode="General" sourceLinked="0"/>
            </c:trendlineLbl>
          </c:trendline>
          <c:xVal>
            <c:numRef>
              <c:f>'ex NL vs yr'!$N$3:$N$10</c:f>
              <c:numCache>
                <c:formatCode>General</c:formatCode>
                <c:ptCount val="8"/>
                <c:pt idx="0">
                  <c:v>39.200000000000003</c:v>
                </c:pt>
                <c:pt idx="1">
                  <c:v>36.5</c:v>
                </c:pt>
                <c:pt idx="2">
                  <c:v>46.2</c:v>
                </c:pt>
                <c:pt idx="3">
                  <c:v>47.2</c:v>
                </c:pt>
                <c:pt idx="4">
                  <c:v>55.8</c:v>
                </c:pt>
                <c:pt idx="5">
                  <c:v>41.7</c:v>
                </c:pt>
                <c:pt idx="6">
                  <c:v>50.9</c:v>
                </c:pt>
                <c:pt idx="7">
                  <c:v>53.3</c:v>
                </c:pt>
              </c:numCache>
            </c:numRef>
          </c:xVal>
          <c:yVal>
            <c:numRef>
              <c:f>'ex NL vs yr'!$O$3:$O$10</c:f>
              <c:numCache>
                <c:formatCode>General</c:formatCode>
                <c:ptCount val="8"/>
                <c:pt idx="0">
                  <c:v>15</c:v>
                </c:pt>
                <c:pt idx="1">
                  <c:v>15.5</c:v>
                </c:pt>
                <c:pt idx="2">
                  <c:v>14.5</c:v>
                </c:pt>
                <c:pt idx="3">
                  <c:v>17.5</c:v>
                </c:pt>
                <c:pt idx="4">
                  <c:v>18</c:v>
                </c:pt>
                <c:pt idx="5">
                  <c:v>16.5</c:v>
                </c:pt>
                <c:pt idx="6">
                  <c:v>20</c:v>
                </c:pt>
                <c:pt idx="7">
                  <c:v>20.5</c:v>
                </c:pt>
              </c:numCache>
            </c:numRef>
          </c:yVal>
          <c:smooth val="0"/>
          <c:extLst xmlns:c16r2="http://schemas.microsoft.com/office/drawing/2015/06/chart">
            <c:ext xmlns:c16="http://schemas.microsoft.com/office/drawing/2014/chart" uri="{C3380CC4-5D6E-409C-BE32-E72D297353CC}">
              <c16:uniqueId val="{00000000-8AAE-4D3C-A88C-365DDFB2734F}"/>
            </c:ext>
          </c:extLst>
        </c:ser>
        <c:dLbls>
          <c:showLegendKey val="0"/>
          <c:showVal val="0"/>
          <c:showCatName val="0"/>
          <c:showSerName val="0"/>
          <c:showPercent val="0"/>
          <c:showBubbleSize val="0"/>
        </c:dLbls>
        <c:axId val="99523560"/>
        <c:axId val="99523952"/>
      </c:scatterChart>
      <c:valAx>
        <c:axId val="99523560"/>
        <c:scaling>
          <c:orientation val="minMax"/>
          <c:max val="60"/>
          <c:min val="35"/>
        </c:scaling>
        <c:delete val="0"/>
        <c:axPos val="b"/>
        <c:title>
          <c:tx>
            <c:rich>
              <a:bodyPr/>
              <a:lstStyle/>
              <a:p>
                <a:pPr>
                  <a:defRPr sz="2400"/>
                </a:pPr>
                <a:r>
                  <a:rPr lang="en-US" sz="1200" dirty="0"/>
                  <a:t>ANNUAL PRECIPITATION, cm</a:t>
                </a:r>
              </a:p>
            </c:rich>
          </c:tx>
          <c:layout/>
          <c:overlay val="0"/>
        </c:title>
        <c:numFmt formatCode="General" sourceLinked="1"/>
        <c:majorTickMark val="out"/>
        <c:minorTickMark val="none"/>
        <c:tickLblPos val="nextTo"/>
        <c:txPr>
          <a:bodyPr/>
          <a:lstStyle/>
          <a:p>
            <a:pPr>
              <a:defRPr sz="1600">
                <a:latin typeface="Bookman Old Style" panose="02050604050505020204" pitchFamily="18" charset="0"/>
              </a:defRPr>
            </a:pPr>
            <a:endParaRPr lang="en-US"/>
          </a:p>
        </c:txPr>
        <c:crossAx val="99523952"/>
        <c:crosses val="autoZero"/>
        <c:crossBetween val="midCat"/>
        <c:majorUnit val="5"/>
        <c:minorUnit val="1"/>
      </c:valAx>
      <c:valAx>
        <c:axId val="99523952"/>
        <c:scaling>
          <c:orientation val="minMax"/>
        </c:scaling>
        <c:delete val="0"/>
        <c:axPos val="l"/>
        <c:title>
          <c:tx>
            <c:rich>
              <a:bodyPr rot="-5400000" vert="horz"/>
              <a:lstStyle/>
              <a:p>
                <a:pPr>
                  <a:defRPr sz="2400" b="0">
                    <a:latin typeface="Bookman Old Style" panose="02050604050505020204" pitchFamily="18" charset="0"/>
                  </a:defRPr>
                </a:pPr>
                <a:r>
                  <a:rPr lang="en-US" sz="1400" b="0" dirty="0">
                    <a:latin typeface="+mn-lt"/>
                  </a:rPr>
                  <a:t>NEEDLE LENGTN, cm</a:t>
                </a:r>
              </a:p>
            </c:rich>
          </c:tx>
          <c:layout/>
          <c:overlay val="0"/>
        </c:title>
        <c:numFmt formatCode="General" sourceLinked="1"/>
        <c:majorTickMark val="out"/>
        <c:minorTickMark val="none"/>
        <c:tickLblPos val="nextTo"/>
        <c:txPr>
          <a:bodyPr/>
          <a:lstStyle/>
          <a:p>
            <a:pPr>
              <a:defRPr sz="1600">
                <a:latin typeface="Bookman Old Style" panose="02050604050505020204" pitchFamily="18" charset="0"/>
              </a:defRPr>
            </a:pPr>
            <a:endParaRPr lang="en-US"/>
          </a:p>
        </c:txPr>
        <c:crossAx val="99523560"/>
        <c:crosses val="autoZero"/>
        <c:crossBetween val="midCat"/>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11653495520335165"/>
          <c:y val="0.181742791070516"/>
        </c:manualLayout>
      </c:layout>
      <c:overlay val="0"/>
    </c:title>
    <c:autoTitleDeleted val="0"/>
    <c:plotArea>
      <c:layout/>
      <c:pieChart>
        <c:varyColors val="1"/>
        <c:ser>
          <c:idx val="0"/>
          <c:order val="0"/>
          <c:tx>
            <c:strRef>
              <c:f>'SUMMARY GRPHS'!$AJ$206</c:f>
              <c:strCache>
                <c:ptCount val="1"/>
                <c:pt idx="0">
                  <c:v>CY1 HnF+L</c:v>
                </c:pt>
              </c:strCache>
            </c:strRef>
          </c:tx>
          <c:dPt>
            <c:idx val="0"/>
            <c:bubble3D val="0"/>
            <c:spPr>
              <a:solidFill>
                <a:srgbClr val="FFFF00"/>
              </a:solidFill>
            </c:spPr>
          </c:dPt>
          <c:dPt>
            <c:idx val="1"/>
            <c:bubble3D val="0"/>
            <c:spPr>
              <a:solidFill>
                <a:schemeClr val="accent3">
                  <a:lumMod val="60000"/>
                  <a:lumOff val="40000"/>
                </a:schemeClr>
              </a:solidFill>
            </c:spPr>
          </c:dPt>
          <c:dPt>
            <c:idx val="2"/>
            <c:bubble3D val="0"/>
            <c:spPr>
              <a:solidFill>
                <a:schemeClr val="accent3">
                  <a:lumMod val="75000"/>
                </a:schemeClr>
              </a:solidFill>
            </c:spPr>
          </c:dPt>
          <c:cat>
            <c:strRef>
              <c:f>'SUMMARY GRPHS'!$AH$207:$AH$209</c:f>
              <c:strCache>
                <c:ptCount val="3"/>
                <c:pt idx="0">
                  <c:v>POOR</c:v>
                </c:pt>
                <c:pt idx="1">
                  <c:v>AVE</c:v>
                </c:pt>
                <c:pt idx="2">
                  <c:v>A_A</c:v>
                </c:pt>
              </c:strCache>
            </c:strRef>
          </c:cat>
          <c:val>
            <c:numRef>
              <c:f>'SUMMARY GRPHS'!$AJ$207:$AJ$209</c:f>
              <c:numCache>
                <c:formatCode>0.00</c:formatCode>
                <c:ptCount val="3"/>
                <c:pt idx="0">
                  <c:v>0.36</c:v>
                </c:pt>
                <c:pt idx="1">
                  <c:v>0.46</c:v>
                </c:pt>
                <c:pt idx="2">
                  <c:v>0.18</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
          <c:y val="0.8283499665853663"/>
          <c:w val="0.76380888900309085"/>
          <c:h val="0.13078120443277924"/>
        </c:manualLayout>
      </c:layout>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1452087838548734"/>
          <c:y val="0.181742791070516"/>
        </c:manualLayout>
      </c:layout>
      <c:overlay val="0"/>
    </c:title>
    <c:autoTitleDeleted val="0"/>
    <c:plotArea>
      <c:layout/>
      <c:pieChart>
        <c:varyColors val="1"/>
        <c:ser>
          <c:idx val="0"/>
          <c:order val="0"/>
          <c:tx>
            <c:strRef>
              <c:f>'SUMMARY GRPHS'!$AK$206</c:f>
              <c:strCache>
                <c:ptCount val="1"/>
                <c:pt idx="0">
                  <c:v>CY1 H1xF</c:v>
                </c:pt>
              </c:strCache>
            </c:strRef>
          </c:tx>
          <c:dPt>
            <c:idx val="0"/>
            <c:bubble3D val="0"/>
            <c:spPr>
              <a:solidFill>
                <a:srgbClr val="FFFF00"/>
              </a:solidFill>
            </c:spPr>
          </c:dPt>
          <c:dPt>
            <c:idx val="1"/>
            <c:bubble3D val="0"/>
            <c:spPr>
              <a:solidFill>
                <a:schemeClr val="accent3">
                  <a:lumMod val="60000"/>
                  <a:lumOff val="40000"/>
                </a:schemeClr>
              </a:solidFill>
            </c:spPr>
          </c:dPt>
          <c:dPt>
            <c:idx val="2"/>
            <c:bubble3D val="0"/>
            <c:spPr>
              <a:solidFill>
                <a:schemeClr val="accent3">
                  <a:lumMod val="75000"/>
                </a:schemeClr>
              </a:solidFill>
            </c:spPr>
          </c:dPt>
          <c:cat>
            <c:strRef>
              <c:f>'SUMMARY GRPHS'!$AH$207:$AH$209</c:f>
              <c:strCache>
                <c:ptCount val="3"/>
                <c:pt idx="0">
                  <c:v>POOR</c:v>
                </c:pt>
                <c:pt idx="1">
                  <c:v>AVE</c:v>
                </c:pt>
                <c:pt idx="2">
                  <c:v>A_A</c:v>
                </c:pt>
              </c:strCache>
            </c:strRef>
          </c:cat>
          <c:val>
            <c:numRef>
              <c:f>'SUMMARY GRPHS'!$AK$207:$AK$209</c:f>
              <c:numCache>
                <c:formatCode>0.00</c:formatCode>
                <c:ptCount val="3"/>
                <c:pt idx="0">
                  <c:v>0</c:v>
                </c:pt>
                <c:pt idx="1">
                  <c:v>0.54</c:v>
                </c:pt>
                <c:pt idx="2">
                  <c:v>0.46</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
          <c:y val="0.8283499665853663"/>
          <c:w val="0.76380888900309085"/>
          <c:h val="0.13078120443277924"/>
        </c:manualLayout>
      </c:layout>
      <c:overlay val="0"/>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1452087838548734"/>
          <c:y val="0.181742791070516"/>
        </c:manualLayout>
      </c:layout>
      <c:overlay val="0"/>
    </c:title>
    <c:autoTitleDeleted val="0"/>
    <c:plotArea>
      <c:layout/>
      <c:pieChart>
        <c:varyColors val="1"/>
        <c:ser>
          <c:idx val="0"/>
          <c:order val="0"/>
          <c:tx>
            <c:strRef>
              <c:f>'SUMMARY GRPHS'!$AL$206</c:f>
              <c:strCache>
                <c:ptCount val="1"/>
                <c:pt idx="0">
                  <c:v>CY1 H2xF</c:v>
                </c:pt>
              </c:strCache>
            </c:strRef>
          </c:tx>
          <c:dPt>
            <c:idx val="0"/>
            <c:bubble3D val="0"/>
            <c:spPr>
              <a:solidFill>
                <a:srgbClr val="FFFF00"/>
              </a:solidFill>
            </c:spPr>
          </c:dPt>
          <c:dPt>
            <c:idx val="1"/>
            <c:bubble3D val="0"/>
            <c:spPr>
              <a:solidFill>
                <a:schemeClr val="accent3">
                  <a:lumMod val="60000"/>
                  <a:lumOff val="40000"/>
                </a:schemeClr>
              </a:solidFill>
            </c:spPr>
          </c:dPt>
          <c:dPt>
            <c:idx val="2"/>
            <c:bubble3D val="0"/>
            <c:spPr>
              <a:solidFill>
                <a:schemeClr val="accent3">
                  <a:lumMod val="75000"/>
                </a:schemeClr>
              </a:solidFill>
            </c:spPr>
          </c:dPt>
          <c:cat>
            <c:strRef>
              <c:f>'SUMMARY GRPHS'!$AH$207:$AH$209</c:f>
              <c:strCache>
                <c:ptCount val="3"/>
                <c:pt idx="0">
                  <c:v>POOR</c:v>
                </c:pt>
                <c:pt idx="1">
                  <c:v>AVE</c:v>
                </c:pt>
                <c:pt idx="2">
                  <c:v>A_A</c:v>
                </c:pt>
              </c:strCache>
            </c:strRef>
          </c:cat>
          <c:val>
            <c:numRef>
              <c:f>'SUMMARY GRPHS'!$AL$207:$AL$209</c:f>
              <c:numCache>
                <c:formatCode>0.00</c:formatCode>
                <c:ptCount val="3"/>
                <c:pt idx="0" formatCode="0.0">
                  <c:v>0</c:v>
                </c:pt>
                <c:pt idx="1">
                  <c:v>0.24</c:v>
                </c:pt>
                <c:pt idx="2">
                  <c:v>0.76</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
          <c:y val="0.8283499665853663"/>
          <c:w val="0.76380888900309085"/>
          <c:h val="0.13078120443277924"/>
        </c:manualLayout>
      </c:layout>
      <c:overlay val="0"/>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2700490699532122"/>
          <c:y val="0.2150488272667587"/>
        </c:manualLayout>
      </c:layout>
      <c:overlay val="0"/>
    </c:title>
    <c:autoTitleDeleted val="0"/>
    <c:plotArea>
      <c:layout/>
      <c:pieChart>
        <c:varyColors val="1"/>
        <c:ser>
          <c:idx val="0"/>
          <c:order val="0"/>
          <c:tx>
            <c:strRef>
              <c:f>'SUMMARY GRPHS'!$AI$22</c:f>
              <c:strCache>
                <c:ptCount val="1"/>
                <c:pt idx="0">
                  <c:v>POLE</c:v>
                </c:pt>
              </c:strCache>
            </c:strRef>
          </c:tx>
          <c:dPt>
            <c:idx val="0"/>
            <c:bubble3D val="0"/>
            <c:spPr>
              <a:solidFill>
                <a:srgbClr val="FFFF00"/>
              </a:solidFill>
            </c:spPr>
          </c:dPt>
          <c:dPt>
            <c:idx val="1"/>
            <c:bubble3D val="0"/>
            <c:spPr>
              <a:solidFill>
                <a:schemeClr val="accent3">
                  <a:lumMod val="60000"/>
                  <a:lumOff val="40000"/>
                </a:schemeClr>
              </a:solidFill>
            </c:spPr>
          </c:dPt>
          <c:cat>
            <c:strRef>
              <c:f>'SUMMARY GRPHS'!$AH$23:$AH$25</c:f>
              <c:strCache>
                <c:ptCount val="3"/>
                <c:pt idx="0">
                  <c:v>POOR</c:v>
                </c:pt>
                <c:pt idx="1">
                  <c:v>AVE</c:v>
                </c:pt>
                <c:pt idx="2">
                  <c:v>A_A</c:v>
                </c:pt>
              </c:strCache>
            </c:strRef>
          </c:cat>
          <c:val>
            <c:numRef>
              <c:f>'SUMMARY GRPHS'!$AI$23:$AI$25</c:f>
              <c:numCache>
                <c:formatCode>General</c:formatCode>
                <c:ptCount val="3"/>
                <c:pt idx="0">
                  <c:v>0.08</c:v>
                </c:pt>
                <c:pt idx="1">
                  <c:v>0.62</c:v>
                </c:pt>
                <c:pt idx="2">
                  <c:v>0.23</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2.9576433060352965E-2"/>
          <c:y val="0.82911374060851439"/>
          <c:w val="0.68350497789430487"/>
          <c:h val="9.8086141927247975E-2"/>
        </c:manualLayout>
      </c:layout>
      <c:overlay val="0"/>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2700490699532122"/>
          <c:y val="0.2150488272667587"/>
        </c:manualLayout>
      </c:layout>
      <c:overlay val="0"/>
    </c:title>
    <c:autoTitleDeleted val="0"/>
    <c:plotArea>
      <c:layout/>
      <c:pieChart>
        <c:varyColors val="1"/>
        <c:ser>
          <c:idx val="0"/>
          <c:order val="0"/>
          <c:tx>
            <c:strRef>
              <c:f>'SUMMARY GRPHS'!$AJ$22</c:f>
              <c:strCache>
                <c:ptCount val="1"/>
                <c:pt idx="0">
                  <c:v>MAT</c:v>
                </c:pt>
              </c:strCache>
            </c:strRef>
          </c:tx>
          <c:dPt>
            <c:idx val="0"/>
            <c:bubble3D val="0"/>
            <c:spPr>
              <a:solidFill>
                <a:srgbClr val="FFFF00"/>
              </a:solidFill>
            </c:spPr>
          </c:dPt>
          <c:dPt>
            <c:idx val="1"/>
            <c:bubble3D val="0"/>
            <c:spPr>
              <a:solidFill>
                <a:schemeClr val="accent3">
                  <a:lumMod val="60000"/>
                  <a:lumOff val="40000"/>
                </a:schemeClr>
              </a:solidFill>
            </c:spPr>
          </c:dPt>
          <c:cat>
            <c:strRef>
              <c:f>'SUMMARY GRPHS'!$AH$23:$AH$25</c:f>
              <c:strCache>
                <c:ptCount val="3"/>
                <c:pt idx="0">
                  <c:v>POOR</c:v>
                </c:pt>
                <c:pt idx="1">
                  <c:v>AVE</c:v>
                </c:pt>
                <c:pt idx="2">
                  <c:v>A_A</c:v>
                </c:pt>
              </c:strCache>
            </c:strRef>
          </c:cat>
          <c:val>
            <c:numRef>
              <c:f>'SUMMARY GRPHS'!$AJ$23:$AJ$25</c:f>
              <c:numCache>
                <c:formatCode>0.00</c:formatCode>
                <c:ptCount val="3"/>
                <c:pt idx="0">
                  <c:v>0.2</c:v>
                </c:pt>
                <c:pt idx="1">
                  <c:v>0.45</c:v>
                </c:pt>
                <c:pt idx="2">
                  <c:v>0.35</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2.9576433060352965E-2"/>
          <c:y val="0.82911374060851439"/>
          <c:w val="0.68350497789430487"/>
          <c:h val="9.8086141927247975E-2"/>
        </c:manualLayout>
      </c:layout>
      <c:overlay val="0"/>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8497592148807488"/>
          <c:y val="0.2150488272667587"/>
        </c:manualLayout>
      </c:layout>
      <c:overlay val="0"/>
    </c:title>
    <c:autoTitleDeleted val="0"/>
    <c:plotArea>
      <c:layout/>
      <c:pieChart>
        <c:varyColors val="1"/>
        <c:ser>
          <c:idx val="0"/>
          <c:order val="0"/>
          <c:tx>
            <c:strRef>
              <c:f>'SUMMARY GRPHS'!$AK$22</c:f>
              <c:strCache>
                <c:ptCount val="1"/>
                <c:pt idx="0">
                  <c:v>OG</c:v>
                </c:pt>
              </c:strCache>
            </c:strRef>
          </c:tx>
          <c:dPt>
            <c:idx val="0"/>
            <c:bubble3D val="0"/>
            <c:spPr>
              <a:solidFill>
                <a:srgbClr val="FFFF00"/>
              </a:solidFill>
            </c:spPr>
          </c:dPt>
          <c:dPt>
            <c:idx val="1"/>
            <c:bubble3D val="0"/>
            <c:spPr>
              <a:solidFill>
                <a:schemeClr val="accent3">
                  <a:lumMod val="60000"/>
                  <a:lumOff val="40000"/>
                </a:schemeClr>
              </a:solidFill>
            </c:spPr>
          </c:dPt>
          <c:cat>
            <c:strRef>
              <c:f>'SUMMARY GRPHS'!$AH$23:$AH$25</c:f>
              <c:strCache>
                <c:ptCount val="3"/>
                <c:pt idx="0">
                  <c:v>POOR</c:v>
                </c:pt>
                <c:pt idx="1">
                  <c:v>AVE</c:v>
                </c:pt>
                <c:pt idx="2">
                  <c:v>A_A</c:v>
                </c:pt>
              </c:strCache>
            </c:strRef>
          </c:cat>
          <c:val>
            <c:numRef>
              <c:f>'SUMMARY GRPHS'!$AK$23:$AK$25</c:f>
              <c:numCache>
                <c:formatCode>0.00</c:formatCode>
                <c:ptCount val="3"/>
                <c:pt idx="0">
                  <c:v>0.44</c:v>
                </c:pt>
                <c:pt idx="1">
                  <c:v>0.3</c:v>
                </c:pt>
                <c:pt idx="2">
                  <c:v>0.3</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2.9576433060352965E-2"/>
          <c:y val="0.82911374060851439"/>
          <c:w val="0.68350497789430487"/>
          <c:h val="9.8086141927247975E-2"/>
        </c:manualLayout>
      </c:layout>
      <c:overlay val="0"/>
    </c:legend>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3291292936209063"/>
          <c:y val="0.19258652176954894"/>
        </c:manualLayout>
      </c:layout>
      <c:overlay val="0"/>
    </c:title>
    <c:autoTitleDeleted val="0"/>
    <c:plotArea>
      <c:layout/>
      <c:pieChart>
        <c:varyColors val="1"/>
        <c:ser>
          <c:idx val="0"/>
          <c:order val="0"/>
          <c:tx>
            <c:strRef>
              <c:f>'SUMMARY GRPHS'!$AI$75</c:f>
              <c:strCache>
                <c:ptCount val="1"/>
                <c:pt idx="0">
                  <c:v>POLE</c:v>
                </c:pt>
              </c:strCache>
            </c:strRef>
          </c:tx>
          <c:dPt>
            <c:idx val="0"/>
            <c:bubble3D val="0"/>
            <c:spPr>
              <a:solidFill>
                <a:srgbClr val="FFFF00"/>
              </a:solidFill>
            </c:spPr>
          </c:dPt>
          <c:dPt>
            <c:idx val="1"/>
            <c:bubble3D val="0"/>
            <c:spPr>
              <a:solidFill>
                <a:schemeClr val="accent3">
                  <a:lumMod val="60000"/>
                  <a:lumOff val="40000"/>
                </a:schemeClr>
              </a:solidFill>
            </c:spPr>
          </c:dPt>
          <c:cat>
            <c:strRef>
              <c:f>'SUMMARY GRPHS'!$AH$76:$AH$78</c:f>
              <c:strCache>
                <c:ptCount val="3"/>
                <c:pt idx="0">
                  <c:v>POOR</c:v>
                </c:pt>
                <c:pt idx="1">
                  <c:v>AVE</c:v>
                </c:pt>
                <c:pt idx="2">
                  <c:v>A_A</c:v>
                </c:pt>
              </c:strCache>
            </c:strRef>
          </c:cat>
          <c:val>
            <c:numRef>
              <c:f>'SUMMARY GRPHS'!$AI$76:$AI$78</c:f>
              <c:numCache>
                <c:formatCode>General</c:formatCode>
                <c:ptCount val="3"/>
                <c:pt idx="0">
                  <c:v>0.21</c:v>
                </c:pt>
                <c:pt idx="1">
                  <c:v>0.68</c:v>
                </c:pt>
                <c:pt idx="2">
                  <c:v>0.12</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2.1336072121419608E-2"/>
          <c:y val="0.803600003170716"/>
          <c:w val="0.68301175396553704"/>
          <c:h val="0.11488985381276855"/>
        </c:manualLayout>
      </c:layout>
      <c:overlay val="0"/>
    </c:legend>
    <c:plotVisOnly val="1"/>
    <c:dispBlanksAs val="gap"/>
    <c:showDLblsOverMax val="0"/>
  </c:chart>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3291292936209063"/>
          <c:y val="0.19258652176954894"/>
        </c:manualLayout>
      </c:layout>
      <c:overlay val="0"/>
    </c:title>
    <c:autoTitleDeleted val="0"/>
    <c:plotArea>
      <c:layout/>
      <c:pieChart>
        <c:varyColors val="1"/>
        <c:ser>
          <c:idx val="0"/>
          <c:order val="0"/>
          <c:tx>
            <c:strRef>
              <c:f>'SUMMARY GRPHS'!$AJ$75</c:f>
              <c:strCache>
                <c:ptCount val="1"/>
                <c:pt idx="0">
                  <c:v>MAT</c:v>
                </c:pt>
              </c:strCache>
            </c:strRef>
          </c:tx>
          <c:dPt>
            <c:idx val="0"/>
            <c:bubble3D val="0"/>
            <c:spPr>
              <a:solidFill>
                <a:srgbClr val="FFFF00"/>
              </a:solidFill>
            </c:spPr>
          </c:dPt>
          <c:dPt>
            <c:idx val="1"/>
            <c:bubble3D val="0"/>
            <c:spPr>
              <a:solidFill>
                <a:schemeClr val="accent3">
                  <a:lumMod val="60000"/>
                  <a:lumOff val="40000"/>
                </a:schemeClr>
              </a:solidFill>
            </c:spPr>
          </c:dPt>
          <c:cat>
            <c:strRef>
              <c:f>'SUMMARY GRPHS'!$AH$76:$AH$78</c:f>
              <c:strCache>
                <c:ptCount val="3"/>
                <c:pt idx="0">
                  <c:v>POOR</c:v>
                </c:pt>
                <c:pt idx="1">
                  <c:v>AVE</c:v>
                </c:pt>
                <c:pt idx="2">
                  <c:v>A_A</c:v>
                </c:pt>
              </c:strCache>
            </c:strRef>
          </c:cat>
          <c:val>
            <c:numRef>
              <c:f>'SUMMARY GRPHS'!$AJ$76:$AJ$78</c:f>
              <c:numCache>
                <c:formatCode>0.00</c:formatCode>
                <c:ptCount val="3"/>
                <c:pt idx="0">
                  <c:v>0.09</c:v>
                </c:pt>
                <c:pt idx="1">
                  <c:v>0.52</c:v>
                </c:pt>
                <c:pt idx="2">
                  <c:v>0.32</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2.1336072121419608E-2"/>
          <c:y val="0.803600003170716"/>
          <c:w val="0.68301175396553704"/>
          <c:h val="0.11488985381276855"/>
        </c:manualLayout>
      </c:layout>
      <c:overlay val="0"/>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image" Target="../media/image19.emf"/><Relationship Id="rId4" Type="http://schemas.openxmlformats.org/officeDocument/2006/relationships/image" Target="../media/image2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7F77A6-CD3B-4DDF-B541-ACD56D8195A0}" type="datetimeFigureOut">
              <a:rPr lang="en-US" smtClean="0"/>
              <a:t>6/28/2016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F821FF-73CB-4505-AD66-951900CED683}" type="slidenum">
              <a:rPr lang="en-US" smtClean="0"/>
              <a:t>‹#›</a:t>
            </a:fld>
            <a:endParaRPr lang="en-US"/>
          </a:p>
        </p:txBody>
      </p:sp>
    </p:spTree>
    <p:extLst>
      <p:ext uri="{BB962C8B-B14F-4D97-AF65-F5344CB8AC3E}">
        <p14:creationId xmlns:p14="http://schemas.microsoft.com/office/powerpoint/2010/main" val="3674244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Sycan Marsh is in the Modoc Plateau and East Cascades Ecoregions in the headwaters of the Klamath Basin, on the divide between the Great Basin and Klamath Basin. The Upper Sycan Watershed (USW) is composed of seven watersheds (six field Hydrologic Units Codes) from Sycan Marsh to the headwaters, (208,832 acres). Average precipitation at the marsh is almost 20.5 inches a year, with 90 percent of the total falling between October and May. Mean annual air temperatures are 5.6°C .</a:t>
            </a:r>
          </a:p>
        </p:txBody>
      </p:sp>
      <p:sp>
        <p:nvSpPr>
          <p:cNvPr id="4" name="Slide Number Placeholder 3"/>
          <p:cNvSpPr>
            <a:spLocks noGrp="1"/>
          </p:cNvSpPr>
          <p:nvPr>
            <p:ph type="sldNum" sz="quarter" idx="10"/>
          </p:nvPr>
        </p:nvSpPr>
        <p:spPr/>
        <p:txBody>
          <a:bodyPr/>
          <a:lstStyle/>
          <a:p>
            <a:fld id="{9068B78E-7637-4721-8C8D-BC5FFCE34E56}"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8898893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3128142-E01D-473C-B55F-EF8221C09111}" type="datetimeFigureOut">
              <a:rPr lang="en-US" smtClean="0"/>
              <a:t>6/28/2016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BF1DB0-4372-467D-AB02-E8E2EF9F9B0F}" type="slidenum">
              <a:rPr lang="en-US" smtClean="0"/>
              <a:t>‹#›</a:t>
            </a:fld>
            <a:endParaRPr lang="en-US"/>
          </a:p>
        </p:txBody>
      </p:sp>
    </p:spTree>
    <p:extLst>
      <p:ext uri="{BB962C8B-B14F-4D97-AF65-F5344CB8AC3E}">
        <p14:creationId xmlns:p14="http://schemas.microsoft.com/office/powerpoint/2010/main" val="3638897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128142-E01D-473C-B55F-EF8221C09111}" type="datetimeFigureOut">
              <a:rPr lang="en-US" smtClean="0"/>
              <a:t>6/28/2016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BF1DB0-4372-467D-AB02-E8E2EF9F9B0F}" type="slidenum">
              <a:rPr lang="en-US" smtClean="0"/>
              <a:t>‹#›</a:t>
            </a:fld>
            <a:endParaRPr lang="en-US"/>
          </a:p>
        </p:txBody>
      </p:sp>
    </p:spTree>
    <p:extLst>
      <p:ext uri="{BB962C8B-B14F-4D97-AF65-F5344CB8AC3E}">
        <p14:creationId xmlns:p14="http://schemas.microsoft.com/office/powerpoint/2010/main" val="2407846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128142-E01D-473C-B55F-EF8221C09111}" type="datetimeFigureOut">
              <a:rPr lang="en-US" smtClean="0"/>
              <a:t>6/28/2016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BF1DB0-4372-467D-AB02-E8E2EF9F9B0F}" type="slidenum">
              <a:rPr lang="en-US" smtClean="0"/>
              <a:t>‹#›</a:t>
            </a:fld>
            <a:endParaRPr lang="en-US"/>
          </a:p>
        </p:txBody>
      </p:sp>
    </p:spTree>
    <p:extLst>
      <p:ext uri="{BB962C8B-B14F-4D97-AF65-F5344CB8AC3E}">
        <p14:creationId xmlns:p14="http://schemas.microsoft.com/office/powerpoint/2010/main" val="2567783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128142-E01D-473C-B55F-EF8221C09111}" type="datetimeFigureOut">
              <a:rPr lang="en-US" smtClean="0"/>
              <a:t>6/28/2016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BF1DB0-4372-467D-AB02-E8E2EF9F9B0F}" type="slidenum">
              <a:rPr lang="en-US" smtClean="0"/>
              <a:t>‹#›</a:t>
            </a:fld>
            <a:endParaRPr lang="en-US"/>
          </a:p>
        </p:txBody>
      </p:sp>
    </p:spTree>
    <p:extLst>
      <p:ext uri="{BB962C8B-B14F-4D97-AF65-F5344CB8AC3E}">
        <p14:creationId xmlns:p14="http://schemas.microsoft.com/office/powerpoint/2010/main" val="3520136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128142-E01D-473C-B55F-EF8221C09111}" type="datetimeFigureOut">
              <a:rPr lang="en-US" smtClean="0"/>
              <a:t>6/28/2016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BF1DB0-4372-467D-AB02-E8E2EF9F9B0F}" type="slidenum">
              <a:rPr lang="en-US" smtClean="0"/>
              <a:t>‹#›</a:t>
            </a:fld>
            <a:endParaRPr lang="en-US"/>
          </a:p>
        </p:txBody>
      </p:sp>
    </p:spTree>
    <p:extLst>
      <p:ext uri="{BB962C8B-B14F-4D97-AF65-F5344CB8AC3E}">
        <p14:creationId xmlns:p14="http://schemas.microsoft.com/office/powerpoint/2010/main" val="1485884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3128142-E01D-473C-B55F-EF8221C09111}" type="datetimeFigureOut">
              <a:rPr lang="en-US" smtClean="0"/>
              <a:t>6/28/2016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BF1DB0-4372-467D-AB02-E8E2EF9F9B0F}" type="slidenum">
              <a:rPr lang="en-US" smtClean="0"/>
              <a:t>‹#›</a:t>
            </a:fld>
            <a:endParaRPr lang="en-US"/>
          </a:p>
        </p:txBody>
      </p:sp>
    </p:spTree>
    <p:extLst>
      <p:ext uri="{BB962C8B-B14F-4D97-AF65-F5344CB8AC3E}">
        <p14:creationId xmlns:p14="http://schemas.microsoft.com/office/powerpoint/2010/main" val="3132121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3128142-E01D-473C-B55F-EF8221C09111}" type="datetimeFigureOut">
              <a:rPr lang="en-US" smtClean="0"/>
              <a:t>6/28/2016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BF1DB0-4372-467D-AB02-E8E2EF9F9B0F}" type="slidenum">
              <a:rPr lang="en-US" smtClean="0"/>
              <a:t>‹#›</a:t>
            </a:fld>
            <a:endParaRPr lang="en-US"/>
          </a:p>
        </p:txBody>
      </p:sp>
    </p:spTree>
    <p:extLst>
      <p:ext uri="{BB962C8B-B14F-4D97-AF65-F5344CB8AC3E}">
        <p14:creationId xmlns:p14="http://schemas.microsoft.com/office/powerpoint/2010/main" val="1482217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128142-E01D-473C-B55F-EF8221C09111}" type="datetimeFigureOut">
              <a:rPr lang="en-US" smtClean="0"/>
              <a:t>6/28/2016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BF1DB0-4372-467D-AB02-E8E2EF9F9B0F}" type="slidenum">
              <a:rPr lang="en-US" smtClean="0"/>
              <a:t>‹#›</a:t>
            </a:fld>
            <a:endParaRPr lang="en-US"/>
          </a:p>
        </p:txBody>
      </p:sp>
    </p:spTree>
    <p:extLst>
      <p:ext uri="{BB962C8B-B14F-4D97-AF65-F5344CB8AC3E}">
        <p14:creationId xmlns:p14="http://schemas.microsoft.com/office/powerpoint/2010/main" val="2910818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128142-E01D-473C-B55F-EF8221C09111}" type="datetimeFigureOut">
              <a:rPr lang="en-US" smtClean="0"/>
              <a:t>6/28/2016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BF1DB0-4372-467D-AB02-E8E2EF9F9B0F}" type="slidenum">
              <a:rPr lang="en-US" smtClean="0"/>
              <a:t>‹#›</a:t>
            </a:fld>
            <a:endParaRPr lang="en-US"/>
          </a:p>
        </p:txBody>
      </p:sp>
    </p:spTree>
    <p:extLst>
      <p:ext uri="{BB962C8B-B14F-4D97-AF65-F5344CB8AC3E}">
        <p14:creationId xmlns:p14="http://schemas.microsoft.com/office/powerpoint/2010/main" val="172658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128142-E01D-473C-B55F-EF8221C09111}" type="datetimeFigureOut">
              <a:rPr lang="en-US" smtClean="0"/>
              <a:t>6/28/2016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BF1DB0-4372-467D-AB02-E8E2EF9F9B0F}" type="slidenum">
              <a:rPr lang="en-US" smtClean="0"/>
              <a:t>‹#›</a:t>
            </a:fld>
            <a:endParaRPr lang="en-US"/>
          </a:p>
        </p:txBody>
      </p:sp>
    </p:spTree>
    <p:extLst>
      <p:ext uri="{BB962C8B-B14F-4D97-AF65-F5344CB8AC3E}">
        <p14:creationId xmlns:p14="http://schemas.microsoft.com/office/powerpoint/2010/main" val="2882521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128142-E01D-473C-B55F-EF8221C09111}" type="datetimeFigureOut">
              <a:rPr lang="en-US" smtClean="0"/>
              <a:t>6/28/2016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BF1DB0-4372-467D-AB02-E8E2EF9F9B0F}" type="slidenum">
              <a:rPr lang="en-US" smtClean="0"/>
              <a:t>‹#›</a:t>
            </a:fld>
            <a:endParaRPr lang="en-US"/>
          </a:p>
        </p:txBody>
      </p:sp>
    </p:spTree>
    <p:extLst>
      <p:ext uri="{BB962C8B-B14F-4D97-AF65-F5344CB8AC3E}">
        <p14:creationId xmlns:p14="http://schemas.microsoft.com/office/powerpoint/2010/main" val="3475560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128142-E01D-473C-B55F-EF8221C09111}" type="datetimeFigureOut">
              <a:rPr lang="en-US" smtClean="0"/>
              <a:t>6/28/2016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BF1DB0-4372-467D-AB02-E8E2EF9F9B0F}" type="slidenum">
              <a:rPr lang="en-US" smtClean="0"/>
              <a:t>‹#›</a:t>
            </a:fld>
            <a:endParaRPr lang="en-US"/>
          </a:p>
        </p:txBody>
      </p:sp>
    </p:spTree>
    <p:extLst>
      <p:ext uri="{BB962C8B-B14F-4D97-AF65-F5344CB8AC3E}">
        <p14:creationId xmlns:p14="http://schemas.microsoft.com/office/powerpoint/2010/main" val="4072273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jpeg"/><Relationship Id="rId5" Type="http://schemas.openxmlformats.org/officeDocument/2006/relationships/image" Target="../media/image17.jpe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0.emf"/><Relationship Id="rId11" Type="http://schemas.openxmlformats.org/officeDocument/2006/relationships/image" Target="../media/image1.jpeg"/><Relationship Id="rId5" Type="http://schemas.openxmlformats.org/officeDocument/2006/relationships/oleObject" Target="../embeddings/oleObject2.bin"/><Relationship Id="rId10" Type="http://schemas.openxmlformats.org/officeDocument/2006/relationships/image" Target="../media/image22.emf"/><Relationship Id="rId4" Type="http://schemas.openxmlformats.org/officeDocument/2006/relationships/image" Target="../media/image19.emf"/><Relationship Id="rId9" Type="http://schemas.openxmlformats.org/officeDocument/2006/relationships/oleObject" Target="../embeddings/oleObject4.bin"/></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jpeg"/><Relationship Id="rId4" Type="http://schemas.openxmlformats.org/officeDocument/2006/relationships/image" Target="../media/image23.wmf"/></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4.jpeg"/><Relationship Id="rId1" Type="http://schemas.openxmlformats.org/officeDocument/2006/relationships/slideLayout" Target="../slideLayouts/slideLayout1.xml"/><Relationship Id="rId6" Type="http://schemas.openxmlformats.org/officeDocument/2006/relationships/image" Target="../media/image31.jpeg"/><Relationship Id="rId11" Type="http://schemas.openxmlformats.org/officeDocument/2006/relationships/image" Target="../media/image1.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s>
</file>

<file path=ppt/slides/_rels/slide18.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7.png"/><Relationship Id="rId7" Type="http://schemas.openxmlformats.org/officeDocument/2006/relationships/image" Target="../media/image41.jpeg"/><Relationship Id="rId12" Type="http://schemas.openxmlformats.org/officeDocument/2006/relationships/image" Target="../media/image43.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40.jpeg"/><Relationship Id="rId11" Type="http://schemas.openxmlformats.org/officeDocument/2006/relationships/image" Target="../media/image1.jpeg"/><Relationship Id="rId5" Type="http://schemas.openxmlformats.org/officeDocument/2006/relationships/image" Target="../media/image39.jpeg"/><Relationship Id="rId10" Type="http://schemas.openxmlformats.org/officeDocument/2006/relationships/image" Target="../media/image36.emf"/><Relationship Id="rId4" Type="http://schemas.openxmlformats.org/officeDocument/2006/relationships/image" Target="../media/image38.jpeg"/><Relationship Id="rId9" Type="http://schemas.openxmlformats.org/officeDocument/2006/relationships/oleObject" Target="../embeddings/oleObject6.bin"/></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emf"/><Relationship Id="rId1" Type="http://schemas.openxmlformats.org/officeDocument/2006/relationships/slideLayout" Target="../slideLayouts/slideLayout2.xml"/><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48.emf"/></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48.e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48.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image" Target="../media/image1.jpeg"/><Relationship Id="rId5" Type="http://schemas.openxmlformats.org/officeDocument/2006/relationships/chart" Target="../charts/chart4.xml"/><Relationship Id="rId4" Type="http://schemas.openxmlformats.org/officeDocument/2006/relationships/chart" Target="../charts/chart3.xml"/></Relationships>
</file>

<file path=ppt/slides/_rels/slide33.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chart" Target="../charts/chart6.xml"/><Relationship Id="rId7" Type="http://schemas.openxmlformats.org/officeDocument/2006/relationships/chart" Target="../charts/chart10.xml"/><Relationship Id="rId2" Type="http://schemas.openxmlformats.org/officeDocument/2006/relationships/chart" Target="../charts/chart5.xml"/><Relationship Id="rId1" Type="http://schemas.openxmlformats.org/officeDocument/2006/relationships/slideLayout" Target="../slideLayouts/slideLayout6.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34.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chart" Target="../charts/chart12.xml"/><Relationship Id="rId7" Type="http://schemas.openxmlformats.org/officeDocument/2006/relationships/chart" Target="../charts/chart16.xml"/><Relationship Id="rId2" Type="http://schemas.openxmlformats.org/officeDocument/2006/relationships/chart" Target="../charts/chart11.xml"/><Relationship Id="rId1" Type="http://schemas.openxmlformats.org/officeDocument/2006/relationships/slideLayout" Target="../slideLayouts/slideLayout7.xml"/><Relationship Id="rId6" Type="http://schemas.openxmlformats.org/officeDocument/2006/relationships/chart" Target="../charts/chart15.xml"/><Relationship Id="rId5" Type="http://schemas.openxmlformats.org/officeDocument/2006/relationships/chart" Target="../charts/chart14.xml"/><Relationship Id="rId4" Type="http://schemas.openxmlformats.org/officeDocument/2006/relationships/chart" Target="../charts/char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chart" Target="../charts/chart17.xml"/><Relationship Id="rId1" Type="http://schemas.openxmlformats.org/officeDocument/2006/relationships/slideLayout" Target="../slideLayouts/slideLayout2.xml"/><Relationship Id="rId4" Type="http://schemas.openxmlformats.org/officeDocument/2006/relationships/chart" Target="../charts/chart18.xml"/></Relationships>
</file>

<file path=ppt/slides/_rels/slide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1.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10.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algn="ctr"/>
            <a:r>
              <a:rPr lang="en-US" dirty="0" smtClean="0"/>
              <a:t>REMOTE SENSING TOOLS FOR FOREST RESTORATION</a:t>
            </a:r>
            <a:endParaRPr lang="en-US" dirty="0"/>
          </a:p>
        </p:txBody>
      </p:sp>
      <p:sp>
        <p:nvSpPr>
          <p:cNvPr id="6" name="Subtitle 5"/>
          <p:cNvSpPr>
            <a:spLocks noGrp="1"/>
          </p:cNvSpPr>
          <p:nvPr>
            <p:ph type="subTitle" idx="1"/>
          </p:nvPr>
        </p:nvSpPr>
        <p:spPr/>
        <p:txBody>
          <a:bodyPr>
            <a:normAutofit lnSpcReduction="10000"/>
          </a:bodyPr>
          <a:lstStyle/>
          <a:p>
            <a:r>
              <a:rPr lang="en-US" dirty="0" smtClean="0"/>
              <a:t>NANCY GRULKE, DIRECTOR</a:t>
            </a:r>
          </a:p>
          <a:p>
            <a:r>
              <a:rPr lang="en-US" dirty="0" smtClean="0"/>
              <a:t>WESTERN WILDLANDS ENVIRONMENTAL THREATS ASSESSMENT CENTER</a:t>
            </a:r>
          </a:p>
          <a:p>
            <a:r>
              <a:rPr lang="en-US" dirty="0" smtClean="0"/>
              <a:t>RESEARCH/S&amp;P/NFS</a:t>
            </a:r>
          </a:p>
          <a:p>
            <a:r>
              <a:rPr lang="en-US" i="1" dirty="0"/>
              <a:t>g</a:t>
            </a:r>
            <a:r>
              <a:rPr lang="en-US" i="1" dirty="0" smtClean="0"/>
              <a:t>oogle</a:t>
            </a:r>
            <a:r>
              <a:rPr lang="en-US" dirty="0" smtClean="0"/>
              <a:t> ‘WWETAC’</a:t>
            </a:r>
          </a:p>
        </p:txBody>
      </p:sp>
      <p:pic>
        <p:nvPicPr>
          <p:cNvPr id="5" name="Picture 21" descr="shield shin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122" y="5883370"/>
            <a:ext cx="789215" cy="876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6194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146387" y="533400"/>
            <a:ext cx="7543800" cy="1143000"/>
          </a:xfrm>
          <a:ln>
            <a:solidFill>
              <a:schemeClr val="bg1"/>
            </a:solidFill>
          </a:ln>
        </p:spPr>
        <p:style>
          <a:lnRef idx="2">
            <a:schemeClr val="accent1"/>
          </a:lnRef>
          <a:fillRef idx="1">
            <a:schemeClr val="lt1"/>
          </a:fillRef>
          <a:effectRef idx="0">
            <a:schemeClr val="accent1"/>
          </a:effectRef>
          <a:fontRef idx="minor">
            <a:schemeClr val="dk1"/>
          </a:fontRef>
        </p:style>
        <p:txBody>
          <a:bodyPr>
            <a:normAutofit/>
          </a:bodyPr>
          <a:lstStyle/>
          <a:p>
            <a:pPr algn="ctr"/>
            <a:r>
              <a:rPr lang="en-US" sz="4000" b="1" dirty="0">
                <a:solidFill>
                  <a:schemeClr val="accent2">
                    <a:lumMod val="75000"/>
                  </a:schemeClr>
                </a:solidFill>
              </a:rPr>
              <a:t>   </a:t>
            </a:r>
            <a:r>
              <a:rPr lang="en-US" dirty="0" smtClean="0">
                <a:solidFill>
                  <a:schemeClr val="tx2"/>
                </a:solidFill>
                <a:latin typeface="+mj-lt"/>
                <a:ea typeface="+mj-ea"/>
                <a:cs typeface="+mj-cs"/>
              </a:rPr>
              <a:t>FIDAR: landscape example</a:t>
            </a:r>
            <a:endParaRPr lang="en-US" dirty="0">
              <a:solidFill>
                <a:schemeClr val="tx2"/>
              </a:solidFill>
              <a:latin typeface="+mj-lt"/>
              <a:ea typeface="+mj-ea"/>
              <a:cs typeface="+mj-cs"/>
            </a:endParaRPr>
          </a:p>
        </p:txBody>
      </p:sp>
      <p:pic>
        <p:nvPicPr>
          <p:cNvPr id="4" name="Picture 21" descr="shield shin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122" y="5883370"/>
            <a:ext cx="789215" cy="87690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3184" y="1671803"/>
            <a:ext cx="2244833" cy="2904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98109" y="1816039"/>
            <a:ext cx="2524714"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33692" y="1806803"/>
            <a:ext cx="2525486"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7019230" y="2911703"/>
            <a:ext cx="304892" cy="369332"/>
          </a:xfrm>
          <a:prstGeom prst="rect">
            <a:avLst/>
          </a:prstGeom>
          <a:noFill/>
        </p:spPr>
        <p:txBody>
          <a:bodyPr wrap="none" rtlCol="0">
            <a:spAutoFit/>
          </a:bodyPr>
          <a:lstStyle/>
          <a:p>
            <a:r>
              <a:rPr lang="en-US" dirty="0"/>
              <a:t>X</a:t>
            </a:r>
          </a:p>
        </p:txBody>
      </p:sp>
      <p:sp>
        <p:nvSpPr>
          <p:cNvPr id="7" name="TextBox 6"/>
          <p:cNvSpPr txBox="1"/>
          <p:nvPr/>
        </p:nvSpPr>
        <p:spPr>
          <a:xfrm>
            <a:off x="4469174" y="4082534"/>
            <a:ext cx="2237279" cy="369332"/>
          </a:xfrm>
          <a:prstGeom prst="rect">
            <a:avLst/>
          </a:prstGeom>
          <a:noFill/>
        </p:spPr>
        <p:txBody>
          <a:bodyPr wrap="none" rtlCol="0">
            <a:spAutoFit/>
          </a:bodyPr>
          <a:lstStyle/>
          <a:p>
            <a:r>
              <a:rPr lang="en-US" dirty="0"/>
              <a:t>STAND COMPOSITION</a:t>
            </a:r>
          </a:p>
        </p:txBody>
      </p:sp>
      <p:sp>
        <p:nvSpPr>
          <p:cNvPr id="12" name="TextBox 11"/>
          <p:cNvSpPr txBox="1"/>
          <p:nvPr/>
        </p:nvSpPr>
        <p:spPr>
          <a:xfrm>
            <a:off x="7344656" y="4076201"/>
            <a:ext cx="2397772" cy="369332"/>
          </a:xfrm>
          <a:prstGeom prst="rect">
            <a:avLst/>
          </a:prstGeom>
          <a:noFill/>
        </p:spPr>
        <p:txBody>
          <a:bodyPr wrap="none" rtlCol="0">
            <a:spAutoFit/>
          </a:bodyPr>
          <a:lstStyle/>
          <a:p>
            <a:r>
              <a:rPr lang="en-US" dirty="0"/>
              <a:t>DISTURBANCE, 2000-12</a:t>
            </a:r>
          </a:p>
        </p:txBody>
      </p:sp>
      <p:graphicFrame>
        <p:nvGraphicFramePr>
          <p:cNvPr id="10" name="Table 9"/>
          <p:cNvGraphicFramePr>
            <a:graphicFrameLocks noGrp="1"/>
          </p:cNvGraphicFramePr>
          <p:nvPr>
            <p:extLst/>
          </p:nvPr>
        </p:nvGraphicFramePr>
        <p:xfrm>
          <a:off x="4588229" y="4445533"/>
          <a:ext cx="5210175" cy="1349502"/>
        </p:xfrm>
        <a:graphic>
          <a:graphicData uri="http://schemas.openxmlformats.org/drawingml/2006/table">
            <a:tbl>
              <a:tblPr firstRow="1" firstCol="1" bandRow="1">
                <a:tableStyleId>{5C22544A-7EE6-4342-B048-85BDC9FD1C3A}</a:tableStyleId>
              </a:tblPr>
              <a:tblGrid>
                <a:gridCol w="1609725"/>
                <a:gridCol w="1371600"/>
                <a:gridCol w="1141095"/>
                <a:gridCol w="1087755"/>
              </a:tblGrid>
              <a:tr h="0">
                <a:tc>
                  <a:txBody>
                    <a:bodyPr/>
                    <a:lstStyle/>
                    <a:p>
                      <a:pPr marL="0" marR="0" algn="ctr">
                        <a:lnSpc>
                          <a:spcPct val="115000"/>
                        </a:lnSpc>
                        <a:spcBef>
                          <a:spcPts val="0"/>
                        </a:spcBef>
                        <a:spcAft>
                          <a:spcPts val="0"/>
                        </a:spcAft>
                      </a:pPr>
                      <a:r>
                        <a:rPr lang="en-US" sz="1100" dirty="0">
                          <a:effectLst/>
                        </a:rPr>
                        <a:t>Class</a:t>
                      </a:r>
                      <a:endParaRPr lang="en-US" sz="1100" dirty="0">
                        <a:solidFill>
                          <a:srgbClr val="000000"/>
                        </a:solidFill>
                        <a:effectLst/>
                        <a:latin typeface="Calibri"/>
                        <a:ea typeface="Calibri"/>
                        <a:cs typeface="Calibri"/>
                      </a:endParaRPr>
                    </a:p>
                  </a:txBody>
                  <a:tcPr marL="62230" marR="68580" marT="0" marB="0"/>
                </a:tc>
                <a:tc>
                  <a:txBody>
                    <a:bodyPr/>
                    <a:lstStyle/>
                    <a:p>
                      <a:pPr marL="0" marR="0" algn="ctr">
                        <a:lnSpc>
                          <a:spcPct val="115000"/>
                        </a:lnSpc>
                        <a:spcBef>
                          <a:spcPts val="0"/>
                        </a:spcBef>
                        <a:spcAft>
                          <a:spcPts val="0"/>
                        </a:spcAft>
                      </a:pPr>
                      <a:r>
                        <a:rPr lang="en-US" sz="1100" dirty="0">
                          <a:effectLst/>
                        </a:rPr>
                        <a:t>Rank </a:t>
                      </a:r>
                    </a:p>
                    <a:p>
                      <a:pPr marL="0" marR="0" algn="ctr">
                        <a:lnSpc>
                          <a:spcPct val="115000"/>
                        </a:lnSpc>
                        <a:spcBef>
                          <a:spcPts val="0"/>
                        </a:spcBef>
                        <a:spcAft>
                          <a:spcPts val="0"/>
                        </a:spcAft>
                      </a:pPr>
                      <a:r>
                        <a:rPr lang="en-US" sz="1100" dirty="0">
                          <a:effectLst/>
                        </a:rPr>
                        <a:t>(Mean NDVI loss)</a:t>
                      </a:r>
                      <a:endParaRPr lang="en-US" sz="1100" dirty="0">
                        <a:solidFill>
                          <a:srgbClr val="000000"/>
                        </a:solidFill>
                        <a:effectLst/>
                        <a:latin typeface="Calibri"/>
                        <a:ea typeface="Calibri"/>
                        <a:cs typeface="Calibri"/>
                      </a:endParaRPr>
                    </a:p>
                  </a:txBody>
                  <a:tcPr marL="62230" marR="68580" marT="0" marB="0"/>
                </a:tc>
                <a:tc>
                  <a:txBody>
                    <a:bodyPr/>
                    <a:lstStyle/>
                    <a:p>
                      <a:pPr marL="0" marR="0" algn="ctr">
                        <a:lnSpc>
                          <a:spcPct val="115000"/>
                        </a:lnSpc>
                        <a:spcBef>
                          <a:spcPts val="0"/>
                        </a:spcBef>
                        <a:spcAft>
                          <a:spcPts val="0"/>
                        </a:spcAft>
                      </a:pPr>
                      <a:r>
                        <a:rPr lang="en-US" sz="1100">
                          <a:effectLst/>
                        </a:rPr>
                        <a:t>Rank </a:t>
                      </a:r>
                    </a:p>
                    <a:p>
                      <a:pPr marL="0" marR="0" algn="ctr">
                        <a:lnSpc>
                          <a:spcPct val="115000"/>
                        </a:lnSpc>
                        <a:spcBef>
                          <a:spcPts val="0"/>
                        </a:spcBef>
                        <a:spcAft>
                          <a:spcPts val="0"/>
                        </a:spcAft>
                      </a:pPr>
                      <a:r>
                        <a:rPr lang="en-US" sz="1100">
                          <a:effectLst/>
                        </a:rPr>
                        <a:t>(Area)</a:t>
                      </a:r>
                      <a:endParaRPr lang="en-US" sz="1100">
                        <a:solidFill>
                          <a:srgbClr val="000000"/>
                        </a:solidFill>
                        <a:effectLst/>
                        <a:latin typeface="Calibri"/>
                        <a:ea typeface="Calibri"/>
                        <a:cs typeface="Calibri"/>
                      </a:endParaRPr>
                    </a:p>
                  </a:txBody>
                  <a:tcPr marL="62230" marR="68580" marT="0" marB="0"/>
                </a:tc>
                <a:tc>
                  <a:txBody>
                    <a:bodyPr/>
                    <a:lstStyle/>
                    <a:p>
                      <a:pPr marL="0" marR="0" algn="ctr">
                        <a:lnSpc>
                          <a:spcPct val="115000"/>
                        </a:lnSpc>
                        <a:spcBef>
                          <a:spcPts val="0"/>
                        </a:spcBef>
                        <a:spcAft>
                          <a:spcPts val="0"/>
                        </a:spcAft>
                      </a:pPr>
                      <a:r>
                        <a:rPr lang="en-US" sz="1100">
                          <a:effectLst/>
                        </a:rPr>
                        <a:t>Combined Rank</a:t>
                      </a:r>
                      <a:endParaRPr lang="en-US" sz="1100">
                        <a:solidFill>
                          <a:srgbClr val="000000"/>
                        </a:solidFill>
                        <a:effectLst/>
                        <a:latin typeface="Calibri"/>
                        <a:ea typeface="Calibri"/>
                        <a:cs typeface="Calibri"/>
                      </a:endParaRPr>
                    </a:p>
                  </a:txBody>
                  <a:tcPr marL="62230" marR="68580" marT="0" marB="0"/>
                </a:tc>
              </a:tr>
              <a:tr h="0">
                <a:tc>
                  <a:txBody>
                    <a:bodyPr/>
                    <a:lstStyle/>
                    <a:p>
                      <a:pPr marL="0" marR="0" algn="ctr">
                        <a:lnSpc>
                          <a:spcPct val="115000"/>
                        </a:lnSpc>
                        <a:spcBef>
                          <a:spcPts val="0"/>
                        </a:spcBef>
                        <a:spcAft>
                          <a:spcPts val="0"/>
                        </a:spcAft>
                      </a:pPr>
                      <a:r>
                        <a:rPr lang="en-US" sz="1100">
                          <a:effectLst/>
                        </a:rPr>
                        <a:t>PICO-H-Med</a:t>
                      </a:r>
                      <a:endParaRPr lang="en-US" sz="1100">
                        <a:solidFill>
                          <a:srgbClr val="000000"/>
                        </a:solidFill>
                        <a:effectLst/>
                        <a:latin typeface="Calibri"/>
                        <a:ea typeface="Calibri"/>
                        <a:cs typeface="Calibri"/>
                      </a:endParaRPr>
                    </a:p>
                  </a:txBody>
                  <a:tcPr marL="62230" marR="68580" marT="0" marB="0"/>
                </a:tc>
                <a:tc>
                  <a:txBody>
                    <a:bodyPr/>
                    <a:lstStyle/>
                    <a:p>
                      <a:pPr marL="0" marR="0" algn="ctr">
                        <a:lnSpc>
                          <a:spcPct val="115000"/>
                        </a:lnSpc>
                        <a:spcBef>
                          <a:spcPts val="0"/>
                        </a:spcBef>
                        <a:spcAft>
                          <a:spcPts val="0"/>
                        </a:spcAft>
                      </a:pPr>
                      <a:r>
                        <a:rPr lang="en-US" sz="1100">
                          <a:effectLst/>
                        </a:rPr>
                        <a:t>4</a:t>
                      </a:r>
                      <a:endParaRPr lang="en-US" sz="1100">
                        <a:solidFill>
                          <a:srgbClr val="000000"/>
                        </a:solidFill>
                        <a:effectLst/>
                        <a:latin typeface="Calibri"/>
                        <a:ea typeface="Calibri"/>
                        <a:cs typeface="Calibri"/>
                      </a:endParaRPr>
                    </a:p>
                  </a:txBody>
                  <a:tcPr marL="62230" marR="68580" marT="0" marB="0"/>
                </a:tc>
                <a:tc>
                  <a:txBody>
                    <a:bodyPr/>
                    <a:lstStyle/>
                    <a:p>
                      <a:pPr marL="0" marR="0" algn="ctr">
                        <a:lnSpc>
                          <a:spcPct val="115000"/>
                        </a:lnSpc>
                        <a:spcBef>
                          <a:spcPts val="0"/>
                        </a:spcBef>
                        <a:spcAft>
                          <a:spcPts val="0"/>
                        </a:spcAft>
                      </a:pPr>
                      <a:r>
                        <a:rPr lang="en-US" sz="1100">
                          <a:effectLst/>
                        </a:rPr>
                        <a:t>2</a:t>
                      </a:r>
                      <a:endParaRPr lang="en-US" sz="1100">
                        <a:solidFill>
                          <a:srgbClr val="000000"/>
                        </a:solidFill>
                        <a:effectLst/>
                        <a:latin typeface="Calibri"/>
                        <a:ea typeface="Calibri"/>
                        <a:cs typeface="Calibri"/>
                      </a:endParaRPr>
                    </a:p>
                  </a:txBody>
                  <a:tcPr marL="62230" marR="68580" marT="0" marB="0"/>
                </a:tc>
                <a:tc>
                  <a:txBody>
                    <a:bodyPr/>
                    <a:lstStyle/>
                    <a:p>
                      <a:pPr marL="0" marR="0" algn="ctr">
                        <a:lnSpc>
                          <a:spcPct val="115000"/>
                        </a:lnSpc>
                        <a:spcBef>
                          <a:spcPts val="0"/>
                        </a:spcBef>
                        <a:spcAft>
                          <a:spcPts val="0"/>
                        </a:spcAft>
                      </a:pPr>
                      <a:r>
                        <a:rPr lang="en-US" sz="1100">
                          <a:effectLst/>
                        </a:rPr>
                        <a:t>2</a:t>
                      </a:r>
                      <a:endParaRPr lang="en-US" sz="1100">
                        <a:solidFill>
                          <a:srgbClr val="000000"/>
                        </a:solidFill>
                        <a:effectLst/>
                        <a:latin typeface="Calibri"/>
                        <a:ea typeface="Calibri"/>
                        <a:cs typeface="Calibri"/>
                      </a:endParaRPr>
                    </a:p>
                  </a:txBody>
                  <a:tcPr marL="62230" marR="68580" marT="0" marB="0"/>
                </a:tc>
              </a:tr>
              <a:tr h="0">
                <a:tc>
                  <a:txBody>
                    <a:bodyPr/>
                    <a:lstStyle/>
                    <a:p>
                      <a:pPr marL="0" marR="0" algn="ctr">
                        <a:lnSpc>
                          <a:spcPct val="115000"/>
                        </a:lnSpc>
                        <a:spcBef>
                          <a:spcPts val="0"/>
                        </a:spcBef>
                        <a:spcAft>
                          <a:spcPts val="0"/>
                        </a:spcAft>
                      </a:pPr>
                      <a:r>
                        <a:rPr lang="en-US" sz="1100">
                          <a:effectLst/>
                        </a:rPr>
                        <a:t>WL-H-Med</a:t>
                      </a:r>
                      <a:endParaRPr lang="en-US" sz="1100">
                        <a:solidFill>
                          <a:srgbClr val="000000"/>
                        </a:solidFill>
                        <a:effectLst/>
                        <a:latin typeface="Calibri"/>
                        <a:ea typeface="Calibri"/>
                        <a:cs typeface="Calibri"/>
                      </a:endParaRPr>
                    </a:p>
                  </a:txBody>
                  <a:tcPr marL="62230" marR="68580" marT="0" marB="0"/>
                </a:tc>
                <a:tc>
                  <a:txBody>
                    <a:bodyPr/>
                    <a:lstStyle/>
                    <a:p>
                      <a:pPr marL="0" marR="0" algn="ctr">
                        <a:lnSpc>
                          <a:spcPct val="115000"/>
                        </a:lnSpc>
                        <a:spcBef>
                          <a:spcPts val="0"/>
                        </a:spcBef>
                        <a:spcAft>
                          <a:spcPts val="0"/>
                        </a:spcAft>
                      </a:pPr>
                      <a:r>
                        <a:rPr lang="en-US" sz="1100">
                          <a:effectLst/>
                        </a:rPr>
                        <a:t>12</a:t>
                      </a:r>
                      <a:endParaRPr lang="en-US" sz="1100">
                        <a:solidFill>
                          <a:srgbClr val="000000"/>
                        </a:solidFill>
                        <a:effectLst/>
                        <a:latin typeface="Calibri"/>
                        <a:ea typeface="Calibri"/>
                        <a:cs typeface="Calibri"/>
                      </a:endParaRPr>
                    </a:p>
                  </a:txBody>
                  <a:tcPr marL="62230" marR="68580" marT="0" marB="0"/>
                </a:tc>
                <a:tc>
                  <a:txBody>
                    <a:bodyPr/>
                    <a:lstStyle/>
                    <a:p>
                      <a:pPr marL="0" marR="0" algn="ctr">
                        <a:lnSpc>
                          <a:spcPct val="115000"/>
                        </a:lnSpc>
                        <a:spcBef>
                          <a:spcPts val="0"/>
                        </a:spcBef>
                        <a:spcAft>
                          <a:spcPts val="0"/>
                        </a:spcAft>
                      </a:pPr>
                      <a:r>
                        <a:rPr lang="en-US" sz="1100">
                          <a:effectLst/>
                        </a:rPr>
                        <a:t>10</a:t>
                      </a:r>
                      <a:endParaRPr lang="en-US" sz="1100">
                        <a:solidFill>
                          <a:srgbClr val="000000"/>
                        </a:solidFill>
                        <a:effectLst/>
                        <a:latin typeface="Calibri"/>
                        <a:ea typeface="Calibri"/>
                        <a:cs typeface="Calibri"/>
                      </a:endParaRPr>
                    </a:p>
                  </a:txBody>
                  <a:tcPr marL="62230" marR="68580" marT="0" marB="0"/>
                </a:tc>
                <a:tc>
                  <a:txBody>
                    <a:bodyPr/>
                    <a:lstStyle/>
                    <a:p>
                      <a:pPr marL="0" marR="0" algn="ctr">
                        <a:lnSpc>
                          <a:spcPct val="115000"/>
                        </a:lnSpc>
                        <a:spcBef>
                          <a:spcPts val="0"/>
                        </a:spcBef>
                        <a:spcAft>
                          <a:spcPts val="0"/>
                        </a:spcAft>
                      </a:pPr>
                      <a:r>
                        <a:rPr lang="en-US" sz="1100">
                          <a:effectLst/>
                        </a:rPr>
                        <a:t>3</a:t>
                      </a:r>
                      <a:endParaRPr lang="en-US" sz="1100">
                        <a:solidFill>
                          <a:srgbClr val="000000"/>
                        </a:solidFill>
                        <a:effectLst/>
                        <a:latin typeface="Calibri"/>
                        <a:ea typeface="Calibri"/>
                        <a:cs typeface="Calibri"/>
                      </a:endParaRPr>
                    </a:p>
                  </a:txBody>
                  <a:tcPr marL="62230" marR="68580" marT="0" marB="0"/>
                </a:tc>
              </a:tr>
              <a:tr h="0">
                <a:tc>
                  <a:txBody>
                    <a:bodyPr/>
                    <a:lstStyle/>
                    <a:p>
                      <a:pPr marL="0" marR="0" algn="ctr">
                        <a:lnSpc>
                          <a:spcPct val="115000"/>
                        </a:lnSpc>
                        <a:spcBef>
                          <a:spcPts val="0"/>
                        </a:spcBef>
                        <a:spcAft>
                          <a:spcPts val="0"/>
                        </a:spcAft>
                      </a:pPr>
                      <a:r>
                        <a:rPr lang="en-US" sz="1100">
                          <a:effectLst/>
                        </a:rPr>
                        <a:t>MIXED-H-Large</a:t>
                      </a:r>
                      <a:endParaRPr lang="en-US" sz="1100">
                        <a:solidFill>
                          <a:srgbClr val="000000"/>
                        </a:solidFill>
                        <a:effectLst/>
                        <a:latin typeface="Calibri"/>
                        <a:ea typeface="Calibri"/>
                        <a:cs typeface="Calibri"/>
                      </a:endParaRPr>
                    </a:p>
                  </a:txBody>
                  <a:tcPr marL="62230" marR="68580" marT="0" marB="0"/>
                </a:tc>
                <a:tc>
                  <a:txBody>
                    <a:bodyPr/>
                    <a:lstStyle/>
                    <a:p>
                      <a:pPr marL="0" marR="0" algn="ctr">
                        <a:lnSpc>
                          <a:spcPct val="115000"/>
                        </a:lnSpc>
                        <a:spcBef>
                          <a:spcPts val="0"/>
                        </a:spcBef>
                        <a:spcAft>
                          <a:spcPts val="0"/>
                        </a:spcAft>
                      </a:pPr>
                      <a:r>
                        <a:rPr lang="en-US" sz="1100">
                          <a:effectLst/>
                        </a:rPr>
                        <a:t>19</a:t>
                      </a:r>
                      <a:endParaRPr lang="en-US" sz="1100">
                        <a:solidFill>
                          <a:srgbClr val="000000"/>
                        </a:solidFill>
                        <a:effectLst/>
                        <a:latin typeface="Calibri"/>
                        <a:ea typeface="Calibri"/>
                        <a:cs typeface="Calibri"/>
                      </a:endParaRPr>
                    </a:p>
                  </a:txBody>
                  <a:tcPr marL="62230" marR="68580" marT="0" marB="0"/>
                </a:tc>
                <a:tc>
                  <a:txBody>
                    <a:bodyPr/>
                    <a:lstStyle/>
                    <a:p>
                      <a:pPr marL="0" marR="0" algn="ctr">
                        <a:lnSpc>
                          <a:spcPct val="115000"/>
                        </a:lnSpc>
                        <a:spcBef>
                          <a:spcPts val="0"/>
                        </a:spcBef>
                        <a:spcAft>
                          <a:spcPts val="0"/>
                        </a:spcAft>
                      </a:pPr>
                      <a:r>
                        <a:rPr lang="en-US" sz="1100">
                          <a:effectLst/>
                        </a:rPr>
                        <a:t>3</a:t>
                      </a:r>
                      <a:endParaRPr lang="en-US" sz="1100">
                        <a:solidFill>
                          <a:srgbClr val="000000"/>
                        </a:solidFill>
                        <a:effectLst/>
                        <a:latin typeface="Calibri"/>
                        <a:ea typeface="Calibri"/>
                        <a:cs typeface="Calibri"/>
                      </a:endParaRPr>
                    </a:p>
                  </a:txBody>
                  <a:tcPr marL="62230" marR="68580" marT="0" marB="0"/>
                </a:tc>
                <a:tc>
                  <a:txBody>
                    <a:bodyPr/>
                    <a:lstStyle/>
                    <a:p>
                      <a:pPr marL="0" marR="0" algn="ctr">
                        <a:lnSpc>
                          <a:spcPct val="115000"/>
                        </a:lnSpc>
                        <a:spcBef>
                          <a:spcPts val="0"/>
                        </a:spcBef>
                        <a:spcAft>
                          <a:spcPts val="0"/>
                        </a:spcAft>
                      </a:pPr>
                      <a:r>
                        <a:rPr lang="en-US" sz="1100">
                          <a:effectLst/>
                        </a:rPr>
                        <a:t>4</a:t>
                      </a:r>
                      <a:endParaRPr lang="en-US" sz="1100">
                        <a:solidFill>
                          <a:srgbClr val="000000"/>
                        </a:solidFill>
                        <a:effectLst/>
                        <a:latin typeface="Calibri"/>
                        <a:ea typeface="Calibri"/>
                        <a:cs typeface="Calibri"/>
                      </a:endParaRPr>
                    </a:p>
                  </a:txBody>
                  <a:tcPr marL="62230" marR="68580" marT="0" marB="0"/>
                </a:tc>
              </a:tr>
              <a:tr h="0">
                <a:tc>
                  <a:txBody>
                    <a:bodyPr/>
                    <a:lstStyle/>
                    <a:p>
                      <a:pPr marL="0" marR="0" algn="ctr">
                        <a:lnSpc>
                          <a:spcPct val="115000"/>
                        </a:lnSpc>
                        <a:spcBef>
                          <a:spcPts val="0"/>
                        </a:spcBef>
                        <a:spcAft>
                          <a:spcPts val="0"/>
                        </a:spcAft>
                      </a:pPr>
                      <a:r>
                        <a:rPr lang="en-US" sz="1100">
                          <a:effectLst/>
                        </a:rPr>
                        <a:t>PICO-M-Large</a:t>
                      </a:r>
                      <a:endParaRPr lang="en-US" sz="1100">
                        <a:solidFill>
                          <a:srgbClr val="000000"/>
                        </a:solidFill>
                        <a:effectLst/>
                        <a:latin typeface="Calibri"/>
                        <a:ea typeface="Calibri"/>
                        <a:cs typeface="Calibri"/>
                      </a:endParaRPr>
                    </a:p>
                  </a:txBody>
                  <a:tcPr marL="62230" marR="68580" marT="0" marB="0"/>
                </a:tc>
                <a:tc>
                  <a:txBody>
                    <a:bodyPr/>
                    <a:lstStyle/>
                    <a:p>
                      <a:pPr marL="0" marR="0" algn="ctr">
                        <a:lnSpc>
                          <a:spcPct val="115000"/>
                        </a:lnSpc>
                        <a:spcBef>
                          <a:spcPts val="0"/>
                        </a:spcBef>
                        <a:spcAft>
                          <a:spcPts val="0"/>
                        </a:spcAft>
                      </a:pPr>
                      <a:r>
                        <a:rPr lang="en-US" sz="1100">
                          <a:effectLst/>
                        </a:rPr>
                        <a:t>13</a:t>
                      </a:r>
                      <a:endParaRPr lang="en-US" sz="1100">
                        <a:solidFill>
                          <a:srgbClr val="000000"/>
                        </a:solidFill>
                        <a:effectLst/>
                        <a:latin typeface="Calibri"/>
                        <a:ea typeface="Calibri"/>
                        <a:cs typeface="Calibri"/>
                      </a:endParaRPr>
                    </a:p>
                  </a:txBody>
                  <a:tcPr marL="62230" marR="68580" marT="0" marB="0"/>
                </a:tc>
                <a:tc>
                  <a:txBody>
                    <a:bodyPr/>
                    <a:lstStyle/>
                    <a:p>
                      <a:pPr marL="0" marR="0" algn="ctr">
                        <a:lnSpc>
                          <a:spcPct val="115000"/>
                        </a:lnSpc>
                        <a:spcBef>
                          <a:spcPts val="0"/>
                        </a:spcBef>
                        <a:spcAft>
                          <a:spcPts val="0"/>
                        </a:spcAft>
                      </a:pPr>
                      <a:r>
                        <a:rPr lang="en-US" sz="1100">
                          <a:effectLst/>
                        </a:rPr>
                        <a:t>11</a:t>
                      </a:r>
                      <a:endParaRPr lang="en-US" sz="1100">
                        <a:solidFill>
                          <a:srgbClr val="000000"/>
                        </a:solidFill>
                        <a:effectLst/>
                        <a:latin typeface="Calibri"/>
                        <a:ea typeface="Calibri"/>
                        <a:cs typeface="Calibri"/>
                      </a:endParaRPr>
                    </a:p>
                  </a:txBody>
                  <a:tcPr marL="62230" marR="68580" marT="0" marB="0"/>
                </a:tc>
                <a:tc>
                  <a:txBody>
                    <a:bodyPr/>
                    <a:lstStyle/>
                    <a:p>
                      <a:pPr marL="0" marR="0" algn="ctr">
                        <a:lnSpc>
                          <a:spcPct val="115000"/>
                        </a:lnSpc>
                        <a:spcBef>
                          <a:spcPts val="0"/>
                        </a:spcBef>
                        <a:spcAft>
                          <a:spcPts val="0"/>
                        </a:spcAft>
                      </a:pPr>
                      <a:r>
                        <a:rPr lang="en-US" sz="1100">
                          <a:effectLst/>
                        </a:rPr>
                        <a:t>5.5</a:t>
                      </a:r>
                      <a:endParaRPr lang="en-US" sz="1100">
                        <a:solidFill>
                          <a:srgbClr val="000000"/>
                        </a:solidFill>
                        <a:effectLst/>
                        <a:latin typeface="Calibri"/>
                        <a:ea typeface="Calibri"/>
                        <a:cs typeface="Calibri"/>
                      </a:endParaRPr>
                    </a:p>
                  </a:txBody>
                  <a:tcPr marL="62230" marR="68580" marT="0" marB="0"/>
                </a:tc>
              </a:tr>
              <a:tr h="0">
                <a:tc>
                  <a:txBody>
                    <a:bodyPr/>
                    <a:lstStyle/>
                    <a:p>
                      <a:pPr marL="0" marR="0" algn="ctr">
                        <a:lnSpc>
                          <a:spcPct val="115000"/>
                        </a:lnSpc>
                        <a:spcBef>
                          <a:spcPts val="0"/>
                        </a:spcBef>
                        <a:spcAft>
                          <a:spcPts val="0"/>
                        </a:spcAft>
                      </a:pPr>
                      <a:r>
                        <a:rPr lang="en-US" sz="1100">
                          <a:effectLst/>
                        </a:rPr>
                        <a:t>PICO-M-Med</a:t>
                      </a:r>
                      <a:endParaRPr lang="en-US" sz="1100">
                        <a:solidFill>
                          <a:srgbClr val="000000"/>
                        </a:solidFill>
                        <a:effectLst/>
                        <a:latin typeface="Calibri"/>
                        <a:ea typeface="Calibri"/>
                        <a:cs typeface="Calibri"/>
                      </a:endParaRPr>
                    </a:p>
                  </a:txBody>
                  <a:tcPr marL="62230" marR="68580" marT="0" marB="0"/>
                </a:tc>
                <a:tc>
                  <a:txBody>
                    <a:bodyPr/>
                    <a:lstStyle/>
                    <a:p>
                      <a:pPr marL="0" marR="0" algn="ctr">
                        <a:lnSpc>
                          <a:spcPct val="115000"/>
                        </a:lnSpc>
                        <a:spcBef>
                          <a:spcPts val="0"/>
                        </a:spcBef>
                        <a:spcAft>
                          <a:spcPts val="0"/>
                        </a:spcAft>
                      </a:pPr>
                      <a:r>
                        <a:rPr lang="en-US" sz="1100" dirty="0">
                          <a:effectLst/>
                        </a:rPr>
                        <a:t>20</a:t>
                      </a:r>
                      <a:endParaRPr lang="en-US" sz="1100" dirty="0">
                        <a:solidFill>
                          <a:srgbClr val="000000"/>
                        </a:solidFill>
                        <a:effectLst/>
                        <a:latin typeface="Calibri"/>
                        <a:ea typeface="Calibri"/>
                        <a:cs typeface="Calibri"/>
                      </a:endParaRPr>
                    </a:p>
                  </a:txBody>
                  <a:tcPr marL="62230" marR="68580" marT="0" marB="0"/>
                </a:tc>
                <a:tc>
                  <a:txBody>
                    <a:bodyPr/>
                    <a:lstStyle/>
                    <a:p>
                      <a:pPr marL="0" marR="0" algn="ctr">
                        <a:lnSpc>
                          <a:spcPct val="115000"/>
                        </a:lnSpc>
                        <a:spcBef>
                          <a:spcPts val="0"/>
                        </a:spcBef>
                        <a:spcAft>
                          <a:spcPts val="0"/>
                        </a:spcAft>
                      </a:pPr>
                      <a:r>
                        <a:rPr lang="en-US" sz="1100">
                          <a:effectLst/>
                        </a:rPr>
                        <a:t>5</a:t>
                      </a:r>
                      <a:endParaRPr lang="en-US" sz="1100">
                        <a:solidFill>
                          <a:srgbClr val="000000"/>
                        </a:solidFill>
                        <a:effectLst/>
                        <a:latin typeface="Calibri"/>
                        <a:ea typeface="Calibri"/>
                        <a:cs typeface="Calibri"/>
                      </a:endParaRPr>
                    </a:p>
                  </a:txBody>
                  <a:tcPr marL="62230" marR="68580" marT="0" marB="0"/>
                </a:tc>
                <a:tc>
                  <a:txBody>
                    <a:bodyPr/>
                    <a:lstStyle/>
                    <a:p>
                      <a:pPr marL="0" marR="0" algn="ctr">
                        <a:lnSpc>
                          <a:spcPct val="115000"/>
                        </a:lnSpc>
                        <a:spcBef>
                          <a:spcPts val="0"/>
                        </a:spcBef>
                        <a:spcAft>
                          <a:spcPts val="0"/>
                        </a:spcAft>
                      </a:pPr>
                      <a:r>
                        <a:rPr lang="en-US" sz="1100" dirty="0">
                          <a:effectLst/>
                        </a:rPr>
                        <a:t>8</a:t>
                      </a:r>
                      <a:endParaRPr lang="en-US" sz="1100" dirty="0">
                        <a:solidFill>
                          <a:srgbClr val="000000"/>
                        </a:solidFill>
                        <a:effectLst/>
                        <a:latin typeface="Calibri"/>
                        <a:ea typeface="Calibri"/>
                        <a:cs typeface="Calibri"/>
                      </a:endParaRPr>
                    </a:p>
                  </a:txBody>
                  <a:tcPr marL="62230" marR="68580" marT="0" marB="0"/>
                </a:tc>
              </a:tr>
            </a:tbl>
          </a:graphicData>
        </a:graphic>
      </p:graphicFrame>
      <p:sp>
        <p:nvSpPr>
          <p:cNvPr id="11" name="TextBox 10"/>
          <p:cNvSpPr txBox="1"/>
          <p:nvPr/>
        </p:nvSpPr>
        <p:spPr>
          <a:xfrm>
            <a:off x="5439656" y="5843959"/>
            <a:ext cx="3810000" cy="523220"/>
          </a:xfrm>
          <a:prstGeom prst="rect">
            <a:avLst/>
          </a:prstGeom>
          <a:solidFill>
            <a:schemeClr val="tx1"/>
          </a:solidFill>
        </p:spPr>
        <p:txBody>
          <a:bodyPr wrap="square" rtlCol="0">
            <a:spAutoFit/>
          </a:bodyPr>
          <a:lstStyle/>
          <a:p>
            <a:r>
              <a:rPr lang="en-US" sz="1400" dirty="0">
                <a:solidFill>
                  <a:schemeClr val="bg1"/>
                </a:solidFill>
              </a:rPr>
              <a:t>TOP 5 STAND TYPES, COVER, AND SIZE CLASS AFFECTED BY INSECT OUTBREAKS</a:t>
            </a:r>
          </a:p>
        </p:txBody>
      </p:sp>
      <p:sp>
        <p:nvSpPr>
          <p:cNvPr id="13" name="TextBox 12"/>
          <p:cNvSpPr txBox="1"/>
          <p:nvPr/>
        </p:nvSpPr>
        <p:spPr>
          <a:xfrm>
            <a:off x="5949636" y="6452498"/>
            <a:ext cx="2446375" cy="307777"/>
          </a:xfrm>
          <a:prstGeom prst="rect">
            <a:avLst/>
          </a:prstGeom>
          <a:noFill/>
        </p:spPr>
        <p:txBody>
          <a:bodyPr wrap="none" rtlCol="0">
            <a:spAutoFit/>
          </a:bodyPr>
          <a:lstStyle/>
          <a:p>
            <a:r>
              <a:rPr lang="en-US" sz="1400" dirty="0"/>
              <a:t>SCHRADER, GRULKE, DRESSLER</a:t>
            </a:r>
          </a:p>
        </p:txBody>
      </p:sp>
      <p:sp>
        <p:nvSpPr>
          <p:cNvPr id="14" name="TextBox 13"/>
          <p:cNvSpPr txBox="1"/>
          <p:nvPr/>
        </p:nvSpPr>
        <p:spPr>
          <a:xfrm>
            <a:off x="1966503" y="4148709"/>
            <a:ext cx="2182392" cy="307777"/>
          </a:xfrm>
          <a:prstGeom prst="rect">
            <a:avLst/>
          </a:prstGeom>
          <a:noFill/>
        </p:spPr>
        <p:txBody>
          <a:bodyPr wrap="none" rtlCol="0">
            <a:spAutoFit/>
          </a:bodyPr>
          <a:lstStyle/>
          <a:p>
            <a:r>
              <a:rPr lang="en-US" sz="1400" dirty="0">
                <a:solidFill>
                  <a:schemeClr val="bg1"/>
                </a:solidFill>
              </a:rPr>
              <a:t>MEDICINE BOW- ROUTT NF</a:t>
            </a:r>
          </a:p>
        </p:txBody>
      </p:sp>
      <p:cxnSp>
        <p:nvCxnSpPr>
          <p:cNvPr id="17" name="Straight Connector 16"/>
          <p:cNvCxnSpPr/>
          <p:nvPr/>
        </p:nvCxnSpPr>
        <p:spPr>
          <a:xfrm>
            <a:off x="5439656" y="6445531"/>
            <a:ext cx="3810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600199" y="3926451"/>
            <a:ext cx="2590800" cy="584775"/>
          </a:xfrm>
          <a:prstGeom prst="rect">
            <a:avLst/>
          </a:prstGeom>
          <a:noFill/>
        </p:spPr>
        <p:txBody>
          <a:bodyPr wrap="square" rtlCol="0">
            <a:spAutoFit/>
          </a:bodyPr>
          <a:lstStyle/>
          <a:p>
            <a:pPr algn="ctr"/>
            <a:r>
              <a:rPr lang="en-US" sz="1600" dirty="0"/>
              <a:t>Medicine Bow-Routt NF, Parks study area</a:t>
            </a:r>
          </a:p>
        </p:txBody>
      </p:sp>
    </p:spTree>
    <p:extLst>
      <p:ext uri="{BB962C8B-B14F-4D97-AF65-F5344CB8AC3E}">
        <p14:creationId xmlns:p14="http://schemas.microsoft.com/office/powerpoint/2010/main" val="42436345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5401" y="1194959"/>
            <a:ext cx="4962938" cy="4084434"/>
          </a:xfrm>
          <a:prstGeom prst="rect">
            <a:avLst/>
          </a:prstGeom>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74009" y="5270113"/>
            <a:ext cx="1893812" cy="1192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57277" y="5222393"/>
            <a:ext cx="1919676" cy="1205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646984" y="1550957"/>
            <a:ext cx="3429222" cy="5324535"/>
          </a:xfrm>
          <a:prstGeom prst="rect">
            <a:avLst/>
          </a:prstGeom>
          <a:noFill/>
        </p:spPr>
        <p:txBody>
          <a:bodyPr wrap="square" rtlCol="0">
            <a:spAutoFit/>
          </a:bodyPr>
          <a:lstStyle/>
          <a:p>
            <a:r>
              <a:rPr lang="en-US" dirty="0" smtClean="0"/>
              <a:t>Tool for timing and location of grazing permits on National Grasslands. MODIS </a:t>
            </a:r>
            <a:r>
              <a:rPr lang="en-US" dirty="0"/>
              <a:t>imagery </a:t>
            </a:r>
            <a:r>
              <a:rPr lang="en-US" dirty="0" smtClean="0"/>
              <a:t>is superimposed onto </a:t>
            </a:r>
            <a:r>
              <a:rPr lang="en-US" dirty="0"/>
              <a:t>grassland </a:t>
            </a:r>
            <a:r>
              <a:rPr lang="en-US" dirty="0" smtClean="0"/>
              <a:t>vegetation database. Imagery is updated and delivered every 8 days to range managers. Pixel size is ~ 13 acres.</a:t>
            </a:r>
            <a:endParaRPr lang="en-US" dirty="0"/>
          </a:p>
          <a:p>
            <a:endParaRPr lang="en-US" sz="1600" dirty="0"/>
          </a:p>
          <a:p>
            <a:r>
              <a:rPr lang="en-US" dirty="0" smtClean="0"/>
              <a:t>Notification: </a:t>
            </a:r>
          </a:p>
          <a:p>
            <a:pPr marL="285750" indent="-285750">
              <a:buFont typeface="Arial" panose="020B0604020202020204" pitchFamily="34" charset="0"/>
              <a:buChar char="•"/>
            </a:pPr>
            <a:r>
              <a:rPr lang="en-US" b="1" dirty="0" smtClean="0">
                <a:solidFill>
                  <a:srgbClr val="70C858"/>
                </a:solidFill>
              </a:rPr>
              <a:t>Detection and location of ‘green up:’ 33% of maximum (15 </a:t>
            </a:r>
            <a:r>
              <a:rPr lang="en-US" b="1" dirty="0" err="1" smtClean="0">
                <a:solidFill>
                  <a:srgbClr val="70C858"/>
                </a:solidFill>
              </a:rPr>
              <a:t>yr</a:t>
            </a:r>
            <a:r>
              <a:rPr lang="en-US" b="1" dirty="0" smtClean="0">
                <a:solidFill>
                  <a:srgbClr val="70C858"/>
                </a:solidFill>
              </a:rPr>
              <a:t> average) NDVI and location </a:t>
            </a:r>
          </a:p>
          <a:p>
            <a:pPr marL="285750" indent="-285750">
              <a:buFont typeface="Arial" panose="020B0604020202020204" pitchFamily="34" charset="0"/>
              <a:buChar char="•"/>
            </a:pPr>
            <a:endParaRPr lang="en-US" b="1" dirty="0" smtClean="0">
              <a:solidFill>
                <a:schemeClr val="accent4">
                  <a:lumMod val="75000"/>
                </a:schemeClr>
              </a:solidFill>
            </a:endParaRPr>
          </a:p>
          <a:p>
            <a:pPr marL="285750" indent="-285750">
              <a:buFont typeface="Arial" panose="020B0604020202020204" pitchFamily="34" charset="0"/>
              <a:buChar char="•"/>
            </a:pPr>
            <a:r>
              <a:rPr lang="en-US" b="1" dirty="0" smtClean="0">
                <a:solidFill>
                  <a:schemeClr val="accent4">
                    <a:lumMod val="75000"/>
                  </a:schemeClr>
                </a:solidFill>
              </a:rPr>
              <a:t>Detection and location of ‘brown down:’ 50% of maximum greenness</a:t>
            </a:r>
            <a:endParaRPr lang="en-US" b="1" dirty="0">
              <a:solidFill>
                <a:schemeClr val="accent4">
                  <a:lumMod val="75000"/>
                </a:schemeClr>
              </a:solidFill>
            </a:endParaRPr>
          </a:p>
          <a:p>
            <a:pPr algn="just"/>
            <a:endParaRPr lang="en-US" dirty="0"/>
          </a:p>
        </p:txBody>
      </p:sp>
      <p:cxnSp>
        <p:nvCxnSpPr>
          <p:cNvPr id="12" name="Straight Arrow Connector 11"/>
          <p:cNvCxnSpPr/>
          <p:nvPr/>
        </p:nvCxnSpPr>
        <p:spPr>
          <a:xfrm>
            <a:off x="6280316" y="2973202"/>
            <a:ext cx="527538" cy="7565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9429899" y="2521427"/>
            <a:ext cx="723085" cy="71574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10027902" y="2190735"/>
            <a:ext cx="1435329" cy="523220"/>
          </a:xfrm>
          <a:prstGeom prst="rect">
            <a:avLst/>
          </a:prstGeom>
          <a:noFill/>
        </p:spPr>
        <p:txBody>
          <a:bodyPr wrap="none" rtlCol="0">
            <a:spAutoFit/>
          </a:bodyPr>
          <a:lstStyle/>
          <a:p>
            <a:pPr algn="ctr"/>
            <a:r>
              <a:rPr lang="en-US" sz="1400" b="1" dirty="0" smtClean="0">
                <a:solidFill>
                  <a:schemeClr val="accent4">
                    <a:lumMod val="75000"/>
                  </a:schemeClr>
                </a:solidFill>
              </a:rPr>
              <a:t>‘BROWN DOWN’</a:t>
            </a:r>
          </a:p>
          <a:p>
            <a:pPr algn="ctr"/>
            <a:r>
              <a:rPr lang="en-US" sz="1400" b="1" dirty="0" smtClean="0">
                <a:solidFill>
                  <a:schemeClr val="accent4">
                    <a:lumMod val="75000"/>
                  </a:schemeClr>
                </a:solidFill>
              </a:rPr>
              <a:t>(50% OF MAX)</a:t>
            </a:r>
            <a:endParaRPr lang="en-US" sz="1400" b="1" dirty="0">
              <a:solidFill>
                <a:schemeClr val="accent4">
                  <a:lumMod val="75000"/>
                </a:schemeClr>
              </a:solidFill>
            </a:endParaRPr>
          </a:p>
        </p:txBody>
      </p:sp>
      <p:sp>
        <p:nvSpPr>
          <p:cNvPr id="2" name="TextBox 1"/>
          <p:cNvSpPr txBox="1"/>
          <p:nvPr/>
        </p:nvSpPr>
        <p:spPr>
          <a:xfrm>
            <a:off x="6722243" y="1318792"/>
            <a:ext cx="3516475" cy="523220"/>
          </a:xfrm>
          <a:prstGeom prst="rect">
            <a:avLst/>
          </a:prstGeom>
          <a:noFill/>
        </p:spPr>
        <p:txBody>
          <a:bodyPr wrap="none" rtlCol="0">
            <a:spAutoFit/>
          </a:bodyPr>
          <a:lstStyle/>
          <a:p>
            <a:r>
              <a:rPr lang="en-US" sz="1400" dirty="0" smtClean="0"/>
              <a:t>MAX NDVI = MAX GREENNESS, </a:t>
            </a:r>
          </a:p>
          <a:p>
            <a:r>
              <a:rPr lang="en-US" sz="1400" dirty="0"/>
              <a:t> </a:t>
            </a:r>
            <a:r>
              <a:rPr lang="en-US" sz="1400" dirty="0" smtClean="0"/>
              <a:t>                      MAX PHOTOSYNTHETIC ACTIVITY</a:t>
            </a:r>
            <a:endParaRPr lang="en-US" sz="1400" dirty="0"/>
          </a:p>
        </p:txBody>
      </p:sp>
      <p:pic>
        <p:nvPicPr>
          <p:cNvPr id="2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68339" y="228600"/>
            <a:ext cx="1781682" cy="1202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8" name="Straight Connector 17"/>
          <p:cNvCxnSpPr/>
          <p:nvPr/>
        </p:nvCxnSpPr>
        <p:spPr>
          <a:xfrm>
            <a:off x="6958392" y="3351489"/>
            <a:ext cx="2615391" cy="284949"/>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sp>
        <p:nvSpPr>
          <p:cNvPr id="23" name="Title 1"/>
          <p:cNvSpPr txBox="1">
            <a:spLocks/>
          </p:cNvSpPr>
          <p:nvPr/>
        </p:nvSpPr>
        <p:spPr>
          <a:xfrm>
            <a:off x="652934" y="223016"/>
            <a:ext cx="7904343" cy="971942"/>
          </a:xfrm>
          <a:prstGeom prst="rect">
            <a:avLst/>
          </a:prstGeom>
        </p:spPr>
        <p:txBody>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US" sz="3200" dirty="0" smtClean="0"/>
              <a:t>NEAR </a:t>
            </a:r>
            <a:r>
              <a:rPr lang="en-US" sz="3200" dirty="0"/>
              <a:t>REAL TIME PHENOLOGY </a:t>
            </a:r>
            <a:r>
              <a:rPr lang="en-US" sz="3200" dirty="0" smtClean="0"/>
              <a:t>MAPPER</a:t>
            </a:r>
            <a:endParaRPr lang="en-US" sz="3200" dirty="0"/>
          </a:p>
          <a:p>
            <a:r>
              <a:rPr lang="en-US" sz="3200" dirty="0" err="1" smtClean="0">
                <a:solidFill>
                  <a:srgbClr val="FF0000"/>
                </a:solidFill>
              </a:rPr>
              <a:t>Pheno_Map</a:t>
            </a:r>
            <a:endParaRPr lang="en-US" sz="3200" dirty="0" smtClean="0">
              <a:solidFill>
                <a:srgbClr val="FF0000"/>
              </a:solidFill>
            </a:endParaRPr>
          </a:p>
        </p:txBody>
      </p:sp>
      <p:sp>
        <p:nvSpPr>
          <p:cNvPr id="28" name="TextBox 27"/>
          <p:cNvSpPr txBox="1"/>
          <p:nvPr/>
        </p:nvSpPr>
        <p:spPr>
          <a:xfrm>
            <a:off x="5658957" y="2449982"/>
            <a:ext cx="1260281" cy="523220"/>
          </a:xfrm>
          <a:prstGeom prst="rect">
            <a:avLst/>
          </a:prstGeom>
          <a:noFill/>
        </p:spPr>
        <p:txBody>
          <a:bodyPr wrap="none" rtlCol="0">
            <a:spAutoFit/>
          </a:bodyPr>
          <a:lstStyle/>
          <a:p>
            <a:pPr algn="ctr"/>
            <a:r>
              <a:rPr lang="en-US" sz="1400" b="1" dirty="0" smtClean="0">
                <a:solidFill>
                  <a:srgbClr val="70C858"/>
                </a:solidFill>
              </a:rPr>
              <a:t>‘GREEN UP’</a:t>
            </a:r>
          </a:p>
          <a:p>
            <a:pPr algn="ctr"/>
            <a:r>
              <a:rPr lang="en-US" sz="1400" b="1" dirty="0" smtClean="0">
                <a:solidFill>
                  <a:srgbClr val="70C858"/>
                </a:solidFill>
              </a:rPr>
              <a:t>(33% OF MAX)</a:t>
            </a:r>
            <a:endParaRPr lang="en-US" sz="1400" b="1" dirty="0">
              <a:solidFill>
                <a:srgbClr val="70C858"/>
              </a:solidFill>
            </a:endParaRPr>
          </a:p>
        </p:txBody>
      </p:sp>
      <p:cxnSp>
        <p:nvCxnSpPr>
          <p:cNvPr id="34" name="Straight Arrow Connector 33"/>
          <p:cNvCxnSpPr/>
          <p:nvPr/>
        </p:nvCxnSpPr>
        <p:spPr>
          <a:xfrm flipH="1" flipV="1">
            <a:off x="9561053" y="3599765"/>
            <a:ext cx="591931" cy="2594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48" name="TextBox 2047"/>
          <p:cNvSpPr txBox="1"/>
          <p:nvPr/>
        </p:nvSpPr>
        <p:spPr>
          <a:xfrm>
            <a:off x="10218877" y="3434695"/>
            <a:ext cx="1510991" cy="307777"/>
          </a:xfrm>
          <a:prstGeom prst="rect">
            <a:avLst/>
          </a:prstGeom>
          <a:noFill/>
        </p:spPr>
        <p:txBody>
          <a:bodyPr wrap="none" rtlCol="0">
            <a:spAutoFit/>
          </a:bodyPr>
          <a:lstStyle/>
          <a:p>
            <a:r>
              <a:rPr lang="en-US" sz="1400" dirty="0" smtClean="0"/>
              <a:t>CATTLE REMOVED</a:t>
            </a:r>
            <a:endParaRPr lang="en-US" sz="1400" dirty="0"/>
          </a:p>
        </p:txBody>
      </p:sp>
      <p:sp>
        <p:nvSpPr>
          <p:cNvPr id="2051" name="Left Brace 2050"/>
          <p:cNvSpPr/>
          <p:nvPr/>
        </p:nvSpPr>
        <p:spPr>
          <a:xfrm flipH="1">
            <a:off x="9620775" y="3208595"/>
            <a:ext cx="312403" cy="308751"/>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TextBox 40"/>
          <p:cNvSpPr txBox="1"/>
          <p:nvPr/>
        </p:nvSpPr>
        <p:spPr>
          <a:xfrm>
            <a:off x="9971107" y="3169409"/>
            <a:ext cx="1062791" cy="307777"/>
          </a:xfrm>
          <a:prstGeom prst="rect">
            <a:avLst/>
          </a:prstGeom>
          <a:noFill/>
        </p:spPr>
        <p:txBody>
          <a:bodyPr wrap="none" rtlCol="0">
            <a:spAutoFit/>
          </a:bodyPr>
          <a:lstStyle/>
          <a:p>
            <a:r>
              <a:rPr lang="en-US" sz="1400" dirty="0" smtClean="0"/>
              <a:t>2 WK DELAY</a:t>
            </a:r>
            <a:endParaRPr lang="en-US" sz="1400" dirty="0"/>
          </a:p>
        </p:txBody>
      </p:sp>
      <p:sp>
        <p:nvSpPr>
          <p:cNvPr id="42" name="Left Brace 41"/>
          <p:cNvSpPr/>
          <p:nvPr/>
        </p:nvSpPr>
        <p:spPr>
          <a:xfrm flipH="1">
            <a:off x="6979691" y="3405840"/>
            <a:ext cx="312403" cy="308751"/>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TextBox 42"/>
          <p:cNvSpPr txBox="1"/>
          <p:nvPr/>
        </p:nvSpPr>
        <p:spPr>
          <a:xfrm>
            <a:off x="7236426" y="3499276"/>
            <a:ext cx="1062791" cy="307777"/>
          </a:xfrm>
          <a:prstGeom prst="rect">
            <a:avLst/>
          </a:prstGeom>
          <a:noFill/>
        </p:spPr>
        <p:txBody>
          <a:bodyPr wrap="none" rtlCol="0">
            <a:spAutoFit/>
          </a:bodyPr>
          <a:lstStyle/>
          <a:p>
            <a:r>
              <a:rPr lang="en-US" sz="1400" dirty="0" smtClean="0"/>
              <a:t>2 WK DELAY</a:t>
            </a:r>
            <a:endParaRPr lang="en-US" sz="1400" dirty="0"/>
          </a:p>
        </p:txBody>
      </p:sp>
      <p:sp>
        <p:nvSpPr>
          <p:cNvPr id="2055" name="Freeform 2054"/>
          <p:cNvSpPr/>
          <p:nvPr/>
        </p:nvSpPr>
        <p:spPr>
          <a:xfrm>
            <a:off x="6998730" y="1944359"/>
            <a:ext cx="2548502" cy="1673107"/>
          </a:xfrm>
          <a:custGeom>
            <a:avLst/>
            <a:gdLst>
              <a:gd name="connsiteX0" fmla="*/ 0 w 2548502"/>
              <a:gd name="connsiteY0" fmla="*/ 1378226 h 1673107"/>
              <a:gd name="connsiteX1" fmla="*/ 66261 w 2548502"/>
              <a:gd name="connsiteY1" fmla="*/ 1364974 h 1673107"/>
              <a:gd name="connsiteX2" fmla="*/ 106017 w 2548502"/>
              <a:gd name="connsiteY2" fmla="*/ 1391478 h 1673107"/>
              <a:gd name="connsiteX3" fmla="*/ 225287 w 2548502"/>
              <a:gd name="connsiteY3" fmla="*/ 1417982 h 1673107"/>
              <a:gd name="connsiteX4" fmla="*/ 265043 w 2548502"/>
              <a:gd name="connsiteY4" fmla="*/ 1431235 h 1673107"/>
              <a:gd name="connsiteX5" fmla="*/ 424069 w 2548502"/>
              <a:gd name="connsiteY5" fmla="*/ 1444487 h 1673107"/>
              <a:gd name="connsiteX6" fmla="*/ 556591 w 2548502"/>
              <a:gd name="connsiteY6" fmla="*/ 1470991 h 1673107"/>
              <a:gd name="connsiteX7" fmla="*/ 781878 w 2548502"/>
              <a:gd name="connsiteY7" fmla="*/ 1497495 h 1673107"/>
              <a:gd name="connsiteX8" fmla="*/ 861391 w 2548502"/>
              <a:gd name="connsiteY8" fmla="*/ 1510748 h 1673107"/>
              <a:gd name="connsiteX9" fmla="*/ 927652 w 2548502"/>
              <a:gd name="connsiteY9" fmla="*/ 1524000 h 1673107"/>
              <a:gd name="connsiteX10" fmla="*/ 1417982 w 2548502"/>
              <a:gd name="connsiteY10" fmla="*/ 1550504 h 1673107"/>
              <a:gd name="connsiteX11" fmla="*/ 1550504 w 2548502"/>
              <a:gd name="connsiteY11" fmla="*/ 1577008 h 1673107"/>
              <a:gd name="connsiteX12" fmla="*/ 1881809 w 2548502"/>
              <a:gd name="connsiteY12" fmla="*/ 1590261 h 1673107"/>
              <a:gd name="connsiteX13" fmla="*/ 1948069 w 2548502"/>
              <a:gd name="connsiteY13" fmla="*/ 1603513 h 1673107"/>
              <a:gd name="connsiteX14" fmla="*/ 1987826 w 2548502"/>
              <a:gd name="connsiteY14" fmla="*/ 1616765 h 1673107"/>
              <a:gd name="connsiteX15" fmla="*/ 2146852 w 2548502"/>
              <a:gd name="connsiteY15" fmla="*/ 1630017 h 1673107"/>
              <a:gd name="connsiteX16" fmla="*/ 2239617 w 2548502"/>
              <a:gd name="connsiteY16" fmla="*/ 1643269 h 1673107"/>
              <a:gd name="connsiteX17" fmla="*/ 2544417 w 2548502"/>
              <a:gd name="connsiteY17" fmla="*/ 1643269 h 1673107"/>
              <a:gd name="connsiteX18" fmla="*/ 2517913 w 2548502"/>
              <a:gd name="connsiteY18" fmla="*/ 1603513 h 1673107"/>
              <a:gd name="connsiteX19" fmla="*/ 2517913 w 2548502"/>
              <a:gd name="connsiteY19" fmla="*/ 1510748 h 1673107"/>
              <a:gd name="connsiteX20" fmla="*/ 2491409 w 2548502"/>
              <a:gd name="connsiteY20" fmla="*/ 1484243 h 1673107"/>
              <a:gd name="connsiteX21" fmla="*/ 2478156 w 2548502"/>
              <a:gd name="connsiteY21" fmla="*/ 1404730 h 1673107"/>
              <a:gd name="connsiteX22" fmla="*/ 2438400 w 2548502"/>
              <a:gd name="connsiteY22" fmla="*/ 1272208 h 1673107"/>
              <a:gd name="connsiteX23" fmla="*/ 2398643 w 2548502"/>
              <a:gd name="connsiteY23" fmla="*/ 1205948 h 1673107"/>
              <a:gd name="connsiteX24" fmla="*/ 2372139 w 2548502"/>
              <a:gd name="connsiteY24" fmla="*/ 1073426 h 1673107"/>
              <a:gd name="connsiteX25" fmla="*/ 2345635 w 2548502"/>
              <a:gd name="connsiteY25" fmla="*/ 993913 h 1673107"/>
              <a:gd name="connsiteX26" fmla="*/ 2332382 w 2548502"/>
              <a:gd name="connsiteY26" fmla="*/ 954156 h 1673107"/>
              <a:gd name="connsiteX27" fmla="*/ 2319130 w 2548502"/>
              <a:gd name="connsiteY27" fmla="*/ 914400 h 1673107"/>
              <a:gd name="connsiteX28" fmla="*/ 2292626 w 2548502"/>
              <a:gd name="connsiteY28" fmla="*/ 887895 h 1673107"/>
              <a:gd name="connsiteX29" fmla="*/ 2279374 w 2548502"/>
              <a:gd name="connsiteY29" fmla="*/ 848139 h 1673107"/>
              <a:gd name="connsiteX30" fmla="*/ 2226365 w 2548502"/>
              <a:gd name="connsiteY30" fmla="*/ 795130 h 1673107"/>
              <a:gd name="connsiteX31" fmla="*/ 2199861 w 2548502"/>
              <a:gd name="connsiteY31" fmla="*/ 715617 h 1673107"/>
              <a:gd name="connsiteX32" fmla="*/ 2146852 w 2548502"/>
              <a:gd name="connsiteY32" fmla="*/ 662608 h 1673107"/>
              <a:gd name="connsiteX33" fmla="*/ 2120348 w 2548502"/>
              <a:gd name="connsiteY33" fmla="*/ 569843 h 1673107"/>
              <a:gd name="connsiteX34" fmla="*/ 2080591 w 2548502"/>
              <a:gd name="connsiteY34" fmla="*/ 556591 h 1673107"/>
              <a:gd name="connsiteX35" fmla="*/ 2027582 w 2548502"/>
              <a:gd name="connsiteY35" fmla="*/ 569843 h 1673107"/>
              <a:gd name="connsiteX36" fmla="*/ 1987826 w 2548502"/>
              <a:gd name="connsiteY36" fmla="*/ 583095 h 1673107"/>
              <a:gd name="connsiteX37" fmla="*/ 1908313 w 2548502"/>
              <a:gd name="connsiteY37" fmla="*/ 556591 h 1673107"/>
              <a:gd name="connsiteX38" fmla="*/ 1842052 w 2548502"/>
              <a:gd name="connsiteY38" fmla="*/ 437321 h 1673107"/>
              <a:gd name="connsiteX39" fmla="*/ 1815548 w 2548502"/>
              <a:gd name="connsiteY39" fmla="*/ 397565 h 1673107"/>
              <a:gd name="connsiteX40" fmla="*/ 1802295 w 2548502"/>
              <a:gd name="connsiteY40" fmla="*/ 357808 h 1673107"/>
              <a:gd name="connsiteX41" fmla="*/ 1722782 w 2548502"/>
              <a:gd name="connsiteY41" fmla="*/ 251791 h 1673107"/>
              <a:gd name="connsiteX42" fmla="*/ 1683026 w 2548502"/>
              <a:gd name="connsiteY42" fmla="*/ 225287 h 1673107"/>
              <a:gd name="connsiteX43" fmla="*/ 1643269 w 2548502"/>
              <a:gd name="connsiteY43" fmla="*/ 159026 h 1673107"/>
              <a:gd name="connsiteX44" fmla="*/ 1563756 w 2548502"/>
              <a:gd name="connsiteY44" fmla="*/ 106017 h 1673107"/>
              <a:gd name="connsiteX45" fmla="*/ 1537252 w 2548502"/>
              <a:gd name="connsiteY45" fmla="*/ 66261 h 1673107"/>
              <a:gd name="connsiteX46" fmla="*/ 1192695 w 2548502"/>
              <a:gd name="connsiteY46" fmla="*/ 26504 h 1673107"/>
              <a:gd name="connsiteX47" fmla="*/ 1139687 w 2548502"/>
              <a:gd name="connsiteY47" fmla="*/ 13252 h 1673107"/>
              <a:gd name="connsiteX48" fmla="*/ 1099930 w 2548502"/>
              <a:gd name="connsiteY48" fmla="*/ 0 h 1673107"/>
              <a:gd name="connsiteX49" fmla="*/ 901148 w 2548502"/>
              <a:gd name="connsiteY49" fmla="*/ 13252 h 1673107"/>
              <a:gd name="connsiteX50" fmla="*/ 742122 w 2548502"/>
              <a:gd name="connsiteY50" fmla="*/ 66261 h 1673107"/>
              <a:gd name="connsiteX51" fmla="*/ 702365 w 2548502"/>
              <a:gd name="connsiteY51" fmla="*/ 79513 h 1673107"/>
              <a:gd name="connsiteX52" fmla="*/ 662609 w 2548502"/>
              <a:gd name="connsiteY52" fmla="*/ 92765 h 1673107"/>
              <a:gd name="connsiteX53" fmla="*/ 609600 w 2548502"/>
              <a:gd name="connsiteY53" fmla="*/ 145774 h 1673107"/>
              <a:gd name="connsiteX54" fmla="*/ 583095 w 2548502"/>
              <a:gd name="connsiteY54" fmla="*/ 172278 h 1673107"/>
              <a:gd name="connsiteX55" fmla="*/ 530087 w 2548502"/>
              <a:gd name="connsiteY55" fmla="*/ 251791 h 1673107"/>
              <a:gd name="connsiteX56" fmla="*/ 516835 w 2548502"/>
              <a:gd name="connsiteY56" fmla="*/ 291548 h 1673107"/>
              <a:gd name="connsiteX57" fmla="*/ 450574 w 2548502"/>
              <a:gd name="connsiteY57" fmla="*/ 344556 h 1673107"/>
              <a:gd name="connsiteX58" fmla="*/ 424069 w 2548502"/>
              <a:gd name="connsiteY58" fmla="*/ 371061 h 1673107"/>
              <a:gd name="connsiteX59" fmla="*/ 410817 w 2548502"/>
              <a:gd name="connsiteY59" fmla="*/ 410817 h 1673107"/>
              <a:gd name="connsiteX60" fmla="*/ 331304 w 2548502"/>
              <a:gd name="connsiteY60" fmla="*/ 516835 h 1673107"/>
              <a:gd name="connsiteX61" fmla="*/ 318052 w 2548502"/>
              <a:gd name="connsiteY61" fmla="*/ 556591 h 1673107"/>
              <a:gd name="connsiteX62" fmla="*/ 265043 w 2548502"/>
              <a:gd name="connsiteY62" fmla="*/ 622852 h 1673107"/>
              <a:gd name="connsiteX63" fmla="*/ 225287 w 2548502"/>
              <a:gd name="connsiteY63" fmla="*/ 649356 h 1673107"/>
              <a:gd name="connsiteX64" fmla="*/ 159026 w 2548502"/>
              <a:gd name="connsiteY64" fmla="*/ 715617 h 1673107"/>
              <a:gd name="connsiteX65" fmla="*/ 106017 w 2548502"/>
              <a:gd name="connsiteY65" fmla="*/ 874643 h 1673107"/>
              <a:gd name="connsiteX66" fmla="*/ 92765 w 2548502"/>
              <a:gd name="connsiteY66" fmla="*/ 914400 h 1673107"/>
              <a:gd name="connsiteX67" fmla="*/ 66261 w 2548502"/>
              <a:gd name="connsiteY67" fmla="*/ 954156 h 1673107"/>
              <a:gd name="connsiteX68" fmla="*/ 53009 w 2548502"/>
              <a:gd name="connsiteY68" fmla="*/ 1020417 h 1673107"/>
              <a:gd name="connsiteX69" fmla="*/ 26504 w 2548502"/>
              <a:gd name="connsiteY69" fmla="*/ 1232452 h 1673107"/>
              <a:gd name="connsiteX70" fmla="*/ 0 w 2548502"/>
              <a:gd name="connsiteY70" fmla="*/ 1378226 h 1673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548502" h="1673107">
                <a:moveTo>
                  <a:pt x="0" y="1378226"/>
                </a:moveTo>
                <a:cubicBezTo>
                  <a:pt x="22087" y="1373809"/>
                  <a:pt x="43911" y="1362180"/>
                  <a:pt x="66261" y="1364974"/>
                </a:cubicBezTo>
                <a:cubicBezTo>
                  <a:pt x="82065" y="1366949"/>
                  <a:pt x="91378" y="1385204"/>
                  <a:pt x="106017" y="1391478"/>
                </a:cubicBezTo>
                <a:cubicBezTo>
                  <a:pt x="125063" y="1399640"/>
                  <a:pt x="210192" y="1414208"/>
                  <a:pt x="225287" y="1417982"/>
                </a:cubicBezTo>
                <a:cubicBezTo>
                  <a:pt x="238839" y="1421370"/>
                  <a:pt x="251197" y="1429389"/>
                  <a:pt x="265043" y="1431235"/>
                </a:cubicBezTo>
                <a:cubicBezTo>
                  <a:pt x="317769" y="1438265"/>
                  <a:pt x="371060" y="1440070"/>
                  <a:pt x="424069" y="1444487"/>
                </a:cubicBezTo>
                <a:cubicBezTo>
                  <a:pt x="468243" y="1453322"/>
                  <a:pt x="511818" y="1466016"/>
                  <a:pt x="556591" y="1470991"/>
                </a:cubicBezTo>
                <a:lnTo>
                  <a:pt x="781878" y="1497495"/>
                </a:lnTo>
                <a:cubicBezTo>
                  <a:pt x="808478" y="1501295"/>
                  <a:pt x="834954" y="1505941"/>
                  <a:pt x="861391" y="1510748"/>
                </a:cubicBezTo>
                <a:cubicBezTo>
                  <a:pt x="883552" y="1514777"/>
                  <a:pt x="905239" y="1521759"/>
                  <a:pt x="927652" y="1524000"/>
                </a:cubicBezTo>
                <a:cubicBezTo>
                  <a:pt x="1042704" y="1535505"/>
                  <a:pt x="1324951" y="1546275"/>
                  <a:pt x="1417982" y="1550504"/>
                </a:cubicBezTo>
                <a:cubicBezTo>
                  <a:pt x="1460670" y="1561176"/>
                  <a:pt x="1506709" y="1574182"/>
                  <a:pt x="1550504" y="1577008"/>
                </a:cubicBezTo>
                <a:cubicBezTo>
                  <a:pt x="1660798" y="1584124"/>
                  <a:pt x="1771374" y="1585843"/>
                  <a:pt x="1881809" y="1590261"/>
                </a:cubicBezTo>
                <a:cubicBezTo>
                  <a:pt x="1903896" y="1594678"/>
                  <a:pt x="1926217" y="1598050"/>
                  <a:pt x="1948069" y="1603513"/>
                </a:cubicBezTo>
                <a:cubicBezTo>
                  <a:pt x="1961621" y="1606901"/>
                  <a:pt x="1973979" y="1614919"/>
                  <a:pt x="1987826" y="1616765"/>
                </a:cubicBezTo>
                <a:cubicBezTo>
                  <a:pt x="2040552" y="1623795"/>
                  <a:pt x="2093952" y="1624449"/>
                  <a:pt x="2146852" y="1630017"/>
                </a:cubicBezTo>
                <a:cubicBezTo>
                  <a:pt x="2177916" y="1633287"/>
                  <a:pt x="2208695" y="1638852"/>
                  <a:pt x="2239617" y="1643269"/>
                </a:cubicBezTo>
                <a:cubicBezTo>
                  <a:pt x="2349635" y="1679941"/>
                  <a:pt x="2351911" y="1686048"/>
                  <a:pt x="2544417" y="1643269"/>
                </a:cubicBezTo>
                <a:cubicBezTo>
                  <a:pt x="2559965" y="1639814"/>
                  <a:pt x="2526748" y="1616765"/>
                  <a:pt x="2517913" y="1603513"/>
                </a:cubicBezTo>
                <a:cubicBezTo>
                  <a:pt x="2528720" y="1560282"/>
                  <a:pt x="2541398" y="1549890"/>
                  <a:pt x="2517913" y="1510748"/>
                </a:cubicBezTo>
                <a:cubicBezTo>
                  <a:pt x="2511485" y="1500034"/>
                  <a:pt x="2500244" y="1493078"/>
                  <a:pt x="2491409" y="1484243"/>
                </a:cubicBezTo>
                <a:cubicBezTo>
                  <a:pt x="2486991" y="1457739"/>
                  <a:pt x="2483426" y="1431078"/>
                  <a:pt x="2478156" y="1404730"/>
                </a:cubicBezTo>
                <a:cubicBezTo>
                  <a:pt x="2468141" y="1354656"/>
                  <a:pt x="2455305" y="1322922"/>
                  <a:pt x="2438400" y="1272208"/>
                </a:cubicBezTo>
                <a:cubicBezTo>
                  <a:pt x="2421197" y="1220599"/>
                  <a:pt x="2435025" y="1242329"/>
                  <a:pt x="2398643" y="1205948"/>
                </a:cubicBezTo>
                <a:cubicBezTo>
                  <a:pt x="2361893" y="1095696"/>
                  <a:pt x="2417822" y="1271390"/>
                  <a:pt x="2372139" y="1073426"/>
                </a:cubicBezTo>
                <a:cubicBezTo>
                  <a:pt x="2365857" y="1046203"/>
                  <a:pt x="2354470" y="1020417"/>
                  <a:pt x="2345635" y="993913"/>
                </a:cubicBezTo>
                <a:lnTo>
                  <a:pt x="2332382" y="954156"/>
                </a:lnTo>
                <a:cubicBezTo>
                  <a:pt x="2327965" y="940904"/>
                  <a:pt x="2329007" y="924278"/>
                  <a:pt x="2319130" y="914400"/>
                </a:cubicBezTo>
                <a:lnTo>
                  <a:pt x="2292626" y="887895"/>
                </a:lnTo>
                <a:cubicBezTo>
                  <a:pt x="2288209" y="874643"/>
                  <a:pt x="2287493" y="859506"/>
                  <a:pt x="2279374" y="848139"/>
                </a:cubicBezTo>
                <a:cubicBezTo>
                  <a:pt x="2264850" y="827805"/>
                  <a:pt x="2226365" y="795130"/>
                  <a:pt x="2226365" y="795130"/>
                </a:cubicBezTo>
                <a:cubicBezTo>
                  <a:pt x="2217530" y="768626"/>
                  <a:pt x="2219616" y="735372"/>
                  <a:pt x="2199861" y="715617"/>
                </a:cubicBezTo>
                <a:lnTo>
                  <a:pt x="2146852" y="662608"/>
                </a:lnTo>
                <a:cubicBezTo>
                  <a:pt x="2146737" y="662150"/>
                  <a:pt x="2126685" y="576180"/>
                  <a:pt x="2120348" y="569843"/>
                </a:cubicBezTo>
                <a:cubicBezTo>
                  <a:pt x="2110470" y="559965"/>
                  <a:pt x="2093843" y="561008"/>
                  <a:pt x="2080591" y="556591"/>
                </a:cubicBezTo>
                <a:cubicBezTo>
                  <a:pt x="2062921" y="561008"/>
                  <a:pt x="2045095" y="564839"/>
                  <a:pt x="2027582" y="569843"/>
                </a:cubicBezTo>
                <a:cubicBezTo>
                  <a:pt x="2014151" y="573680"/>
                  <a:pt x="2001709" y="584638"/>
                  <a:pt x="1987826" y="583095"/>
                </a:cubicBezTo>
                <a:cubicBezTo>
                  <a:pt x="1960059" y="580010"/>
                  <a:pt x="1908313" y="556591"/>
                  <a:pt x="1908313" y="556591"/>
                </a:cubicBezTo>
                <a:cubicBezTo>
                  <a:pt x="1783536" y="431817"/>
                  <a:pt x="1971774" y="631903"/>
                  <a:pt x="1842052" y="437321"/>
                </a:cubicBezTo>
                <a:cubicBezTo>
                  <a:pt x="1833217" y="424069"/>
                  <a:pt x="1822671" y="411810"/>
                  <a:pt x="1815548" y="397565"/>
                </a:cubicBezTo>
                <a:cubicBezTo>
                  <a:pt x="1809301" y="385071"/>
                  <a:pt x="1809079" y="370019"/>
                  <a:pt x="1802295" y="357808"/>
                </a:cubicBezTo>
                <a:cubicBezTo>
                  <a:pt x="1785333" y="327277"/>
                  <a:pt x="1754955" y="277529"/>
                  <a:pt x="1722782" y="251791"/>
                </a:cubicBezTo>
                <a:cubicBezTo>
                  <a:pt x="1710345" y="241842"/>
                  <a:pt x="1696278" y="234122"/>
                  <a:pt x="1683026" y="225287"/>
                </a:cubicBezTo>
                <a:cubicBezTo>
                  <a:pt x="1670342" y="187234"/>
                  <a:pt x="1675610" y="183282"/>
                  <a:pt x="1643269" y="159026"/>
                </a:cubicBezTo>
                <a:cubicBezTo>
                  <a:pt x="1617785" y="139913"/>
                  <a:pt x="1563756" y="106017"/>
                  <a:pt x="1563756" y="106017"/>
                </a:cubicBezTo>
                <a:cubicBezTo>
                  <a:pt x="1554921" y="92765"/>
                  <a:pt x="1550758" y="74702"/>
                  <a:pt x="1537252" y="66261"/>
                </a:cubicBezTo>
                <a:cubicBezTo>
                  <a:pt x="1456718" y="15927"/>
                  <a:pt x="1223168" y="28028"/>
                  <a:pt x="1192695" y="26504"/>
                </a:cubicBezTo>
                <a:cubicBezTo>
                  <a:pt x="1175026" y="22087"/>
                  <a:pt x="1157199" y="18255"/>
                  <a:pt x="1139687" y="13252"/>
                </a:cubicBezTo>
                <a:cubicBezTo>
                  <a:pt x="1126255" y="9414"/>
                  <a:pt x="1113899" y="0"/>
                  <a:pt x="1099930" y="0"/>
                </a:cubicBezTo>
                <a:cubicBezTo>
                  <a:pt x="1033522" y="0"/>
                  <a:pt x="967409" y="8835"/>
                  <a:pt x="901148" y="13252"/>
                </a:cubicBezTo>
                <a:lnTo>
                  <a:pt x="742122" y="66261"/>
                </a:lnTo>
                <a:lnTo>
                  <a:pt x="702365" y="79513"/>
                </a:lnTo>
                <a:lnTo>
                  <a:pt x="662609" y="92765"/>
                </a:lnTo>
                <a:lnTo>
                  <a:pt x="609600" y="145774"/>
                </a:lnTo>
                <a:cubicBezTo>
                  <a:pt x="600765" y="154609"/>
                  <a:pt x="590026" y="161882"/>
                  <a:pt x="583095" y="172278"/>
                </a:cubicBezTo>
                <a:lnTo>
                  <a:pt x="530087" y="251791"/>
                </a:lnTo>
                <a:cubicBezTo>
                  <a:pt x="525670" y="265043"/>
                  <a:pt x="524022" y="279570"/>
                  <a:pt x="516835" y="291548"/>
                </a:cubicBezTo>
                <a:cubicBezTo>
                  <a:pt x="502068" y="316159"/>
                  <a:pt x="471407" y="327890"/>
                  <a:pt x="450574" y="344556"/>
                </a:cubicBezTo>
                <a:cubicBezTo>
                  <a:pt x="440817" y="352361"/>
                  <a:pt x="432904" y="362226"/>
                  <a:pt x="424069" y="371061"/>
                </a:cubicBezTo>
                <a:cubicBezTo>
                  <a:pt x="419652" y="384313"/>
                  <a:pt x="417601" y="398606"/>
                  <a:pt x="410817" y="410817"/>
                </a:cubicBezTo>
                <a:cubicBezTo>
                  <a:pt x="373355" y="478250"/>
                  <a:pt x="371517" y="476622"/>
                  <a:pt x="331304" y="516835"/>
                </a:cubicBezTo>
                <a:cubicBezTo>
                  <a:pt x="326887" y="530087"/>
                  <a:pt x="324299" y="544097"/>
                  <a:pt x="318052" y="556591"/>
                </a:cubicBezTo>
                <a:cubicBezTo>
                  <a:pt x="306571" y="579554"/>
                  <a:pt x="285589" y="606415"/>
                  <a:pt x="265043" y="622852"/>
                </a:cubicBezTo>
                <a:cubicBezTo>
                  <a:pt x="252606" y="632801"/>
                  <a:pt x="237273" y="638868"/>
                  <a:pt x="225287" y="649356"/>
                </a:cubicBezTo>
                <a:cubicBezTo>
                  <a:pt x="201780" y="669925"/>
                  <a:pt x="159026" y="715617"/>
                  <a:pt x="159026" y="715617"/>
                </a:cubicBezTo>
                <a:lnTo>
                  <a:pt x="106017" y="874643"/>
                </a:lnTo>
                <a:cubicBezTo>
                  <a:pt x="101600" y="887895"/>
                  <a:pt x="100514" y="902777"/>
                  <a:pt x="92765" y="914400"/>
                </a:cubicBezTo>
                <a:lnTo>
                  <a:pt x="66261" y="954156"/>
                </a:lnTo>
                <a:cubicBezTo>
                  <a:pt x="61844" y="976243"/>
                  <a:pt x="55496" y="998030"/>
                  <a:pt x="53009" y="1020417"/>
                </a:cubicBezTo>
                <a:cubicBezTo>
                  <a:pt x="29136" y="1235270"/>
                  <a:pt x="60285" y="1131107"/>
                  <a:pt x="26504" y="1232452"/>
                </a:cubicBezTo>
                <a:lnTo>
                  <a:pt x="0" y="1378226"/>
                </a:lnTo>
                <a:close/>
              </a:path>
            </a:pathLst>
          </a:custGeom>
          <a:pattFill prst="pct20">
            <a:fgClr>
              <a:srgbClr val="92D050"/>
            </a:fgClr>
            <a:bgClr>
              <a:schemeClr val="bg1"/>
            </a:bgClr>
          </a:pattFill>
          <a:ln>
            <a:solidFill>
              <a:srgbClr val="70C8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p:cNvSpPr txBox="1"/>
          <p:nvPr/>
        </p:nvSpPr>
        <p:spPr>
          <a:xfrm>
            <a:off x="7488692" y="2870764"/>
            <a:ext cx="1426609" cy="307777"/>
          </a:xfrm>
          <a:prstGeom prst="rect">
            <a:avLst/>
          </a:prstGeom>
          <a:noFill/>
        </p:spPr>
        <p:txBody>
          <a:bodyPr wrap="none" rtlCol="0">
            <a:spAutoFit/>
          </a:bodyPr>
          <a:lstStyle/>
          <a:p>
            <a:r>
              <a:rPr lang="en-US" sz="1400" dirty="0" smtClean="0"/>
              <a:t>CATTLE GRAZING</a:t>
            </a:r>
            <a:endParaRPr lang="en-US" sz="1400" dirty="0"/>
          </a:p>
        </p:txBody>
      </p:sp>
      <p:sp>
        <p:nvSpPr>
          <p:cNvPr id="11" name="5-Point Star 10"/>
          <p:cNvSpPr/>
          <p:nvPr/>
        </p:nvSpPr>
        <p:spPr>
          <a:xfrm flipH="1" flipV="1">
            <a:off x="7985890" y="1810427"/>
            <a:ext cx="280197" cy="267863"/>
          </a:xfrm>
          <a:prstGeom prst="star5">
            <a:avLst/>
          </a:prstGeom>
          <a:solidFill>
            <a:srgbClr val="70C8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21" descr="shield shin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4122" y="5883370"/>
            <a:ext cx="789215" cy="876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47754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ln w="38100">
            <a:solidFill>
              <a:schemeClr val="accent1">
                <a:lumMod val="75000"/>
              </a:schemeClr>
            </a:solidFill>
          </a:ln>
        </p:spPr>
        <p:txBody>
          <a:bodyPr/>
          <a:lstStyle/>
          <a:p>
            <a:r>
              <a:rPr lang="en-US" dirty="0" smtClean="0"/>
              <a:t>MULTISPECTRAL, HIGH RESOLUTION IMAGERY</a:t>
            </a:r>
            <a:endParaRPr lang="en-US" dirty="0"/>
          </a:p>
        </p:txBody>
      </p:sp>
      <p:sp>
        <p:nvSpPr>
          <p:cNvPr id="4" name="Content Placeholder 3"/>
          <p:cNvSpPr>
            <a:spLocks noGrp="1"/>
          </p:cNvSpPr>
          <p:nvPr>
            <p:ph idx="1"/>
          </p:nvPr>
        </p:nvSpPr>
        <p:spPr/>
        <p:txBody>
          <a:bodyPr/>
          <a:lstStyle/>
          <a:p>
            <a:r>
              <a:rPr lang="en-US" dirty="0" smtClean="0"/>
              <a:t>MULTIPLE CAMERAS AND IMAGERS</a:t>
            </a:r>
          </a:p>
          <a:p>
            <a:r>
              <a:rPr lang="en-US" dirty="0" smtClean="0"/>
              <a:t>MOUNTED UNDER FIXED WING OR HELICOPTERS</a:t>
            </a:r>
          </a:p>
          <a:p>
            <a:r>
              <a:rPr lang="en-US" dirty="0" smtClean="0"/>
              <a:t>AVAILABLE 2016 FOR THE FIRST TIME THIS YEAR IN THE FS</a:t>
            </a:r>
          </a:p>
          <a:p>
            <a:r>
              <a:rPr lang="en-US" dirty="0" smtClean="0"/>
              <a:t>R, NIR (SWIR), THERMAL</a:t>
            </a:r>
            <a:endParaRPr lang="en-US" dirty="0"/>
          </a:p>
        </p:txBody>
      </p:sp>
      <p:pic>
        <p:nvPicPr>
          <p:cNvPr id="5" name="Picture 21" descr="shield shin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122" y="5883370"/>
            <a:ext cx="789215" cy="876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87351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4295" y="121633"/>
            <a:ext cx="3145809" cy="6614733"/>
          </a:xfrm>
          <a:prstGeom prst="rect">
            <a:avLst/>
          </a:prstGeom>
        </p:spPr>
      </p:pic>
      <p:pic>
        <p:nvPicPr>
          <p:cNvPr id="3" name="Picture 2"/>
          <p:cNvPicPr>
            <a:picLocks noChangeAspect="1"/>
          </p:cNvPicPr>
          <p:nvPr/>
        </p:nvPicPr>
        <p:blipFill>
          <a:blip r:embed="rId2"/>
          <a:stretch>
            <a:fillRect/>
          </a:stretch>
        </p:blipFill>
        <p:spPr>
          <a:xfrm>
            <a:off x="3427104" y="-6448696"/>
            <a:ext cx="8764896" cy="17247092"/>
          </a:xfrm>
          <a:prstGeom prst="rect">
            <a:avLst/>
          </a:prstGeom>
        </p:spPr>
      </p:pic>
      <p:cxnSp>
        <p:nvCxnSpPr>
          <p:cNvPr id="5" name="Straight Arrow Connector 4"/>
          <p:cNvCxnSpPr/>
          <p:nvPr/>
        </p:nvCxnSpPr>
        <p:spPr>
          <a:xfrm flipH="1">
            <a:off x="8203096" y="1656522"/>
            <a:ext cx="1192695" cy="35780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10118341" y="3054626"/>
            <a:ext cx="781574" cy="4638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7434469" y="5009322"/>
            <a:ext cx="1192695" cy="35780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7606748" y="5896155"/>
            <a:ext cx="1192695" cy="35780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6241774" y="5791200"/>
            <a:ext cx="1192695" cy="35780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8931965" y="120561"/>
            <a:ext cx="1186376" cy="32914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0137913" y="265043"/>
            <a:ext cx="1487908" cy="369332"/>
          </a:xfrm>
          <a:prstGeom prst="rect">
            <a:avLst/>
          </a:prstGeom>
          <a:noFill/>
        </p:spPr>
        <p:txBody>
          <a:bodyPr wrap="none" rtlCol="0">
            <a:spAutoFit/>
          </a:bodyPr>
          <a:lstStyle/>
          <a:p>
            <a:r>
              <a:rPr lang="en-US" dirty="0" smtClean="0">
                <a:solidFill>
                  <a:schemeClr val="bg1"/>
                </a:solidFill>
              </a:rPr>
              <a:t>BB killed PIPO</a:t>
            </a:r>
            <a:endParaRPr lang="en-US" dirty="0">
              <a:solidFill>
                <a:schemeClr val="bg1"/>
              </a:solidFill>
            </a:endParaRPr>
          </a:p>
        </p:txBody>
      </p:sp>
      <p:sp>
        <p:nvSpPr>
          <p:cNvPr id="14" name="TextBox 13"/>
          <p:cNvSpPr txBox="1"/>
          <p:nvPr/>
        </p:nvSpPr>
        <p:spPr>
          <a:xfrm>
            <a:off x="9522791" y="1466094"/>
            <a:ext cx="1786451" cy="369332"/>
          </a:xfrm>
          <a:prstGeom prst="rect">
            <a:avLst/>
          </a:prstGeom>
          <a:noFill/>
        </p:spPr>
        <p:txBody>
          <a:bodyPr wrap="none" rtlCol="0">
            <a:spAutoFit/>
          </a:bodyPr>
          <a:lstStyle/>
          <a:p>
            <a:r>
              <a:rPr lang="en-US" dirty="0" smtClean="0">
                <a:solidFill>
                  <a:schemeClr val="bg1"/>
                </a:solidFill>
              </a:rPr>
              <a:t>BB attacked PIPO</a:t>
            </a:r>
            <a:endParaRPr lang="en-US" dirty="0">
              <a:solidFill>
                <a:schemeClr val="bg1"/>
              </a:solidFill>
            </a:endParaRPr>
          </a:p>
        </p:txBody>
      </p:sp>
      <p:sp>
        <p:nvSpPr>
          <p:cNvPr id="15" name="TextBox 14"/>
          <p:cNvSpPr txBox="1"/>
          <p:nvPr/>
        </p:nvSpPr>
        <p:spPr>
          <a:xfrm>
            <a:off x="8627164" y="2910481"/>
            <a:ext cx="1494833" cy="369332"/>
          </a:xfrm>
          <a:prstGeom prst="rect">
            <a:avLst/>
          </a:prstGeom>
          <a:noFill/>
        </p:spPr>
        <p:txBody>
          <a:bodyPr wrap="none" rtlCol="0">
            <a:spAutoFit/>
          </a:bodyPr>
          <a:lstStyle/>
          <a:p>
            <a:r>
              <a:rPr lang="en-US" dirty="0" smtClean="0">
                <a:solidFill>
                  <a:schemeClr val="bg1"/>
                </a:solidFill>
              </a:rPr>
              <a:t>Healthy QUKE</a:t>
            </a:r>
            <a:endParaRPr lang="en-US" dirty="0">
              <a:solidFill>
                <a:schemeClr val="bg1"/>
              </a:solidFill>
            </a:endParaRPr>
          </a:p>
        </p:txBody>
      </p:sp>
      <p:sp>
        <p:nvSpPr>
          <p:cNvPr id="16" name="TextBox 15"/>
          <p:cNvSpPr txBox="1"/>
          <p:nvPr/>
        </p:nvSpPr>
        <p:spPr>
          <a:xfrm>
            <a:off x="7536712" y="5475731"/>
            <a:ext cx="1406667" cy="369332"/>
          </a:xfrm>
          <a:prstGeom prst="rect">
            <a:avLst/>
          </a:prstGeom>
          <a:noFill/>
        </p:spPr>
        <p:txBody>
          <a:bodyPr wrap="none" rtlCol="0">
            <a:spAutoFit/>
          </a:bodyPr>
          <a:lstStyle/>
          <a:p>
            <a:r>
              <a:rPr lang="en-US" dirty="0" smtClean="0">
                <a:solidFill>
                  <a:schemeClr val="bg1"/>
                </a:solidFill>
              </a:rPr>
              <a:t>Healthy PIPO</a:t>
            </a:r>
            <a:endParaRPr lang="en-US" dirty="0">
              <a:solidFill>
                <a:schemeClr val="bg1"/>
              </a:solidFill>
            </a:endParaRPr>
          </a:p>
        </p:txBody>
      </p:sp>
      <p:sp>
        <p:nvSpPr>
          <p:cNvPr id="17" name="TextBox 16"/>
          <p:cNvSpPr txBox="1"/>
          <p:nvPr/>
        </p:nvSpPr>
        <p:spPr>
          <a:xfrm>
            <a:off x="8789462" y="5791200"/>
            <a:ext cx="1366593" cy="369332"/>
          </a:xfrm>
          <a:prstGeom prst="rect">
            <a:avLst/>
          </a:prstGeom>
          <a:noFill/>
        </p:spPr>
        <p:txBody>
          <a:bodyPr wrap="none" rtlCol="0">
            <a:spAutoFit/>
          </a:bodyPr>
          <a:lstStyle/>
          <a:p>
            <a:r>
              <a:rPr lang="en-US" dirty="0" smtClean="0">
                <a:solidFill>
                  <a:schemeClr val="bg1"/>
                </a:solidFill>
              </a:rPr>
              <a:t>Healthy PILA</a:t>
            </a:r>
            <a:endParaRPr lang="en-US" dirty="0">
              <a:solidFill>
                <a:schemeClr val="bg1"/>
              </a:solidFill>
            </a:endParaRPr>
          </a:p>
        </p:txBody>
      </p:sp>
      <p:sp>
        <p:nvSpPr>
          <p:cNvPr id="18" name="TextBox 17"/>
          <p:cNvSpPr txBox="1"/>
          <p:nvPr/>
        </p:nvSpPr>
        <p:spPr>
          <a:xfrm>
            <a:off x="8627164" y="4724201"/>
            <a:ext cx="1491177" cy="369332"/>
          </a:xfrm>
          <a:prstGeom prst="rect">
            <a:avLst/>
          </a:prstGeom>
          <a:noFill/>
        </p:spPr>
        <p:txBody>
          <a:bodyPr wrap="none" rtlCol="0">
            <a:spAutoFit/>
          </a:bodyPr>
          <a:lstStyle/>
          <a:p>
            <a:r>
              <a:rPr lang="en-US" dirty="0" smtClean="0">
                <a:solidFill>
                  <a:schemeClr val="bg1"/>
                </a:solidFill>
              </a:rPr>
              <a:t>Healthy ABCO</a:t>
            </a:r>
            <a:endParaRPr lang="en-US" dirty="0">
              <a:solidFill>
                <a:schemeClr val="bg1"/>
              </a:solidFill>
            </a:endParaRPr>
          </a:p>
        </p:txBody>
      </p:sp>
      <p:sp>
        <p:nvSpPr>
          <p:cNvPr id="19" name="TextBox 18"/>
          <p:cNvSpPr txBox="1"/>
          <p:nvPr/>
        </p:nvSpPr>
        <p:spPr>
          <a:xfrm>
            <a:off x="3581189" y="1835426"/>
            <a:ext cx="1171859" cy="369332"/>
          </a:xfrm>
          <a:prstGeom prst="rect">
            <a:avLst/>
          </a:prstGeom>
          <a:noFill/>
        </p:spPr>
        <p:txBody>
          <a:bodyPr wrap="none" rtlCol="0">
            <a:spAutoFit/>
          </a:bodyPr>
          <a:lstStyle/>
          <a:p>
            <a:r>
              <a:rPr lang="en-US" dirty="0" smtClean="0">
                <a:solidFill>
                  <a:schemeClr val="bg1"/>
                </a:solidFill>
              </a:rPr>
              <a:t>Manzanita</a:t>
            </a:r>
            <a:endParaRPr lang="en-US" dirty="0">
              <a:solidFill>
                <a:schemeClr val="bg1"/>
              </a:solidFill>
            </a:endParaRPr>
          </a:p>
        </p:txBody>
      </p:sp>
      <p:sp>
        <p:nvSpPr>
          <p:cNvPr id="20" name="TextBox 19"/>
          <p:cNvSpPr txBox="1"/>
          <p:nvPr/>
        </p:nvSpPr>
        <p:spPr>
          <a:xfrm>
            <a:off x="5486401" y="2234574"/>
            <a:ext cx="1086678" cy="646331"/>
          </a:xfrm>
          <a:prstGeom prst="rect">
            <a:avLst/>
          </a:prstGeom>
          <a:noFill/>
        </p:spPr>
        <p:txBody>
          <a:bodyPr wrap="square" rtlCol="0">
            <a:spAutoFit/>
          </a:bodyPr>
          <a:lstStyle/>
          <a:p>
            <a:r>
              <a:rPr lang="en-US" dirty="0" smtClean="0">
                <a:solidFill>
                  <a:schemeClr val="bg1"/>
                </a:solidFill>
              </a:rPr>
              <a:t>Hot bare ground</a:t>
            </a:r>
            <a:endParaRPr lang="en-US" dirty="0">
              <a:solidFill>
                <a:schemeClr val="bg1"/>
              </a:solidFill>
            </a:endParaRPr>
          </a:p>
        </p:txBody>
      </p:sp>
      <p:cxnSp>
        <p:nvCxnSpPr>
          <p:cNvPr id="21" name="Straight Arrow Connector 20"/>
          <p:cNvCxnSpPr/>
          <p:nvPr/>
        </p:nvCxnSpPr>
        <p:spPr>
          <a:xfrm flipH="1">
            <a:off x="5155120" y="2483053"/>
            <a:ext cx="33128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a:off x="4260190" y="2198132"/>
            <a:ext cx="30923" cy="80175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7" name="Picture 21" descr="shield shi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122" y="5883370"/>
            <a:ext cx="789215" cy="876905"/>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3581189" y="0"/>
            <a:ext cx="4417107" cy="461665"/>
          </a:xfrm>
          <a:prstGeom prst="rect">
            <a:avLst/>
          </a:prstGeom>
          <a:noFill/>
          <a:ln w="38100">
            <a:solidFill>
              <a:schemeClr val="bg1"/>
            </a:solidFill>
          </a:ln>
        </p:spPr>
        <p:txBody>
          <a:bodyPr wrap="none" rtlCol="0">
            <a:spAutoFit/>
          </a:bodyPr>
          <a:lstStyle/>
          <a:p>
            <a:r>
              <a:rPr lang="en-US" sz="2400" b="1" dirty="0" smtClean="0">
                <a:solidFill>
                  <a:schemeClr val="bg1"/>
                </a:solidFill>
              </a:rPr>
              <a:t>IDENTIFICATION OF TREE SPECIES</a:t>
            </a:r>
            <a:endParaRPr lang="en-US" sz="2400" b="1" dirty="0">
              <a:solidFill>
                <a:schemeClr val="bg1"/>
              </a:solidFill>
            </a:endParaRPr>
          </a:p>
        </p:txBody>
      </p:sp>
    </p:spTree>
    <p:extLst>
      <p:ext uri="{BB962C8B-B14F-4D97-AF65-F5344CB8AC3E}">
        <p14:creationId xmlns:p14="http://schemas.microsoft.com/office/powerpoint/2010/main" val="42689560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820" name="Object 4"/>
          <p:cNvGraphicFramePr>
            <a:graphicFrameLocks noChangeAspect="1"/>
          </p:cNvGraphicFramePr>
          <p:nvPr>
            <p:extLst>
              <p:ext uri="{D42A27DB-BD31-4B8C-83A1-F6EECF244321}">
                <p14:modId xmlns:p14="http://schemas.microsoft.com/office/powerpoint/2010/main" val="407072071"/>
              </p:ext>
            </p:extLst>
          </p:nvPr>
        </p:nvGraphicFramePr>
        <p:xfrm>
          <a:off x="443832" y="1859518"/>
          <a:ext cx="3952875" cy="2266950"/>
        </p:xfrm>
        <a:graphic>
          <a:graphicData uri="http://schemas.openxmlformats.org/presentationml/2006/ole">
            <mc:AlternateContent xmlns:mc="http://schemas.openxmlformats.org/markup-compatibility/2006">
              <mc:Choice xmlns:v="urn:schemas-microsoft-com:vml" Requires="v">
                <p:oleObj spid="_x0000_s1118" name="Chart" r:id="rId3" imgW="3952951" imgH="2267102" progId="Excel.Chart.8">
                  <p:embed/>
                </p:oleObj>
              </mc:Choice>
              <mc:Fallback>
                <p:oleObj name="Chart" r:id="rId3" imgW="3952951" imgH="2267102"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832" y="1859518"/>
                        <a:ext cx="3952875" cy="226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821" name="Object 5"/>
          <p:cNvGraphicFramePr>
            <a:graphicFrameLocks noChangeAspect="1"/>
          </p:cNvGraphicFramePr>
          <p:nvPr/>
        </p:nvGraphicFramePr>
        <p:xfrm>
          <a:off x="7162801" y="152400"/>
          <a:ext cx="3362325" cy="2266950"/>
        </p:xfrm>
        <a:graphic>
          <a:graphicData uri="http://schemas.openxmlformats.org/presentationml/2006/ole">
            <mc:AlternateContent xmlns:mc="http://schemas.openxmlformats.org/markup-compatibility/2006">
              <mc:Choice xmlns:v="urn:schemas-microsoft-com:vml" Requires="v">
                <p:oleObj spid="_x0000_s1119" name="Chart" r:id="rId5" imgW="2828849" imgH="2267102" progId="Excel.Chart.8">
                  <p:embed/>
                </p:oleObj>
              </mc:Choice>
              <mc:Fallback>
                <p:oleObj name="Chart" r:id="rId5" imgW="2828849" imgH="2267102" progId="Excel.Chart.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2801" y="152400"/>
                        <a:ext cx="3362325" cy="226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822" name="Object 6"/>
          <p:cNvGraphicFramePr>
            <a:graphicFrameLocks noChangeAspect="1"/>
          </p:cNvGraphicFramePr>
          <p:nvPr/>
        </p:nvGraphicFramePr>
        <p:xfrm>
          <a:off x="7162800" y="2362200"/>
          <a:ext cx="3390900" cy="2209800"/>
        </p:xfrm>
        <a:graphic>
          <a:graphicData uri="http://schemas.openxmlformats.org/presentationml/2006/ole">
            <mc:AlternateContent xmlns:mc="http://schemas.openxmlformats.org/markup-compatibility/2006">
              <mc:Choice xmlns:v="urn:schemas-microsoft-com:vml" Requires="v">
                <p:oleObj spid="_x0000_s1120" name="Chart" r:id="rId7" imgW="3467100" imgH="2267102" progId="Excel.Chart.8">
                  <p:embed/>
                </p:oleObj>
              </mc:Choice>
              <mc:Fallback>
                <p:oleObj name="Chart" r:id="rId7" imgW="3467100" imgH="2267102" progId="Excel.Chart.8">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62800" y="2362200"/>
                        <a:ext cx="33909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4823" name="Object 7"/>
          <p:cNvGraphicFramePr>
            <a:graphicFrameLocks noChangeAspect="1"/>
          </p:cNvGraphicFramePr>
          <p:nvPr/>
        </p:nvGraphicFramePr>
        <p:xfrm>
          <a:off x="7162800" y="4495800"/>
          <a:ext cx="3429000" cy="2266950"/>
        </p:xfrm>
        <a:graphic>
          <a:graphicData uri="http://schemas.openxmlformats.org/presentationml/2006/ole">
            <mc:AlternateContent xmlns:mc="http://schemas.openxmlformats.org/markup-compatibility/2006">
              <mc:Choice xmlns:v="urn:schemas-microsoft-com:vml" Requires="v">
                <p:oleObj spid="_x0000_s1121" name="Chart" r:id="rId9" imgW="3305251" imgH="2267102" progId="Excel.Chart.8">
                  <p:embed/>
                </p:oleObj>
              </mc:Choice>
              <mc:Fallback>
                <p:oleObj name="Chart" r:id="rId9" imgW="3305251" imgH="2267102" progId="Excel.Chart.8">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62800" y="4495800"/>
                        <a:ext cx="3429000" cy="226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4824" name="Text Box 8"/>
          <p:cNvSpPr txBox="1">
            <a:spLocks noChangeArrowheads="1"/>
          </p:cNvSpPr>
          <p:nvPr/>
        </p:nvSpPr>
        <p:spPr bwMode="auto">
          <a:xfrm>
            <a:off x="10591800" y="5166273"/>
            <a:ext cx="123110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dirty="0"/>
              <a:t>Ponderosa </a:t>
            </a:r>
            <a:endParaRPr lang="en-US" altLang="en-US" dirty="0" smtClean="0"/>
          </a:p>
          <a:p>
            <a:pPr algn="ctr"/>
            <a:r>
              <a:rPr lang="en-US" altLang="en-US" dirty="0" smtClean="0"/>
              <a:t>pine</a:t>
            </a:r>
            <a:endParaRPr lang="en-US" altLang="en-US" dirty="0"/>
          </a:p>
        </p:txBody>
      </p:sp>
      <p:sp>
        <p:nvSpPr>
          <p:cNvPr id="34825" name="Text Box 9"/>
          <p:cNvSpPr txBox="1">
            <a:spLocks noChangeArrowheads="1"/>
          </p:cNvSpPr>
          <p:nvPr/>
        </p:nvSpPr>
        <p:spPr bwMode="auto">
          <a:xfrm>
            <a:off x="10525126" y="3233499"/>
            <a:ext cx="133953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t>Coulter pine</a:t>
            </a:r>
          </a:p>
        </p:txBody>
      </p:sp>
      <p:sp>
        <p:nvSpPr>
          <p:cNvPr id="34826" name="Text Box 10"/>
          <p:cNvSpPr txBox="1">
            <a:spLocks noChangeArrowheads="1"/>
          </p:cNvSpPr>
          <p:nvPr/>
        </p:nvSpPr>
        <p:spPr bwMode="auto">
          <a:xfrm>
            <a:off x="10591800" y="1102518"/>
            <a:ext cx="10223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t>White fir</a:t>
            </a:r>
          </a:p>
        </p:txBody>
      </p:sp>
      <p:sp>
        <p:nvSpPr>
          <p:cNvPr id="34827" name="Text Box 11"/>
          <p:cNvSpPr txBox="1">
            <a:spLocks noChangeArrowheads="1"/>
          </p:cNvSpPr>
          <p:nvPr/>
        </p:nvSpPr>
        <p:spPr bwMode="auto">
          <a:xfrm>
            <a:off x="1285078" y="4126468"/>
            <a:ext cx="202241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t>Ground cover types</a:t>
            </a:r>
          </a:p>
        </p:txBody>
      </p:sp>
      <p:pic>
        <p:nvPicPr>
          <p:cNvPr id="11" name="Picture 21" descr="shield shiny"/>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4122" y="5883370"/>
            <a:ext cx="789215" cy="87690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43832" y="163689"/>
            <a:ext cx="5747792" cy="830997"/>
          </a:xfrm>
          <a:prstGeom prst="rect">
            <a:avLst/>
          </a:prstGeom>
          <a:noFill/>
          <a:ln w="38100">
            <a:solidFill>
              <a:schemeClr val="tx1"/>
            </a:solidFill>
          </a:ln>
        </p:spPr>
        <p:txBody>
          <a:bodyPr wrap="none" rtlCol="0">
            <a:spAutoFit/>
          </a:bodyPr>
          <a:lstStyle/>
          <a:p>
            <a:r>
              <a:rPr lang="en-US" sz="2400" b="1" dirty="0" smtClean="0"/>
              <a:t>SPECTRAL IDENTIFICATION OF TREE SPECIES</a:t>
            </a:r>
          </a:p>
          <a:p>
            <a:pPr algn="ctr"/>
            <a:r>
              <a:rPr lang="en-US" sz="2400" b="1" dirty="0" smtClean="0"/>
              <a:t>AND GROUND COVER TYPES</a:t>
            </a:r>
            <a:endParaRPr lang="en-US" sz="2400" b="1" dirty="0"/>
          </a:p>
        </p:txBody>
      </p:sp>
    </p:spTree>
    <p:extLst>
      <p:ext uri="{BB962C8B-B14F-4D97-AF65-F5344CB8AC3E}">
        <p14:creationId xmlns:p14="http://schemas.microsoft.com/office/powerpoint/2010/main" val="41164391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794" name="Object 2"/>
          <p:cNvGraphicFramePr>
            <a:graphicFrameLocks noChangeAspect="1"/>
          </p:cNvGraphicFramePr>
          <p:nvPr/>
        </p:nvGraphicFramePr>
        <p:xfrm>
          <a:off x="685800" y="1447800"/>
          <a:ext cx="10820400" cy="5410200"/>
        </p:xfrm>
        <a:graphic>
          <a:graphicData uri="http://schemas.openxmlformats.org/presentationml/2006/ole">
            <mc:AlternateContent xmlns:mc="http://schemas.openxmlformats.org/markup-compatibility/2006">
              <mc:Choice xmlns:v="urn:schemas-microsoft-com:vml" Requires="v">
                <p:oleObj spid="_x0000_s2074" name="Graph Sheet" r:id="rId3" imgW="10058400" imgH="7772400" progId="SPLUSGraphSheetFileType">
                  <p:embed/>
                </p:oleObj>
              </mc:Choice>
              <mc:Fallback>
                <p:oleObj name="Graph Sheet" r:id="rId3" imgW="10058400" imgH="7772400" progId="SPLUSGraphSheetFileType">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447800"/>
                        <a:ext cx="108204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3795" name="Text Box 3"/>
          <p:cNvSpPr txBox="1">
            <a:spLocks noChangeArrowheads="1"/>
          </p:cNvSpPr>
          <p:nvPr/>
        </p:nvSpPr>
        <p:spPr bwMode="auto">
          <a:xfrm>
            <a:off x="4572001" y="1447801"/>
            <a:ext cx="292913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a:t>Tree model of the 7 main tree species</a:t>
            </a:r>
          </a:p>
        </p:txBody>
      </p:sp>
      <p:sp>
        <p:nvSpPr>
          <p:cNvPr id="33802" name="Text Box 10"/>
          <p:cNvSpPr txBox="1">
            <a:spLocks noChangeArrowheads="1"/>
          </p:cNvSpPr>
          <p:nvPr/>
        </p:nvSpPr>
        <p:spPr bwMode="auto">
          <a:xfrm>
            <a:off x="2776774" y="533401"/>
            <a:ext cx="6682920"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2800" b="1" dirty="0" smtClean="0"/>
              <a:t>SPECTRAL IDENTIFICATION OF TREE SPECIES</a:t>
            </a:r>
          </a:p>
          <a:p>
            <a:pPr algn="ctr"/>
            <a:r>
              <a:rPr lang="en-US" altLang="en-US" sz="2400" dirty="0" smtClean="0"/>
              <a:t>76% ACCURACY</a:t>
            </a:r>
            <a:endParaRPr lang="en-US" altLang="en-US" sz="2400" dirty="0"/>
          </a:p>
        </p:txBody>
      </p:sp>
      <p:pic>
        <p:nvPicPr>
          <p:cNvPr id="5" name="Picture 21" descr="shield shin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122" y="5883370"/>
            <a:ext cx="789215" cy="876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32096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descr="Imag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2590800"/>
            <a:ext cx="2057400" cy="3505200"/>
          </a:xfrm>
          <a:prstGeom prst="rect">
            <a:avLst/>
          </a:prstGeom>
          <a:noFill/>
          <a:extLst>
            <a:ext uri="{909E8E84-426E-40DD-AFC4-6F175D3DCCD1}">
              <a14:hiddenFill xmlns:a14="http://schemas.microsoft.com/office/drawing/2010/main">
                <a:solidFill>
                  <a:srgbClr val="FFFFFF"/>
                </a:solidFill>
              </a14:hiddenFill>
            </a:ext>
          </a:extLst>
        </p:spPr>
      </p:pic>
      <p:sp>
        <p:nvSpPr>
          <p:cNvPr id="11268" name="Text Box 4"/>
          <p:cNvSpPr txBox="1">
            <a:spLocks noChangeArrowheads="1"/>
          </p:cNvSpPr>
          <p:nvPr/>
        </p:nvSpPr>
        <p:spPr bwMode="auto">
          <a:xfrm>
            <a:off x="2286000" y="6096000"/>
            <a:ext cx="1066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b="1"/>
              <a:t>7-20-01</a:t>
            </a:r>
          </a:p>
        </p:txBody>
      </p:sp>
      <p:sp>
        <p:nvSpPr>
          <p:cNvPr id="11269" name="Text Box 5"/>
          <p:cNvSpPr txBox="1">
            <a:spLocks noChangeArrowheads="1"/>
          </p:cNvSpPr>
          <p:nvPr/>
        </p:nvSpPr>
        <p:spPr bwMode="auto">
          <a:xfrm>
            <a:off x="1905000" y="2057401"/>
            <a:ext cx="17526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600" b="1"/>
              <a:t>Chronic drought ‘99-01</a:t>
            </a:r>
          </a:p>
        </p:txBody>
      </p:sp>
      <p:sp>
        <p:nvSpPr>
          <p:cNvPr id="11270" name="Text Box 6"/>
          <p:cNvSpPr txBox="1">
            <a:spLocks noChangeArrowheads="1"/>
          </p:cNvSpPr>
          <p:nvPr/>
        </p:nvSpPr>
        <p:spPr bwMode="auto">
          <a:xfrm>
            <a:off x="2209800" y="6521450"/>
            <a:ext cx="955457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1600" b="1" dirty="0"/>
              <a:t>Imagery from Phil </a:t>
            </a:r>
            <a:r>
              <a:rPr lang="en-US" altLang="en-US" sz="1600" b="1" dirty="0" smtClean="0"/>
              <a:t>Riggan (www.firemapper.com): </a:t>
            </a:r>
            <a:r>
              <a:rPr lang="en-US" altLang="en-US" sz="1600" b="1" dirty="0"/>
              <a:t>composited red, near infra-red, thermal bands</a:t>
            </a:r>
          </a:p>
        </p:txBody>
      </p:sp>
      <p:pic>
        <p:nvPicPr>
          <p:cNvPr id="11271" name="Picture 7" descr="deadtoppip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7200" y="685800"/>
            <a:ext cx="2514600" cy="3581400"/>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JPBadults_cropped70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400" y="3660887"/>
            <a:ext cx="1781589" cy="1733438"/>
          </a:xfrm>
          <a:prstGeom prst="rect">
            <a:avLst/>
          </a:prstGeom>
          <a:noFill/>
          <a:extLst>
            <a:ext uri="{909E8E84-426E-40DD-AFC4-6F175D3DCCD1}">
              <a14:hiddenFill xmlns:a14="http://schemas.microsoft.com/office/drawing/2010/main">
                <a:solidFill>
                  <a:srgbClr val="FFFFFF"/>
                </a:solidFill>
              </a14:hiddenFill>
            </a:ext>
          </a:extLst>
        </p:spPr>
      </p:pic>
      <p:pic>
        <p:nvPicPr>
          <p:cNvPr id="11275" name="Picture 11" descr="closeupdroughtmort_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24800" y="685800"/>
            <a:ext cx="2292350" cy="3657600"/>
          </a:xfrm>
          <a:prstGeom prst="rect">
            <a:avLst/>
          </a:prstGeom>
          <a:noFill/>
          <a:extLst>
            <a:ext uri="{909E8E84-426E-40DD-AFC4-6F175D3DCCD1}">
              <a14:hiddenFill xmlns:a14="http://schemas.microsoft.com/office/drawing/2010/main">
                <a:solidFill>
                  <a:srgbClr val="FFFFFF"/>
                </a:solidFill>
              </a14:hiddenFill>
            </a:ext>
          </a:extLst>
        </p:spPr>
      </p:pic>
      <p:grpSp>
        <p:nvGrpSpPr>
          <p:cNvPr id="11276" name="Group 12"/>
          <p:cNvGrpSpPr>
            <a:grpSpLocks/>
          </p:cNvGrpSpPr>
          <p:nvPr/>
        </p:nvGrpSpPr>
        <p:grpSpPr bwMode="auto">
          <a:xfrm>
            <a:off x="4114800" y="4953000"/>
            <a:ext cx="304800" cy="927100"/>
            <a:chOff x="1632" y="3120"/>
            <a:chExt cx="192" cy="584"/>
          </a:xfrm>
        </p:grpSpPr>
        <p:sp>
          <p:nvSpPr>
            <p:cNvPr id="11277" name="Line 13"/>
            <p:cNvSpPr>
              <a:spLocks noChangeShapeType="1"/>
            </p:cNvSpPr>
            <p:nvPr/>
          </p:nvSpPr>
          <p:spPr bwMode="auto">
            <a:xfrm flipH="1">
              <a:off x="1632" y="3120"/>
              <a:ext cx="96" cy="5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8" name="Line 14"/>
            <p:cNvSpPr>
              <a:spLocks noChangeShapeType="1"/>
            </p:cNvSpPr>
            <p:nvPr/>
          </p:nvSpPr>
          <p:spPr bwMode="auto">
            <a:xfrm>
              <a:off x="1728" y="3120"/>
              <a:ext cx="96" cy="5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79" name="Freeform 15"/>
            <p:cNvSpPr>
              <a:spLocks/>
            </p:cNvSpPr>
            <p:nvPr/>
          </p:nvSpPr>
          <p:spPr bwMode="auto">
            <a:xfrm>
              <a:off x="1632" y="3648"/>
              <a:ext cx="192" cy="56"/>
            </a:xfrm>
            <a:custGeom>
              <a:avLst/>
              <a:gdLst>
                <a:gd name="T0" fmla="*/ 0 w 192"/>
                <a:gd name="T1" fmla="*/ 0 h 56"/>
                <a:gd name="T2" fmla="*/ 48 w 192"/>
                <a:gd name="T3" fmla="*/ 48 h 56"/>
                <a:gd name="T4" fmla="*/ 144 w 192"/>
                <a:gd name="T5" fmla="*/ 48 h 56"/>
                <a:gd name="T6" fmla="*/ 192 w 192"/>
                <a:gd name="T7" fmla="*/ 0 h 56"/>
              </a:gdLst>
              <a:ahLst/>
              <a:cxnLst>
                <a:cxn ang="0">
                  <a:pos x="T0" y="T1"/>
                </a:cxn>
                <a:cxn ang="0">
                  <a:pos x="T2" y="T3"/>
                </a:cxn>
                <a:cxn ang="0">
                  <a:pos x="T4" y="T5"/>
                </a:cxn>
                <a:cxn ang="0">
                  <a:pos x="T6" y="T7"/>
                </a:cxn>
              </a:cxnLst>
              <a:rect l="0" t="0" r="r" b="b"/>
              <a:pathLst>
                <a:path w="192" h="56">
                  <a:moveTo>
                    <a:pt x="0" y="0"/>
                  </a:moveTo>
                  <a:cubicBezTo>
                    <a:pt x="12" y="20"/>
                    <a:pt x="24" y="40"/>
                    <a:pt x="48" y="48"/>
                  </a:cubicBezTo>
                  <a:cubicBezTo>
                    <a:pt x="72" y="56"/>
                    <a:pt x="120" y="56"/>
                    <a:pt x="144" y="48"/>
                  </a:cubicBezTo>
                  <a:cubicBezTo>
                    <a:pt x="168" y="40"/>
                    <a:pt x="184" y="8"/>
                    <a:pt x="192"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1280" name="Group 16"/>
          <p:cNvGrpSpPr>
            <a:grpSpLocks/>
          </p:cNvGrpSpPr>
          <p:nvPr/>
        </p:nvGrpSpPr>
        <p:grpSpPr bwMode="auto">
          <a:xfrm>
            <a:off x="9067800" y="4876800"/>
            <a:ext cx="304800" cy="927100"/>
            <a:chOff x="1632" y="3120"/>
            <a:chExt cx="192" cy="584"/>
          </a:xfrm>
        </p:grpSpPr>
        <p:sp>
          <p:nvSpPr>
            <p:cNvPr id="11281" name="Line 17"/>
            <p:cNvSpPr>
              <a:spLocks noChangeShapeType="1"/>
            </p:cNvSpPr>
            <p:nvPr/>
          </p:nvSpPr>
          <p:spPr bwMode="auto">
            <a:xfrm flipH="1">
              <a:off x="1632" y="3120"/>
              <a:ext cx="96" cy="5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82" name="Line 18"/>
            <p:cNvSpPr>
              <a:spLocks noChangeShapeType="1"/>
            </p:cNvSpPr>
            <p:nvPr/>
          </p:nvSpPr>
          <p:spPr bwMode="auto">
            <a:xfrm>
              <a:off x="1728" y="3120"/>
              <a:ext cx="96" cy="52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83" name="Freeform 19"/>
            <p:cNvSpPr>
              <a:spLocks/>
            </p:cNvSpPr>
            <p:nvPr/>
          </p:nvSpPr>
          <p:spPr bwMode="auto">
            <a:xfrm>
              <a:off x="1632" y="3648"/>
              <a:ext cx="192" cy="56"/>
            </a:xfrm>
            <a:custGeom>
              <a:avLst/>
              <a:gdLst>
                <a:gd name="T0" fmla="*/ 0 w 192"/>
                <a:gd name="T1" fmla="*/ 0 h 56"/>
                <a:gd name="T2" fmla="*/ 48 w 192"/>
                <a:gd name="T3" fmla="*/ 48 h 56"/>
                <a:gd name="T4" fmla="*/ 144 w 192"/>
                <a:gd name="T5" fmla="*/ 48 h 56"/>
                <a:gd name="T6" fmla="*/ 192 w 192"/>
                <a:gd name="T7" fmla="*/ 0 h 56"/>
              </a:gdLst>
              <a:ahLst/>
              <a:cxnLst>
                <a:cxn ang="0">
                  <a:pos x="T0" y="T1"/>
                </a:cxn>
                <a:cxn ang="0">
                  <a:pos x="T2" y="T3"/>
                </a:cxn>
                <a:cxn ang="0">
                  <a:pos x="T4" y="T5"/>
                </a:cxn>
                <a:cxn ang="0">
                  <a:pos x="T6" y="T7"/>
                </a:cxn>
              </a:cxnLst>
              <a:rect l="0" t="0" r="r" b="b"/>
              <a:pathLst>
                <a:path w="192" h="56">
                  <a:moveTo>
                    <a:pt x="0" y="0"/>
                  </a:moveTo>
                  <a:cubicBezTo>
                    <a:pt x="12" y="20"/>
                    <a:pt x="24" y="40"/>
                    <a:pt x="48" y="48"/>
                  </a:cubicBezTo>
                  <a:cubicBezTo>
                    <a:pt x="72" y="56"/>
                    <a:pt x="120" y="56"/>
                    <a:pt x="144" y="48"/>
                  </a:cubicBezTo>
                  <a:cubicBezTo>
                    <a:pt x="168" y="40"/>
                    <a:pt x="184" y="8"/>
                    <a:pt x="192"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1284" name="Freeform 20"/>
          <p:cNvSpPr>
            <a:spLocks/>
          </p:cNvSpPr>
          <p:nvPr/>
        </p:nvSpPr>
        <p:spPr bwMode="auto">
          <a:xfrm>
            <a:off x="4191000" y="5334000"/>
            <a:ext cx="152400" cy="76200"/>
          </a:xfrm>
          <a:custGeom>
            <a:avLst/>
            <a:gdLst>
              <a:gd name="T0" fmla="*/ 0 w 96"/>
              <a:gd name="T1" fmla="*/ 0 h 48"/>
              <a:gd name="T2" fmla="*/ 48 w 96"/>
              <a:gd name="T3" fmla="*/ 48 h 48"/>
              <a:gd name="T4" fmla="*/ 96 w 96"/>
              <a:gd name="T5" fmla="*/ 0 h 48"/>
            </a:gdLst>
            <a:ahLst/>
            <a:cxnLst>
              <a:cxn ang="0">
                <a:pos x="T0" y="T1"/>
              </a:cxn>
              <a:cxn ang="0">
                <a:pos x="T2" y="T3"/>
              </a:cxn>
              <a:cxn ang="0">
                <a:pos x="T4" y="T5"/>
              </a:cxn>
            </a:cxnLst>
            <a:rect l="0" t="0" r="r" b="b"/>
            <a:pathLst>
              <a:path w="96" h="48">
                <a:moveTo>
                  <a:pt x="0" y="0"/>
                </a:moveTo>
                <a:cubicBezTo>
                  <a:pt x="16" y="24"/>
                  <a:pt x="32" y="48"/>
                  <a:pt x="48" y="48"/>
                </a:cubicBezTo>
                <a:cubicBezTo>
                  <a:pt x="64" y="48"/>
                  <a:pt x="88" y="8"/>
                  <a:pt x="96"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85" name="Freeform 21"/>
          <p:cNvSpPr>
            <a:spLocks/>
          </p:cNvSpPr>
          <p:nvPr/>
        </p:nvSpPr>
        <p:spPr bwMode="auto">
          <a:xfrm>
            <a:off x="9067800" y="5486400"/>
            <a:ext cx="304800" cy="76200"/>
          </a:xfrm>
          <a:custGeom>
            <a:avLst/>
            <a:gdLst>
              <a:gd name="T0" fmla="*/ 0 w 192"/>
              <a:gd name="T1" fmla="*/ 0 h 48"/>
              <a:gd name="T2" fmla="*/ 96 w 192"/>
              <a:gd name="T3" fmla="*/ 48 h 48"/>
              <a:gd name="T4" fmla="*/ 192 w 192"/>
              <a:gd name="T5" fmla="*/ 0 h 48"/>
            </a:gdLst>
            <a:ahLst/>
            <a:cxnLst>
              <a:cxn ang="0">
                <a:pos x="T0" y="T1"/>
              </a:cxn>
              <a:cxn ang="0">
                <a:pos x="T2" y="T3"/>
              </a:cxn>
              <a:cxn ang="0">
                <a:pos x="T4" y="T5"/>
              </a:cxn>
            </a:cxnLst>
            <a:rect l="0" t="0" r="r" b="b"/>
            <a:pathLst>
              <a:path w="192" h="48">
                <a:moveTo>
                  <a:pt x="0" y="0"/>
                </a:moveTo>
                <a:cubicBezTo>
                  <a:pt x="32" y="24"/>
                  <a:pt x="64" y="48"/>
                  <a:pt x="96" y="48"/>
                </a:cubicBezTo>
                <a:cubicBezTo>
                  <a:pt x="128" y="48"/>
                  <a:pt x="176" y="8"/>
                  <a:pt x="192"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86" name="Line 22"/>
          <p:cNvSpPr>
            <a:spLocks noChangeShapeType="1"/>
          </p:cNvSpPr>
          <p:nvPr/>
        </p:nvSpPr>
        <p:spPr bwMode="auto">
          <a:xfrm>
            <a:off x="4572000" y="5029200"/>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87" name="Line 23"/>
          <p:cNvSpPr>
            <a:spLocks noChangeShapeType="1"/>
          </p:cNvSpPr>
          <p:nvPr/>
        </p:nvSpPr>
        <p:spPr bwMode="auto">
          <a:xfrm flipV="1">
            <a:off x="9601200" y="5562600"/>
            <a:ext cx="0" cy="304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288" name="Text Box 24"/>
          <p:cNvSpPr txBox="1">
            <a:spLocks noChangeArrowheads="1"/>
          </p:cNvSpPr>
          <p:nvPr/>
        </p:nvSpPr>
        <p:spPr bwMode="auto">
          <a:xfrm>
            <a:off x="3794125" y="5927726"/>
            <a:ext cx="105368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t>Top down:</a:t>
            </a:r>
          </a:p>
          <a:p>
            <a:r>
              <a:rPr lang="en-US" altLang="en-US" sz="1600"/>
              <a:t>Beetle kill</a:t>
            </a:r>
          </a:p>
        </p:txBody>
      </p:sp>
      <p:sp>
        <p:nvSpPr>
          <p:cNvPr id="11289" name="Rectangle 25"/>
          <p:cNvSpPr>
            <a:spLocks noChangeArrowheads="1"/>
          </p:cNvSpPr>
          <p:nvPr/>
        </p:nvSpPr>
        <p:spPr bwMode="auto">
          <a:xfrm>
            <a:off x="8534400" y="5867401"/>
            <a:ext cx="16002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a:t>Bottom up:</a:t>
            </a:r>
          </a:p>
          <a:p>
            <a:r>
              <a:rPr lang="en-US" altLang="en-US" sz="1600"/>
              <a:t>drought</a:t>
            </a:r>
          </a:p>
        </p:txBody>
      </p:sp>
      <p:pic>
        <p:nvPicPr>
          <p:cNvPr id="26" name="Picture 21" descr="shield shin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4122" y="5883370"/>
            <a:ext cx="789215" cy="8769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4122" y="327546"/>
            <a:ext cx="3437736" cy="1200329"/>
          </a:xfrm>
          <a:prstGeom prst="rect">
            <a:avLst/>
          </a:prstGeom>
          <a:noFill/>
          <a:ln w="28575">
            <a:solidFill>
              <a:schemeClr val="accent1">
                <a:lumMod val="75000"/>
              </a:schemeClr>
            </a:solidFill>
          </a:ln>
        </p:spPr>
        <p:txBody>
          <a:bodyPr wrap="none" rtlCol="0">
            <a:spAutoFit/>
          </a:bodyPr>
          <a:lstStyle/>
          <a:p>
            <a:r>
              <a:rPr lang="en-US" dirty="0" smtClean="0"/>
              <a:t>PATTERNS OF WITHIN-CANOPY</a:t>
            </a:r>
          </a:p>
          <a:p>
            <a:r>
              <a:rPr lang="en-US" dirty="0" smtClean="0"/>
              <a:t>MORTALITY: </a:t>
            </a:r>
          </a:p>
          <a:p>
            <a:r>
              <a:rPr lang="en-US" dirty="0" smtClean="0"/>
              <a:t>DETECTABLE AND ATTRIBUTABLE</a:t>
            </a:r>
          </a:p>
          <a:p>
            <a:r>
              <a:rPr lang="en-US" dirty="0" smtClean="0"/>
              <a:t>WITH HIGH RESOLUTION IMAGERY</a:t>
            </a:r>
            <a:endParaRPr lang="en-US" dirty="0"/>
          </a:p>
        </p:txBody>
      </p:sp>
    </p:spTree>
    <p:extLst>
      <p:ext uri="{BB962C8B-B14F-4D97-AF65-F5344CB8AC3E}">
        <p14:creationId xmlns:p14="http://schemas.microsoft.com/office/powerpoint/2010/main" val="12622006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1524000" y="0"/>
            <a:ext cx="8839200" cy="457200"/>
          </a:xfrm>
        </p:spPr>
        <p:txBody>
          <a:bodyPr anchor="ctr">
            <a:normAutofit fontScale="90000"/>
          </a:bodyPr>
          <a:lstStyle/>
          <a:p>
            <a:endParaRPr lang="en-US" altLang="en-US" sz="4000"/>
          </a:p>
        </p:txBody>
      </p:sp>
      <p:pic>
        <p:nvPicPr>
          <p:cNvPr id="30723" name="Picture 3" descr="Imag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2590800"/>
            <a:ext cx="2057400" cy="3505200"/>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descr="Image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200" y="2590800"/>
            <a:ext cx="2057400" cy="3505200"/>
          </a:xfrm>
          <a:prstGeom prst="rect">
            <a:avLst/>
          </a:prstGeom>
          <a:noFill/>
          <a:extLst>
            <a:ext uri="{909E8E84-426E-40DD-AFC4-6F175D3DCCD1}">
              <a14:hiddenFill xmlns:a14="http://schemas.microsoft.com/office/drawing/2010/main">
                <a:solidFill>
                  <a:srgbClr val="FFFFFF"/>
                </a:solidFill>
              </a14:hiddenFill>
            </a:ext>
          </a:extLst>
        </p:spPr>
      </p:pic>
      <p:pic>
        <p:nvPicPr>
          <p:cNvPr id="30725" name="Picture 5" descr="Image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2590800"/>
            <a:ext cx="1981200" cy="3505200"/>
          </a:xfrm>
          <a:prstGeom prst="rect">
            <a:avLst/>
          </a:prstGeom>
          <a:noFill/>
          <a:extLst>
            <a:ext uri="{909E8E84-426E-40DD-AFC4-6F175D3DCCD1}">
              <a14:hiddenFill xmlns:a14="http://schemas.microsoft.com/office/drawing/2010/main">
                <a:solidFill>
                  <a:srgbClr val="FFFFFF"/>
                </a:solidFill>
              </a14:hiddenFill>
            </a:ext>
          </a:extLst>
        </p:spPr>
      </p:pic>
      <p:pic>
        <p:nvPicPr>
          <p:cNvPr id="30726" name="Picture 6" descr="Image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29600" y="2590800"/>
            <a:ext cx="2057400" cy="3505200"/>
          </a:xfrm>
          <a:prstGeom prst="rect">
            <a:avLst/>
          </a:prstGeom>
          <a:noFill/>
          <a:extLst>
            <a:ext uri="{909E8E84-426E-40DD-AFC4-6F175D3DCCD1}">
              <a14:hiddenFill xmlns:a14="http://schemas.microsoft.com/office/drawing/2010/main">
                <a:solidFill>
                  <a:srgbClr val="FFFFFF"/>
                </a:solidFill>
              </a14:hiddenFill>
            </a:ext>
          </a:extLst>
        </p:spPr>
      </p:pic>
      <p:sp>
        <p:nvSpPr>
          <p:cNvPr id="30727" name="Text Box 7"/>
          <p:cNvSpPr txBox="1">
            <a:spLocks noChangeArrowheads="1"/>
          </p:cNvSpPr>
          <p:nvPr/>
        </p:nvSpPr>
        <p:spPr bwMode="auto">
          <a:xfrm>
            <a:off x="2286000" y="6096000"/>
            <a:ext cx="1066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b="1"/>
              <a:t>7-20-01</a:t>
            </a:r>
          </a:p>
        </p:txBody>
      </p:sp>
      <p:sp>
        <p:nvSpPr>
          <p:cNvPr id="30728" name="Rectangle 8"/>
          <p:cNvSpPr>
            <a:spLocks noChangeArrowheads="1"/>
          </p:cNvSpPr>
          <p:nvPr/>
        </p:nvSpPr>
        <p:spPr bwMode="auto">
          <a:xfrm>
            <a:off x="4572001" y="6096000"/>
            <a:ext cx="83067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en-US" sz="1600" b="1"/>
              <a:t>5-27-03</a:t>
            </a:r>
          </a:p>
        </p:txBody>
      </p:sp>
      <p:sp>
        <p:nvSpPr>
          <p:cNvPr id="30729" name="Rectangle 9"/>
          <p:cNvSpPr>
            <a:spLocks noChangeArrowheads="1"/>
          </p:cNvSpPr>
          <p:nvPr/>
        </p:nvSpPr>
        <p:spPr bwMode="auto">
          <a:xfrm>
            <a:off x="6705601" y="6096000"/>
            <a:ext cx="83067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en-US" sz="1600" b="1"/>
              <a:t>9-18-03</a:t>
            </a:r>
          </a:p>
        </p:txBody>
      </p:sp>
      <p:sp>
        <p:nvSpPr>
          <p:cNvPr id="30730" name="Rectangle 10"/>
          <p:cNvSpPr>
            <a:spLocks noChangeArrowheads="1"/>
          </p:cNvSpPr>
          <p:nvPr/>
        </p:nvSpPr>
        <p:spPr bwMode="auto">
          <a:xfrm>
            <a:off x="8915401" y="6096000"/>
            <a:ext cx="83067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spcBef>
                <a:spcPct val="50000"/>
              </a:spcBef>
            </a:pPr>
            <a:r>
              <a:rPr lang="en-US" altLang="en-US" sz="1600" b="1"/>
              <a:t>7-10-04</a:t>
            </a:r>
          </a:p>
        </p:txBody>
      </p:sp>
      <p:sp>
        <p:nvSpPr>
          <p:cNvPr id="30731" name="Text Box 11"/>
          <p:cNvSpPr txBox="1">
            <a:spLocks noChangeArrowheads="1"/>
          </p:cNvSpPr>
          <p:nvPr/>
        </p:nvSpPr>
        <p:spPr bwMode="auto">
          <a:xfrm>
            <a:off x="1905000" y="2057401"/>
            <a:ext cx="17526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600" b="1"/>
              <a:t>Chronic drought ‘99-01</a:t>
            </a:r>
          </a:p>
        </p:txBody>
      </p:sp>
      <p:sp>
        <p:nvSpPr>
          <p:cNvPr id="30732" name="Rectangle 12"/>
          <p:cNvSpPr>
            <a:spLocks noChangeArrowheads="1"/>
          </p:cNvSpPr>
          <p:nvPr/>
        </p:nvSpPr>
        <p:spPr bwMode="auto">
          <a:xfrm>
            <a:off x="4038600" y="2057401"/>
            <a:ext cx="17526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600" b="1"/>
              <a:t>Chronic + acute drought ‘02</a:t>
            </a:r>
          </a:p>
        </p:txBody>
      </p:sp>
      <p:sp>
        <p:nvSpPr>
          <p:cNvPr id="30733" name="Rectangle 13"/>
          <p:cNvSpPr>
            <a:spLocks noChangeArrowheads="1"/>
          </p:cNvSpPr>
          <p:nvPr/>
        </p:nvSpPr>
        <p:spPr bwMode="auto">
          <a:xfrm>
            <a:off x="6172200" y="2133600"/>
            <a:ext cx="1752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b="1"/>
              <a:t>Prior to ‘03 fire</a:t>
            </a:r>
          </a:p>
        </p:txBody>
      </p:sp>
      <p:sp>
        <p:nvSpPr>
          <p:cNvPr id="30734" name="Rectangle 14"/>
          <p:cNvSpPr>
            <a:spLocks noChangeArrowheads="1"/>
          </p:cNvSpPr>
          <p:nvPr/>
        </p:nvSpPr>
        <p:spPr bwMode="auto">
          <a:xfrm>
            <a:off x="8305800" y="2133600"/>
            <a:ext cx="1981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b="1"/>
              <a:t>After ‘03 Old Fire</a:t>
            </a:r>
          </a:p>
        </p:txBody>
      </p:sp>
      <p:sp>
        <p:nvSpPr>
          <p:cNvPr id="30735" name="Text Box 15"/>
          <p:cNvSpPr txBox="1">
            <a:spLocks noChangeArrowheads="1"/>
          </p:cNvSpPr>
          <p:nvPr/>
        </p:nvSpPr>
        <p:spPr bwMode="auto">
          <a:xfrm>
            <a:off x="2209800" y="6521450"/>
            <a:ext cx="82296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b="1"/>
              <a:t>Imagery from Phil Riggan: composited red, near infra-red, thermal bands</a:t>
            </a:r>
          </a:p>
        </p:txBody>
      </p:sp>
      <p:pic>
        <p:nvPicPr>
          <p:cNvPr id="30736" name="Picture 16" descr="closeup of dead tree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91000" y="609600"/>
            <a:ext cx="1398588" cy="1403350"/>
          </a:xfrm>
          <a:prstGeom prst="rect">
            <a:avLst/>
          </a:prstGeom>
          <a:noFill/>
          <a:extLst>
            <a:ext uri="{909E8E84-426E-40DD-AFC4-6F175D3DCCD1}">
              <a14:hiddenFill xmlns:a14="http://schemas.microsoft.com/office/drawing/2010/main">
                <a:solidFill>
                  <a:srgbClr val="FFFFFF"/>
                </a:solidFill>
              </a14:hiddenFill>
            </a:ext>
          </a:extLst>
        </p:spPr>
      </p:pic>
      <p:pic>
        <p:nvPicPr>
          <p:cNvPr id="30737" name="Picture 17" descr="deadtre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96000" y="609600"/>
            <a:ext cx="182880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30738" name="Picture 18" descr="deadtoppip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24000" y="609600"/>
            <a:ext cx="1295400" cy="1447800"/>
          </a:xfrm>
          <a:prstGeom prst="rect">
            <a:avLst/>
          </a:prstGeom>
          <a:noFill/>
          <a:extLst>
            <a:ext uri="{909E8E84-426E-40DD-AFC4-6F175D3DCCD1}">
              <a14:hiddenFill xmlns:a14="http://schemas.microsoft.com/office/drawing/2010/main">
                <a:solidFill>
                  <a:srgbClr val="FFFFFF"/>
                </a:solidFill>
              </a14:hiddenFill>
            </a:ext>
          </a:extLst>
        </p:spPr>
      </p:pic>
      <p:pic>
        <p:nvPicPr>
          <p:cNvPr id="30739" name="Picture 19" descr="burnedtrees on the ground"/>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29600" y="609600"/>
            <a:ext cx="19050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30740" name="Picture 20" descr="JPBadults_cropped70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67000" y="990600"/>
            <a:ext cx="1295400" cy="990600"/>
          </a:xfrm>
          <a:prstGeom prst="rect">
            <a:avLst/>
          </a:prstGeom>
          <a:noFill/>
          <a:extLst>
            <a:ext uri="{909E8E84-426E-40DD-AFC4-6F175D3DCCD1}">
              <a14:hiddenFill xmlns:a14="http://schemas.microsoft.com/office/drawing/2010/main">
                <a:solidFill>
                  <a:srgbClr val="FFFFFF"/>
                </a:solidFill>
              </a14:hiddenFill>
            </a:ext>
          </a:extLst>
        </p:spPr>
      </p:pic>
      <p:sp>
        <p:nvSpPr>
          <p:cNvPr id="30741" name="Line 21"/>
          <p:cNvSpPr>
            <a:spLocks noChangeShapeType="1"/>
          </p:cNvSpPr>
          <p:nvPr/>
        </p:nvSpPr>
        <p:spPr bwMode="auto">
          <a:xfrm>
            <a:off x="3810000" y="304800"/>
            <a:ext cx="228600" cy="0"/>
          </a:xfrm>
          <a:prstGeom prst="line">
            <a:avLst/>
          </a:prstGeom>
          <a:noFill/>
          <a:ln w="28575">
            <a:solidFill>
              <a:srgbClr val="FF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42" name="Line 22"/>
          <p:cNvSpPr>
            <a:spLocks noChangeShapeType="1"/>
          </p:cNvSpPr>
          <p:nvPr/>
        </p:nvSpPr>
        <p:spPr bwMode="auto">
          <a:xfrm>
            <a:off x="7010400" y="304800"/>
            <a:ext cx="228600" cy="0"/>
          </a:xfrm>
          <a:prstGeom prst="line">
            <a:avLst/>
          </a:prstGeom>
          <a:noFill/>
          <a:ln w="28575">
            <a:solidFill>
              <a:srgbClr val="FF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43" name="Line 23"/>
          <p:cNvSpPr>
            <a:spLocks noChangeShapeType="1"/>
          </p:cNvSpPr>
          <p:nvPr/>
        </p:nvSpPr>
        <p:spPr bwMode="auto">
          <a:xfrm>
            <a:off x="8991600" y="304800"/>
            <a:ext cx="228600" cy="0"/>
          </a:xfrm>
          <a:prstGeom prst="line">
            <a:avLst/>
          </a:prstGeom>
          <a:noFill/>
          <a:ln w="28575">
            <a:solidFill>
              <a:srgbClr val="FF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4" name="Picture 21" descr="shield shiny"/>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4122" y="5883370"/>
            <a:ext cx="789215" cy="876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18804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14" y="130641"/>
            <a:ext cx="5791200" cy="1371600"/>
          </a:xfrm>
        </p:spPr>
        <p:txBody>
          <a:bodyPr>
            <a:normAutofit/>
          </a:bodyPr>
          <a:lstStyle/>
          <a:p>
            <a:r>
              <a:rPr lang="en-US" sz="3600" b="1" cap="none" dirty="0" smtClean="0"/>
              <a:t>THERMAL IMAGERY</a:t>
            </a:r>
            <a:endParaRPr lang="en-US" sz="3600" b="1" cap="none" dirty="0"/>
          </a:p>
        </p:txBody>
      </p:sp>
      <p:grpSp>
        <p:nvGrpSpPr>
          <p:cNvPr id="26" name="Group 25"/>
          <p:cNvGrpSpPr/>
          <p:nvPr/>
        </p:nvGrpSpPr>
        <p:grpSpPr>
          <a:xfrm>
            <a:off x="1157662" y="2226591"/>
            <a:ext cx="6182058" cy="3911742"/>
            <a:chOff x="1152131" y="2120774"/>
            <a:chExt cx="6182058" cy="3911742"/>
          </a:xfrm>
        </p:grpSpPr>
        <p:grpSp>
          <p:nvGrpSpPr>
            <p:cNvPr id="8" name="Group 7"/>
            <p:cNvGrpSpPr/>
            <p:nvPr/>
          </p:nvGrpSpPr>
          <p:grpSpPr>
            <a:xfrm>
              <a:off x="1152131" y="3182769"/>
              <a:ext cx="6182058" cy="2849747"/>
              <a:chOff x="1807429" y="2755384"/>
              <a:chExt cx="6182058" cy="2849747"/>
            </a:xfrm>
          </p:grpSpPr>
          <p:pic>
            <p:nvPicPr>
              <p:cNvPr id="1025" name="Object 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7429" y="2776584"/>
                <a:ext cx="1371584" cy="282854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p:nvPr/>
            </p:nvPicPr>
            <p:blipFill>
              <a:blip r:embed="rId4">
                <a:extLst>
                  <a:ext uri="{28A0092B-C50C-407E-A947-70E740481C1C}">
                    <a14:useLocalDpi xmlns:a14="http://schemas.microsoft.com/office/drawing/2010/main" val="0"/>
                  </a:ext>
                </a:extLst>
              </a:blip>
              <a:srcRect/>
              <a:stretch>
                <a:fillRect/>
              </a:stretch>
            </p:blipFill>
            <p:spPr bwMode="auto">
              <a:xfrm>
                <a:off x="3383776" y="2776254"/>
                <a:ext cx="1060829" cy="282887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p:nvPr/>
            </p:nvPicPr>
            <p:blipFill>
              <a:blip r:embed="rId5">
                <a:extLst>
                  <a:ext uri="{28A0092B-C50C-407E-A947-70E740481C1C}">
                    <a14:useLocalDpi xmlns:a14="http://schemas.microsoft.com/office/drawing/2010/main" val="0"/>
                  </a:ext>
                </a:extLst>
              </a:blip>
              <a:srcRect/>
              <a:stretch>
                <a:fillRect/>
              </a:stretch>
            </p:blipFill>
            <p:spPr bwMode="auto">
              <a:xfrm>
                <a:off x="4650889" y="2776254"/>
                <a:ext cx="959798" cy="282887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p:nvPr/>
            </p:nvPicPr>
            <p:blipFill>
              <a:blip r:embed="rId6">
                <a:extLst>
                  <a:ext uri="{28A0092B-C50C-407E-A947-70E740481C1C}">
                    <a14:useLocalDpi xmlns:a14="http://schemas.microsoft.com/office/drawing/2010/main" val="0"/>
                  </a:ext>
                </a:extLst>
              </a:blip>
              <a:srcRect/>
              <a:stretch>
                <a:fillRect/>
              </a:stretch>
            </p:blipFill>
            <p:spPr bwMode="auto">
              <a:xfrm>
                <a:off x="5837505" y="2755384"/>
                <a:ext cx="944295" cy="284974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p:nvPr/>
            </p:nvPicPr>
            <p:blipFill>
              <a:blip r:embed="rId7">
                <a:extLst>
                  <a:ext uri="{28A0092B-C50C-407E-A947-70E740481C1C}">
                    <a14:useLocalDpi xmlns:a14="http://schemas.microsoft.com/office/drawing/2010/main" val="0"/>
                  </a:ext>
                </a:extLst>
              </a:blip>
              <a:srcRect/>
              <a:stretch>
                <a:fillRect/>
              </a:stretch>
            </p:blipFill>
            <p:spPr bwMode="auto">
              <a:xfrm>
                <a:off x="7046528" y="2776254"/>
                <a:ext cx="942959" cy="282887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p:cNvGrpSpPr/>
            <p:nvPr/>
          </p:nvGrpSpPr>
          <p:grpSpPr>
            <a:xfrm>
              <a:off x="2748395" y="2120774"/>
              <a:ext cx="1040912" cy="1003339"/>
              <a:chOff x="0" y="0"/>
              <a:chExt cx="1600200" cy="1600200"/>
            </a:xfrm>
          </p:grpSpPr>
          <p:sp>
            <p:nvSpPr>
              <p:cNvPr id="14" name="Oval 13"/>
              <p:cNvSpPr/>
              <p:nvPr/>
            </p:nvSpPr>
            <p:spPr>
              <a:xfrm>
                <a:off x="0" y="0"/>
                <a:ext cx="1600200" cy="1600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en-US" sz="1100">
                    <a:ea typeface="Times New Roman"/>
                    <a:cs typeface="Times New Roman"/>
                  </a:rPr>
                  <a:t> </a:t>
                </a:r>
                <a:endParaRPr lang="en-US" sz="1100">
                  <a:ea typeface="Calibri"/>
                  <a:cs typeface="Times New Roman"/>
                </a:endParaRPr>
              </a:p>
            </p:txBody>
          </p:sp>
          <p:sp>
            <p:nvSpPr>
              <p:cNvPr id="15" name="Oval 14"/>
              <p:cNvSpPr/>
              <p:nvPr/>
            </p:nvSpPr>
            <p:spPr>
              <a:xfrm>
                <a:off x="342900" y="328257"/>
                <a:ext cx="914400" cy="9144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en-US" sz="1100">
                    <a:ea typeface="Times New Roman"/>
                    <a:cs typeface="Times New Roman"/>
                  </a:rPr>
                  <a:t> </a:t>
                </a:r>
                <a:endParaRPr lang="en-US" sz="1100">
                  <a:ea typeface="Calibri"/>
                  <a:cs typeface="Times New Roman"/>
                </a:endParaRPr>
              </a:p>
            </p:txBody>
          </p:sp>
        </p:grpSp>
        <p:grpSp>
          <p:nvGrpSpPr>
            <p:cNvPr id="16" name="Group 15"/>
            <p:cNvGrpSpPr/>
            <p:nvPr/>
          </p:nvGrpSpPr>
          <p:grpSpPr>
            <a:xfrm>
              <a:off x="3995591" y="2151727"/>
              <a:ext cx="959798" cy="972386"/>
              <a:chOff x="0" y="0"/>
              <a:chExt cx="1600200" cy="1600200"/>
            </a:xfrm>
          </p:grpSpPr>
          <p:sp>
            <p:nvSpPr>
              <p:cNvPr id="17" name="Oval 16"/>
              <p:cNvSpPr/>
              <p:nvPr/>
            </p:nvSpPr>
            <p:spPr>
              <a:xfrm>
                <a:off x="0" y="0"/>
                <a:ext cx="1600200" cy="1600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en-US" sz="1100">
                    <a:ea typeface="Times New Roman"/>
                    <a:cs typeface="Times New Roman"/>
                  </a:rPr>
                  <a:t> </a:t>
                </a:r>
                <a:endParaRPr lang="en-US" sz="1100">
                  <a:ea typeface="Calibri"/>
                  <a:cs typeface="Times New Roman"/>
                </a:endParaRPr>
              </a:p>
            </p:txBody>
          </p:sp>
          <p:sp>
            <p:nvSpPr>
              <p:cNvPr id="18" name="Oval 17"/>
              <p:cNvSpPr/>
              <p:nvPr/>
            </p:nvSpPr>
            <p:spPr>
              <a:xfrm>
                <a:off x="342900" y="342900"/>
                <a:ext cx="914400" cy="914400"/>
              </a:xfrm>
              <a:prstGeom prst="ellipse">
                <a:avLst/>
              </a:prstGeom>
              <a:solidFill>
                <a:srgbClr val="BFE1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en-US" sz="1100">
                    <a:ea typeface="Times New Roman"/>
                    <a:cs typeface="Times New Roman"/>
                  </a:rPr>
                  <a:t> </a:t>
                </a:r>
                <a:endParaRPr lang="en-US" sz="1100">
                  <a:ea typeface="Calibri"/>
                  <a:cs typeface="Times New Roman"/>
                </a:endParaRPr>
              </a:p>
            </p:txBody>
          </p:sp>
        </p:grpSp>
        <p:grpSp>
          <p:nvGrpSpPr>
            <p:cNvPr id="19" name="Group 18"/>
            <p:cNvGrpSpPr/>
            <p:nvPr/>
          </p:nvGrpSpPr>
          <p:grpSpPr>
            <a:xfrm>
              <a:off x="5182207" y="2183724"/>
              <a:ext cx="944295" cy="940388"/>
              <a:chOff x="0" y="0"/>
              <a:chExt cx="1600200" cy="1600200"/>
            </a:xfrm>
          </p:grpSpPr>
          <p:sp>
            <p:nvSpPr>
              <p:cNvPr id="20" name="Oval 19"/>
              <p:cNvSpPr/>
              <p:nvPr/>
            </p:nvSpPr>
            <p:spPr>
              <a:xfrm>
                <a:off x="0" y="0"/>
                <a:ext cx="1600200" cy="1600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en-US" sz="1100">
                    <a:ea typeface="Times New Roman"/>
                    <a:cs typeface="Times New Roman"/>
                  </a:rPr>
                  <a:t> </a:t>
                </a:r>
                <a:endParaRPr lang="en-US" sz="1100">
                  <a:ea typeface="Calibri"/>
                  <a:cs typeface="Times New Roman"/>
                </a:endParaRPr>
              </a:p>
            </p:txBody>
          </p:sp>
          <p:sp>
            <p:nvSpPr>
              <p:cNvPr id="21" name="Oval 20"/>
              <p:cNvSpPr/>
              <p:nvPr/>
            </p:nvSpPr>
            <p:spPr>
              <a:xfrm>
                <a:off x="342900" y="342900"/>
                <a:ext cx="914400" cy="914400"/>
              </a:xfrm>
              <a:prstGeom prst="ellipse">
                <a:avLst/>
              </a:prstGeom>
              <a:solidFill>
                <a:srgbClr val="CDEC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en-US" sz="1100">
                    <a:ea typeface="Times New Roman"/>
                    <a:cs typeface="Times New Roman"/>
                  </a:rPr>
                  <a:t> </a:t>
                </a:r>
                <a:endParaRPr lang="en-US" sz="1100">
                  <a:ea typeface="Calibri"/>
                  <a:cs typeface="Times New Roman"/>
                </a:endParaRPr>
              </a:p>
            </p:txBody>
          </p:sp>
        </p:grpSp>
        <p:grpSp>
          <p:nvGrpSpPr>
            <p:cNvPr id="22" name="Group 21"/>
            <p:cNvGrpSpPr/>
            <p:nvPr/>
          </p:nvGrpSpPr>
          <p:grpSpPr>
            <a:xfrm>
              <a:off x="6391230" y="2151726"/>
              <a:ext cx="942959" cy="972386"/>
              <a:chOff x="0" y="0"/>
              <a:chExt cx="1600200" cy="1600200"/>
            </a:xfrm>
          </p:grpSpPr>
          <p:sp>
            <p:nvSpPr>
              <p:cNvPr id="23" name="Oval 22"/>
              <p:cNvSpPr/>
              <p:nvPr/>
            </p:nvSpPr>
            <p:spPr>
              <a:xfrm>
                <a:off x="0" y="0"/>
                <a:ext cx="1600200" cy="1600200"/>
              </a:xfrm>
              <a:prstGeom prst="ellipse">
                <a:avLst/>
              </a:prstGeom>
              <a:solidFill>
                <a:srgbClr val="FCD90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en-US" sz="1100">
                    <a:ea typeface="Times New Roman"/>
                    <a:cs typeface="Times New Roman"/>
                  </a:rPr>
                  <a:t> </a:t>
                </a:r>
                <a:endParaRPr lang="en-US" sz="1100">
                  <a:ea typeface="Calibri"/>
                  <a:cs typeface="Times New Roman"/>
                </a:endParaRPr>
              </a:p>
            </p:txBody>
          </p:sp>
          <p:sp>
            <p:nvSpPr>
              <p:cNvPr id="24" name="Oval 23"/>
              <p:cNvSpPr/>
              <p:nvPr/>
            </p:nvSpPr>
            <p:spPr>
              <a:xfrm>
                <a:off x="342900" y="322926"/>
                <a:ext cx="914400" cy="914400"/>
              </a:xfrm>
              <a:prstGeom prst="ellipse">
                <a:avLst/>
              </a:prstGeom>
              <a:solidFill>
                <a:srgbClr val="F7F2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1000"/>
                  </a:spcAft>
                </a:pPr>
                <a:r>
                  <a:rPr lang="en-US" sz="1100">
                    <a:ea typeface="Times New Roman"/>
                    <a:cs typeface="Times New Roman"/>
                  </a:rPr>
                  <a:t> </a:t>
                </a:r>
                <a:endParaRPr lang="en-US" sz="1100">
                  <a:ea typeface="Calibri"/>
                  <a:cs typeface="Times New Roman"/>
                </a:endParaRPr>
              </a:p>
            </p:txBody>
          </p:sp>
        </p:grpSp>
      </p:grpSp>
      <p:pic>
        <p:nvPicPr>
          <p:cNvPr id="27" name="Picture 1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a:xfrm>
            <a:off x="231697" y="1559694"/>
            <a:ext cx="2244151" cy="143827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28" name="Straight Arrow Connector 27"/>
          <p:cNvCxnSpPr/>
          <p:nvPr/>
        </p:nvCxnSpPr>
        <p:spPr>
          <a:xfrm>
            <a:off x="1157662" y="2610678"/>
            <a:ext cx="601146" cy="272472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920931" y="1803012"/>
            <a:ext cx="4533613" cy="369332"/>
          </a:xfrm>
          <a:prstGeom prst="rect">
            <a:avLst/>
          </a:prstGeom>
          <a:noFill/>
        </p:spPr>
        <p:txBody>
          <a:bodyPr wrap="none" rtlCol="0">
            <a:spAutoFit/>
          </a:bodyPr>
          <a:lstStyle/>
          <a:p>
            <a:r>
              <a:rPr lang="en-US" dirty="0" smtClean="0"/>
              <a:t>10 am         10:30 am         11 am         11:30 am</a:t>
            </a:r>
            <a:endParaRPr lang="en-US" dirty="0"/>
          </a:p>
        </p:txBody>
      </p:sp>
      <p:graphicFrame>
        <p:nvGraphicFramePr>
          <p:cNvPr id="29" name="Object 3"/>
          <p:cNvGraphicFramePr>
            <a:graphicFrameLocks noChangeAspect="1"/>
          </p:cNvGraphicFramePr>
          <p:nvPr>
            <p:extLst>
              <p:ext uri="{D42A27DB-BD31-4B8C-83A1-F6EECF244321}">
                <p14:modId xmlns:p14="http://schemas.microsoft.com/office/powerpoint/2010/main" val="2777972233"/>
              </p:ext>
            </p:extLst>
          </p:nvPr>
        </p:nvGraphicFramePr>
        <p:xfrm>
          <a:off x="7417555" y="0"/>
          <a:ext cx="4659568" cy="3229929"/>
        </p:xfrm>
        <a:graphic>
          <a:graphicData uri="http://schemas.openxmlformats.org/presentationml/2006/ole">
            <mc:AlternateContent xmlns:mc="http://schemas.openxmlformats.org/markup-compatibility/2006">
              <mc:Choice xmlns:v="urn:schemas-microsoft-com:vml" Requires="v">
                <p:oleObj spid="_x0000_s4120" name="Slide" r:id="rId9" imgW="3454481" imgH="2590724" progId="PowerPoint.Slide.8">
                  <p:embed/>
                </p:oleObj>
              </mc:Choice>
              <mc:Fallback>
                <p:oleObj name="Slide" r:id="rId9" imgW="3454481" imgH="2590724" progId="PowerPoint.Slide.8">
                  <p:embed/>
                  <p:pic>
                    <p:nvPicPr>
                      <p:cNvPr id="0" name=""/>
                      <p:cNvPicPr>
                        <a:picLocks noChangeAspect="1" noChangeArrowheads="1"/>
                      </p:cNvPicPr>
                      <p:nvPr/>
                    </p:nvPicPr>
                    <p:blipFill>
                      <a:blip r:embed="rId10"/>
                      <a:srcRect/>
                      <a:stretch>
                        <a:fillRect/>
                      </a:stretch>
                    </p:blipFill>
                    <p:spPr bwMode="auto">
                      <a:xfrm>
                        <a:off x="7417555" y="0"/>
                        <a:ext cx="4659568" cy="3229929"/>
                      </a:xfrm>
                      <a:prstGeom prst="rect">
                        <a:avLst/>
                      </a:prstGeom>
                      <a:noFill/>
                      <a:ln>
                        <a:noFill/>
                      </a:ln>
                      <a:effectLst/>
                    </p:spPr>
                  </p:pic>
                </p:oleObj>
              </mc:Fallback>
            </mc:AlternateContent>
          </a:graphicData>
        </a:graphic>
      </p:graphicFrame>
      <p:sp>
        <p:nvSpPr>
          <p:cNvPr id="6" name="TextBox 5"/>
          <p:cNvSpPr txBox="1"/>
          <p:nvPr/>
        </p:nvSpPr>
        <p:spPr>
          <a:xfrm>
            <a:off x="8531607" y="2843752"/>
            <a:ext cx="1836721" cy="369332"/>
          </a:xfrm>
          <a:prstGeom prst="rect">
            <a:avLst/>
          </a:prstGeom>
          <a:noFill/>
        </p:spPr>
        <p:txBody>
          <a:bodyPr wrap="none" rtlCol="0">
            <a:spAutoFit/>
          </a:bodyPr>
          <a:lstStyle/>
          <a:p>
            <a:r>
              <a:rPr lang="en-US" dirty="0" smtClean="0"/>
              <a:t>Grulke et al. 2002</a:t>
            </a:r>
            <a:endParaRPr lang="en-US" dirty="0"/>
          </a:p>
        </p:txBody>
      </p:sp>
      <p:sp>
        <p:nvSpPr>
          <p:cNvPr id="31" name="TextBox 30"/>
          <p:cNvSpPr txBox="1"/>
          <p:nvPr/>
        </p:nvSpPr>
        <p:spPr>
          <a:xfrm>
            <a:off x="7454544" y="224398"/>
            <a:ext cx="3981283" cy="677108"/>
          </a:xfrm>
          <a:prstGeom prst="rect">
            <a:avLst/>
          </a:prstGeom>
          <a:solidFill>
            <a:schemeClr val="bg1"/>
          </a:solidFill>
        </p:spPr>
        <p:txBody>
          <a:bodyPr wrap="none" rtlCol="0">
            <a:spAutoFit/>
          </a:bodyPr>
          <a:lstStyle/>
          <a:p>
            <a:r>
              <a:rPr lang="en-US" sz="1600" dirty="0" smtClean="0"/>
              <a:t>DIURNAL TRENDS IN CANOPY TRANSPIRATON</a:t>
            </a:r>
          </a:p>
          <a:p>
            <a:r>
              <a:rPr lang="en-US" sz="1400" dirty="0"/>
              <a:t> </a:t>
            </a:r>
            <a:r>
              <a:rPr lang="en-US" sz="1400" dirty="0" smtClean="0"/>
              <a:t>            MAY        JUNE       JULY        AUG      SEPT</a:t>
            </a:r>
          </a:p>
          <a:p>
            <a:endParaRPr lang="en-US" sz="800" dirty="0"/>
          </a:p>
        </p:txBody>
      </p:sp>
      <p:sp>
        <p:nvSpPr>
          <p:cNvPr id="1024" name="TextBox 1023"/>
          <p:cNvSpPr txBox="1"/>
          <p:nvPr/>
        </p:nvSpPr>
        <p:spPr>
          <a:xfrm>
            <a:off x="11005272" y="886209"/>
            <a:ext cx="803425" cy="1877437"/>
          </a:xfrm>
          <a:prstGeom prst="rect">
            <a:avLst/>
          </a:prstGeom>
          <a:solidFill>
            <a:schemeClr val="bg1"/>
          </a:solidFill>
        </p:spPr>
        <p:txBody>
          <a:bodyPr wrap="none" rtlCol="0">
            <a:spAutoFit/>
          </a:bodyPr>
          <a:lstStyle/>
          <a:p>
            <a:endParaRPr lang="en-US" dirty="0" smtClean="0"/>
          </a:p>
          <a:p>
            <a:r>
              <a:rPr lang="en-US" dirty="0" smtClean="0"/>
              <a:t>CR       </a:t>
            </a:r>
          </a:p>
          <a:p>
            <a:endParaRPr lang="en-US" dirty="0"/>
          </a:p>
          <a:p>
            <a:r>
              <a:rPr lang="en-US" dirty="0" smtClean="0"/>
              <a:t>SP</a:t>
            </a:r>
          </a:p>
          <a:p>
            <a:endParaRPr lang="en-US" dirty="0"/>
          </a:p>
          <a:p>
            <a:r>
              <a:rPr lang="en-US" dirty="0" smtClean="0"/>
              <a:t>BF</a:t>
            </a:r>
          </a:p>
          <a:p>
            <a:endParaRPr lang="en-US" sz="800" dirty="0" smtClean="0"/>
          </a:p>
        </p:txBody>
      </p:sp>
      <p:sp>
        <p:nvSpPr>
          <p:cNvPr id="1026" name="TextBox 1025"/>
          <p:cNvSpPr txBox="1"/>
          <p:nvPr/>
        </p:nvSpPr>
        <p:spPr>
          <a:xfrm>
            <a:off x="9105081" y="886209"/>
            <a:ext cx="854721" cy="246221"/>
          </a:xfrm>
          <a:prstGeom prst="rect">
            <a:avLst/>
          </a:prstGeom>
          <a:noFill/>
        </p:spPr>
        <p:txBody>
          <a:bodyPr wrap="none" rtlCol="0">
            <a:spAutoFit/>
          </a:bodyPr>
          <a:lstStyle/>
          <a:p>
            <a:r>
              <a:rPr lang="en-US" sz="1000" b="1" dirty="0" smtClean="0">
                <a:solidFill>
                  <a:srgbClr val="70C858"/>
                </a:solidFill>
              </a:rPr>
              <a:t>COOL</a:t>
            </a:r>
            <a:r>
              <a:rPr lang="en-US" sz="1000" b="1" dirty="0" smtClean="0"/>
              <a:t>     </a:t>
            </a:r>
            <a:r>
              <a:rPr lang="en-US" sz="1000" b="1" dirty="0" smtClean="0">
                <a:solidFill>
                  <a:srgbClr val="FF0000"/>
                </a:solidFill>
              </a:rPr>
              <a:t>HOT</a:t>
            </a:r>
            <a:endParaRPr lang="en-US" sz="1000" b="1" dirty="0">
              <a:solidFill>
                <a:srgbClr val="FF0000"/>
              </a:solidFill>
            </a:endParaRPr>
          </a:p>
        </p:txBody>
      </p:sp>
      <p:pic>
        <p:nvPicPr>
          <p:cNvPr id="35" name="Picture 21" descr="shield shiny"/>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4122" y="5883370"/>
            <a:ext cx="789215" cy="876905"/>
          </a:xfrm>
          <a:prstGeom prst="rect">
            <a:avLst/>
          </a:prstGeom>
          <a:noFill/>
          <a:extLst>
            <a:ext uri="{909E8E84-426E-40DD-AFC4-6F175D3DCCD1}">
              <a14:hiddenFill xmlns:a14="http://schemas.microsoft.com/office/drawing/2010/main">
                <a:solidFill>
                  <a:srgbClr val="FFFFFF"/>
                </a:solidFill>
              </a14:hiddenFill>
            </a:ext>
          </a:extLst>
        </p:spPr>
      </p:pic>
      <p:sp>
        <p:nvSpPr>
          <p:cNvPr id="1027" name="TextBox 1026"/>
          <p:cNvSpPr txBox="1"/>
          <p:nvPr/>
        </p:nvSpPr>
        <p:spPr>
          <a:xfrm>
            <a:off x="3681916" y="1416835"/>
            <a:ext cx="2645853" cy="369332"/>
          </a:xfrm>
          <a:prstGeom prst="rect">
            <a:avLst/>
          </a:prstGeom>
          <a:noFill/>
        </p:spPr>
        <p:txBody>
          <a:bodyPr wrap="none" rtlCol="0">
            <a:spAutoFit/>
          </a:bodyPr>
          <a:lstStyle/>
          <a:p>
            <a:r>
              <a:rPr lang="en-US" dirty="0" smtClean="0"/>
              <a:t>TOP DOWN VIEW OF TREE</a:t>
            </a:r>
            <a:endParaRPr lang="en-US" dirty="0"/>
          </a:p>
        </p:txBody>
      </p:sp>
      <p:sp>
        <p:nvSpPr>
          <p:cNvPr id="37" name="TextBox 36"/>
          <p:cNvSpPr txBox="1"/>
          <p:nvPr/>
        </p:nvSpPr>
        <p:spPr>
          <a:xfrm>
            <a:off x="3681916" y="6321822"/>
            <a:ext cx="2415661" cy="369332"/>
          </a:xfrm>
          <a:prstGeom prst="rect">
            <a:avLst/>
          </a:prstGeom>
          <a:noFill/>
        </p:spPr>
        <p:txBody>
          <a:bodyPr wrap="none" rtlCol="0">
            <a:spAutoFit/>
          </a:bodyPr>
          <a:lstStyle/>
          <a:p>
            <a:r>
              <a:rPr lang="en-US" dirty="0" smtClean="0"/>
              <a:t>LATERAL VIEW OF TREE</a:t>
            </a:r>
            <a:endParaRPr lang="en-US" dirty="0"/>
          </a:p>
        </p:txBody>
      </p:sp>
      <p:grpSp>
        <p:nvGrpSpPr>
          <p:cNvPr id="38" name="Group 37"/>
          <p:cNvGrpSpPr/>
          <p:nvPr/>
        </p:nvGrpSpPr>
        <p:grpSpPr>
          <a:xfrm>
            <a:off x="7810185" y="3309456"/>
            <a:ext cx="1925730" cy="3012366"/>
            <a:chOff x="7100279" y="2073506"/>
            <a:chExt cx="3243873" cy="4758099"/>
          </a:xfrm>
        </p:grpSpPr>
        <p:pic>
          <p:nvPicPr>
            <p:cNvPr id="39" name="Picture 38"/>
            <p:cNvPicPr>
              <a:picLocks noChangeAspect="1"/>
            </p:cNvPicPr>
            <p:nvPr/>
          </p:nvPicPr>
          <p:blipFill rotWithShape="1">
            <a:blip r:embed="rId12"/>
            <a:srcRect l="1944" t="1609" r="9259" b="3148"/>
            <a:stretch/>
          </p:blipFill>
          <p:spPr>
            <a:xfrm>
              <a:off x="7105651" y="2073506"/>
              <a:ext cx="3238501" cy="4568594"/>
            </a:xfrm>
            <a:prstGeom prst="rect">
              <a:avLst/>
            </a:prstGeom>
          </p:spPr>
        </p:pic>
        <p:sp>
          <p:nvSpPr>
            <p:cNvPr id="40" name="Isosceles Triangle 39"/>
            <p:cNvSpPr/>
            <p:nvPr/>
          </p:nvSpPr>
          <p:spPr>
            <a:xfrm>
              <a:off x="7269140" y="2224411"/>
              <a:ext cx="1483126" cy="1379214"/>
            </a:xfrm>
            <a:prstGeom prst="triangle">
              <a:avLst/>
            </a:prstGeom>
            <a:noFill/>
            <a:ln w="57150" cmpd="sng">
              <a:solidFill>
                <a:srgbClr val="FFFF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1" name="Isosceles Triangle 40"/>
            <p:cNvSpPr/>
            <p:nvPr/>
          </p:nvSpPr>
          <p:spPr>
            <a:xfrm>
              <a:off x="7561563" y="2228550"/>
              <a:ext cx="907476" cy="810213"/>
            </a:xfrm>
            <a:prstGeom prst="triangle">
              <a:avLst/>
            </a:prstGeom>
            <a:noFill/>
            <a:ln w="57150" cmpd="sng">
              <a:solidFill>
                <a:srgbClr val="4FFF2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2" name="TextBox 41"/>
            <p:cNvSpPr txBox="1"/>
            <p:nvPr/>
          </p:nvSpPr>
          <p:spPr>
            <a:xfrm>
              <a:off x="7663307" y="6585384"/>
              <a:ext cx="2157963" cy="246221"/>
            </a:xfrm>
            <a:prstGeom prst="rect">
              <a:avLst/>
            </a:prstGeom>
            <a:noFill/>
          </p:spPr>
          <p:txBody>
            <a:bodyPr wrap="none" rtlCol="0">
              <a:spAutoFit/>
            </a:bodyPr>
            <a:lstStyle/>
            <a:p>
              <a:r>
                <a:rPr lang="en-US" sz="1000" dirty="0">
                  <a:solidFill>
                    <a:schemeClr val="accent4">
                      <a:lumMod val="60000"/>
                      <a:lumOff val="40000"/>
                    </a:schemeClr>
                  </a:solidFill>
                </a:rPr>
                <a:t>Image credit: Saint Mary’s College, CA</a:t>
              </a:r>
            </a:p>
          </p:txBody>
        </p:sp>
        <p:cxnSp>
          <p:nvCxnSpPr>
            <p:cNvPr id="43" name="Straight Connector 42"/>
            <p:cNvCxnSpPr/>
            <p:nvPr/>
          </p:nvCxnSpPr>
          <p:spPr>
            <a:xfrm>
              <a:off x="7548147" y="3094792"/>
              <a:ext cx="920892" cy="0"/>
            </a:xfrm>
            <a:prstGeom prst="line">
              <a:avLst/>
            </a:prstGeom>
            <a:ln w="5715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269140" y="3603625"/>
              <a:ext cx="0" cy="2037402"/>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8724900" y="3611910"/>
              <a:ext cx="0" cy="2037402"/>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7269140" y="5641027"/>
              <a:ext cx="1483126"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7100279" y="4754579"/>
              <a:ext cx="1091966" cy="369332"/>
            </a:xfrm>
            <a:prstGeom prst="rect">
              <a:avLst/>
            </a:prstGeom>
            <a:noFill/>
          </p:spPr>
          <p:txBody>
            <a:bodyPr wrap="none" rtlCol="0">
              <a:spAutoFit/>
            </a:bodyPr>
            <a:lstStyle/>
            <a:p>
              <a:r>
                <a:rPr lang="en-US" b="1" dirty="0">
                  <a:solidFill>
                    <a:schemeClr val="bg1"/>
                  </a:solidFill>
                </a:rPr>
                <a:t>‘UNSEEN’</a:t>
              </a:r>
            </a:p>
          </p:txBody>
        </p:sp>
      </p:grpSp>
      <p:sp>
        <p:nvSpPr>
          <p:cNvPr id="1028" name="Rectangle 1027"/>
          <p:cNvSpPr/>
          <p:nvPr/>
        </p:nvSpPr>
        <p:spPr>
          <a:xfrm>
            <a:off x="8144427" y="6201846"/>
            <a:ext cx="2231823" cy="2961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9539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1" y="228600"/>
            <a:ext cx="5413023" cy="990600"/>
          </a:xfrm>
        </p:spPr>
        <p:txBody>
          <a:bodyPr>
            <a:normAutofit/>
          </a:bodyPr>
          <a:lstStyle/>
          <a:p>
            <a:r>
              <a:rPr lang="en-US" sz="2800" b="1" dirty="0"/>
              <a:t>TEST FOR ABILITY TO DISTINGUISH TREE DROUGHT STRESS AND HEALTH</a:t>
            </a:r>
          </a:p>
        </p:txBody>
      </p:sp>
      <p:pic>
        <p:nvPicPr>
          <p:cNvPr id="5" name="Picture 4" descr="Shaded Canopy Figure.pdf"/>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7163" t="14077" r="4457" b="6442"/>
          <a:stretch/>
        </p:blipFill>
        <p:spPr>
          <a:xfrm>
            <a:off x="2514600" y="4322375"/>
            <a:ext cx="3200400" cy="2002146"/>
          </a:xfrm>
          <a:prstGeom prst="rect">
            <a:avLst/>
          </a:prstGeom>
        </p:spPr>
      </p:pic>
      <p:sp>
        <p:nvSpPr>
          <p:cNvPr id="14" name="Rectangle 13"/>
          <p:cNvSpPr/>
          <p:nvPr/>
        </p:nvSpPr>
        <p:spPr>
          <a:xfrm>
            <a:off x="2057400" y="1995547"/>
            <a:ext cx="4572000" cy="2308324"/>
          </a:xfrm>
          <a:prstGeom prst="rect">
            <a:avLst/>
          </a:prstGeom>
        </p:spPr>
        <p:txBody>
          <a:bodyPr>
            <a:spAutoFit/>
          </a:bodyPr>
          <a:lstStyle/>
          <a:p>
            <a:r>
              <a:rPr lang="en-US" b="1" dirty="0"/>
              <a:t>SEPARATED SPECTRAL DATA INTO TOP AND UPPER MID-CANOPY SECTIONS OF THE TREE</a:t>
            </a:r>
          </a:p>
          <a:p>
            <a:endParaRPr lang="en-US" b="1" dirty="0">
              <a:solidFill>
                <a:srgbClr val="4C5A6A"/>
              </a:solidFill>
            </a:endParaRPr>
          </a:p>
          <a:p>
            <a:r>
              <a:rPr lang="en-US" b="1" dirty="0"/>
              <a:t>MASKED SHADED PORTION OF THE CANOPY</a:t>
            </a:r>
          </a:p>
          <a:p>
            <a:endParaRPr lang="en-US" b="1" dirty="0"/>
          </a:p>
          <a:p>
            <a:r>
              <a:rPr lang="en-US" b="1" dirty="0"/>
              <a:t>RANDOMLY SAMPLED SPECTRAL SIGNATURE OF 30 POINTS IN EACH SHAPE FILE</a:t>
            </a:r>
          </a:p>
          <a:p>
            <a:endParaRPr lang="en-US" b="1" dirty="0">
              <a:solidFill>
                <a:srgbClr val="4C5A6A"/>
              </a:solidFill>
            </a:endParaRPr>
          </a:p>
        </p:txBody>
      </p:sp>
      <p:grpSp>
        <p:nvGrpSpPr>
          <p:cNvPr id="3" name="Group 2"/>
          <p:cNvGrpSpPr/>
          <p:nvPr/>
        </p:nvGrpSpPr>
        <p:grpSpPr>
          <a:xfrm>
            <a:off x="7105651" y="2073506"/>
            <a:ext cx="3238501" cy="4758099"/>
            <a:chOff x="7105651" y="2073506"/>
            <a:chExt cx="3238501" cy="4758099"/>
          </a:xfrm>
        </p:grpSpPr>
        <p:pic>
          <p:nvPicPr>
            <p:cNvPr id="27" name="Picture 26"/>
            <p:cNvPicPr>
              <a:picLocks noChangeAspect="1"/>
            </p:cNvPicPr>
            <p:nvPr/>
          </p:nvPicPr>
          <p:blipFill rotWithShape="1">
            <a:blip r:embed="rId3"/>
            <a:srcRect l="1944" t="1609" r="9259" b="3148"/>
            <a:stretch/>
          </p:blipFill>
          <p:spPr>
            <a:xfrm>
              <a:off x="7105651" y="2073506"/>
              <a:ext cx="3238501" cy="4568594"/>
            </a:xfrm>
            <a:prstGeom prst="rect">
              <a:avLst/>
            </a:prstGeom>
          </p:spPr>
        </p:pic>
        <p:sp>
          <p:nvSpPr>
            <p:cNvPr id="11" name="Isosceles Triangle 10"/>
            <p:cNvSpPr/>
            <p:nvPr/>
          </p:nvSpPr>
          <p:spPr>
            <a:xfrm>
              <a:off x="7269140" y="2224411"/>
              <a:ext cx="1483126" cy="1379214"/>
            </a:xfrm>
            <a:prstGeom prst="triangle">
              <a:avLst/>
            </a:prstGeom>
            <a:noFill/>
            <a:ln w="57150" cmpd="sng">
              <a:solidFill>
                <a:srgbClr val="FFFF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Isosceles Triangle 11"/>
            <p:cNvSpPr/>
            <p:nvPr/>
          </p:nvSpPr>
          <p:spPr>
            <a:xfrm>
              <a:off x="7561563" y="2228550"/>
              <a:ext cx="907476" cy="810213"/>
            </a:xfrm>
            <a:prstGeom prst="triangle">
              <a:avLst/>
            </a:prstGeom>
            <a:noFill/>
            <a:ln w="57150" cmpd="sng">
              <a:solidFill>
                <a:srgbClr val="4FFF22"/>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3" name="TextBox 12"/>
            <p:cNvSpPr txBox="1"/>
            <p:nvPr/>
          </p:nvSpPr>
          <p:spPr>
            <a:xfrm>
              <a:off x="7663307" y="6585384"/>
              <a:ext cx="2157963" cy="246221"/>
            </a:xfrm>
            <a:prstGeom prst="rect">
              <a:avLst/>
            </a:prstGeom>
            <a:noFill/>
          </p:spPr>
          <p:txBody>
            <a:bodyPr wrap="none" rtlCol="0">
              <a:spAutoFit/>
            </a:bodyPr>
            <a:lstStyle/>
            <a:p>
              <a:r>
                <a:rPr lang="en-US" sz="1000" dirty="0">
                  <a:solidFill>
                    <a:schemeClr val="accent4">
                      <a:lumMod val="60000"/>
                      <a:lumOff val="40000"/>
                    </a:schemeClr>
                  </a:solidFill>
                </a:rPr>
                <a:t>Image credit: Saint Mary’s College, CA</a:t>
              </a:r>
            </a:p>
          </p:txBody>
        </p:sp>
        <p:cxnSp>
          <p:nvCxnSpPr>
            <p:cNvPr id="18" name="Straight Connector 17"/>
            <p:cNvCxnSpPr/>
            <p:nvPr/>
          </p:nvCxnSpPr>
          <p:spPr>
            <a:xfrm>
              <a:off x="7548147" y="3094792"/>
              <a:ext cx="920892" cy="0"/>
            </a:xfrm>
            <a:prstGeom prst="line">
              <a:avLst/>
            </a:prstGeom>
            <a:ln w="57150" cmpd="sng">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4" name="Straight Connector 3"/>
            <p:cNvCxnSpPr/>
            <p:nvPr/>
          </p:nvCxnSpPr>
          <p:spPr>
            <a:xfrm>
              <a:off x="7269140" y="3603625"/>
              <a:ext cx="0" cy="2037402"/>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724900" y="3611910"/>
              <a:ext cx="0" cy="2037402"/>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7269140" y="5641027"/>
              <a:ext cx="1483126" cy="0"/>
            </a:xfrm>
            <a:prstGeom prst="line">
              <a:avLst/>
            </a:prstGeom>
            <a:ln w="57150">
              <a:solidFill>
                <a:srgbClr val="FFFF00"/>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469318" y="4954116"/>
              <a:ext cx="1091966" cy="369332"/>
            </a:xfrm>
            <a:prstGeom prst="rect">
              <a:avLst/>
            </a:prstGeom>
            <a:noFill/>
          </p:spPr>
          <p:txBody>
            <a:bodyPr wrap="none" rtlCol="0">
              <a:spAutoFit/>
            </a:bodyPr>
            <a:lstStyle/>
            <a:p>
              <a:r>
                <a:rPr lang="en-US" b="1" dirty="0">
                  <a:solidFill>
                    <a:schemeClr val="bg1"/>
                  </a:solidFill>
                </a:rPr>
                <a:t>‘UNSEEN’</a:t>
              </a:r>
            </a:p>
          </p:txBody>
        </p:sp>
      </p:grpSp>
      <p:pic>
        <p:nvPicPr>
          <p:cNvPr id="17" name="Picture 21" descr="shield shin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122" y="5883370"/>
            <a:ext cx="789215" cy="876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47094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0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73300" y="101600"/>
            <a:ext cx="8407952" cy="6477000"/>
          </a:xfrm>
          <a:prstGeom prst="rect">
            <a:avLst/>
          </a:prstGeom>
          <a:noFill/>
          <a:ln>
            <a:noFill/>
          </a:ln>
          <a:extLst/>
        </p:spPr>
      </p:pic>
      <p:sp>
        <p:nvSpPr>
          <p:cNvPr id="5" name="TextBox 4"/>
          <p:cNvSpPr txBox="1"/>
          <p:nvPr/>
        </p:nvSpPr>
        <p:spPr>
          <a:xfrm rot="16200000">
            <a:off x="528576" y="654735"/>
            <a:ext cx="2372765" cy="1015663"/>
          </a:xfrm>
          <a:prstGeom prst="rect">
            <a:avLst/>
          </a:prstGeom>
          <a:noFill/>
        </p:spPr>
        <p:txBody>
          <a:bodyPr wrap="none" rtlCol="0">
            <a:spAutoFit/>
          </a:bodyPr>
          <a:lstStyle/>
          <a:p>
            <a:r>
              <a:rPr lang="en-US" sz="6000" dirty="0" smtClean="0"/>
              <a:t>MODIS</a:t>
            </a:r>
            <a:endParaRPr lang="en-US" sz="6000" dirty="0"/>
          </a:p>
        </p:txBody>
      </p:sp>
      <p:pic>
        <p:nvPicPr>
          <p:cNvPr id="6" name="Picture 21" descr="shield shi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122" y="5883370"/>
            <a:ext cx="789215" cy="876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7196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810" y="-31531"/>
            <a:ext cx="6718724" cy="1371600"/>
          </a:xfrm>
        </p:spPr>
        <p:txBody>
          <a:bodyPr>
            <a:normAutofit/>
          </a:bodyPr>
          <a:lstStyle/>
          <a:p>
            <a:pPr algn="ctr"/>
            <a:r>
              <a:rPr lang="en-US" sz="2800" cap="none" dirty="0" smtClean="0"/>
              <a:t>CORRELATION OF REMOTELY </a:t>
            </a:r>
            <a:r>
              <a:rPr lang="en-US" sz="2800" dirty="0" smtClean="0"/>
              <a:t>S</a:t>
            </a:r>
            <a:r>
              <a:rPr lang="en-US" sz="2800" cap="none" dirty="0" smtClean="0"/>
              <a:t>ENSED AND CANOPY HEALTH ATTRIBUTES: </a:t>
            </a:r>
            <a:br>
              <a:rPr lang="en-US" sz="2800" cap="none" dirty="0" smtClean="0"/>
            </a:br>
            <a:r>
              <a:rPr lang="en-US" sz="2800" cap="none" dirty="0" smtClean="0">
                <a:solidFill>
                  <a:schemeClr val="accent5">
                    <a:lumMod val="75000"/>
                  </a:schemeClr>
                </a:solidFill>
              </a:rPr>
              <a:t>SIGNIFICANT CCA</a:t>
            </a:r>
            <a:endParaRPr lang="en-US" sz="2800" cap="none" dirty="0">
              <a:solidFill>
                <a:schemeClr val="accent5">
                  <a:lumMod val="75000"/>
                </a:schemeClr>
              </a:solidFill>
            </a:endParaRPr>
          </a:p>
        </p:txBody>
      </p:sp>
      <p:sp>
        <p:nvSpPr>
          <p:cNvPr id="3" name="TextBox 2"/>
          <p:cNvSpPr txBox="1"/>
          <p:nvPr/>
        </p:nvSpPr>
        <p:spPr>
          <a:xfrm>
            <a:off x="5384800" y="4622800"/>
            <a:ext cx="184666" cy="369332"/>
          </a:xfrm>
          <a:prstGeom prst="rect">
            <a:avLst/>
          </a:prstGeom>
          <a:noFill/>
        </p:spPr>
        <p:txBody>
          <a:bodyPr wrap="none" rtlCol="0">
            <a:spAutoFit/>
          </a:bodyPr>
          <a:lstStyle/>
          <a:p>
            <a:endParaRPr lang="en-US" dirty="0"/>
          </a:p>
        </p:txBody>
      </p:sp>
      <p:sp>
        <p:nvSpPr>
          <p:cNvPr id="4" name="TextBox 3"/>
          <p:cNvSpPr txBox="1"/>
          <p:nvPr/>
        </p:nvSpPr>
        <p:spPr>
          <a:xfrm>
            <a:off x="6891867" y="5232400"/>
            <a:ext cx="184666" cy="369332"/>
          </a:xfrm>
          <a:prstGeom prst="rect">
            <a:avLst/>
          </a:prstGeom>
          <a:noFill/>
        </p:spPr>
        <p:txBody>
          <a:bodyPr wrap="none" rtlCol="0">
            <a:spAutoFit/>
          </a:bodyPr>
          <a:lstStyle/>
          <a:p>
            <a:endParaRPr lang="en-US" dirty="0"/>
          </a:p>
        </p:txBody>
      </p:sp>
      <p:sp>
        <p:nvSpPr>
          <p:cNvPr id="5" name="TextBox 4"/>
          <p:cNvSpPr txBox="1"/>
          <p:nvPr/>
        </p:nvSpPr>
        <p:spPr>
          <a:xfrm>
            <a:off x="1652052" y="1561584"/>
            <a:ext cx="184666" cy="923330"/>
          </a:xfrm>
          <a:prstGeom prst="rect">
            <a:avLst/>
          </a:prstGeom>
          <a:noFill/>
        </p:spPr>
        <p:txBody>
          <a:bodyPr wrap="none" rtlCol="0">
            <a:spAutoFit/>
          </a:bodyPr>
          <a:lstStyle/>
          <a:p>
            <a:endParaRPr lang="en-US" b="1" dirty="0"/>
          </a:p>
          <a:p>
            <a:endParaRPr lang="en-US" b="1" dirty="0"/>
          </a:p>
          <a:p>
            <a:endParaRPr lang="en-US" b="1" dirty="0"/>
          </a:p>
        </p:txBody>
      </p:sp>
      <p:graphicFrame>
        <p:nvGraphicFramePr>
          <p:cNvPr id="6" name="Table 5"/>
          <p:cNvGraphicFramePr>
            <a:graphicFrameLocks noGrp="1"/>
          </p:cNvGraphicFramePr>
          <p:nvPr>
            <p:extLst/>
          </p:nvPr>
        </p:nvGraphicFramePr>
        <p:xfrm>
          <a:off x="1765650" y="1533705"/>
          <a:ext cx="4686424" cy="4841748"/>
        </p:xfrm>
        <a:graphic>
          <a:graphicData uri="http://schemas.openxmlformats.org/drawingml/2006/table">
            <a:tbl>
              <a:tblPr firstRow="1" bandRow="1">
                <a:tableStyleId>{5940675A-B579-460E-94D1-54222C63F5DA}</a:tableStyleId>
              </a:tblPr>
              <a:tblGrid>
                <a:gridCol w="1144293"/>
                <a:gridCol w="1208505"/>
                <a:gridCol w="208280"/>
                <a:gridCol w="2125346"/>
              </a:tblGrid>
              <a:tr h="236296">
                <a:tc gridSpan="2">
                  <a:txBody>
                    <a:bodyPr/>
                    <a:lstStyle/>
                    <a:p>
                      <a:pPr algn="ctr"/>
                      <a:r>
                        <a:rPr lang="en-US" sz="1800" b="1" dirty="0" smtClean="0">
                          <a:solidFill>
                            <a:schemeClr val="accent2">
                              <a:lumMod val="50000"/>
                            </a:schemeClr>
                          </a:solidFill>
                          <a:latin typeface="+mn-lt"/>
                        </a:rPr>
                        <a:t>Spectral</a:t>
                      </a:r>
                      <a:endParaRPr lang="en-US" sz="1800" b="1" dirty="0">
                        <a:solidFill>
                          <a:schemeClr val="accent2">
                            <a:lumMod val="50000"/>
                          </a:schemeClr>
                        </a:solidFill>
                        <a:latin typeface="+mn-lt"/>
                      </a:endParaRPr>
                    </a:p>
                  </a:txBody>
                  <a:tcPr anchor="b"/>
                </a:tc>
                <a:tc hMerge="1">
                  <a:txBody>
                    <a:bodyPr/>
                    <a:lstStyle/>
                    <a:p>
                      <a:endParaRPr lang="en-US"/>
                    </a:p>
                  </a:txBody>
                  <a:tcPr/>
                </a:tc>
                <a:tc rowSpan="19">
                  <a:txBody>
                    <a:bodyPr/>
                    <a:lstStyle/>
                    <a:p>
                      <a:endParaRPr lang="en-US" dirty="0">
                        <a:solidFill>
                          <a:schemeClr val="accent4"/>
                        </a:solidFill>
                        <a:latin typeface="+mn-lt"/>
                      </a:endParaRPr>
                    </a:p>
                  </a:txBody>
                  <a:tcPr/>
                </a:tc>
                <a:tc>
                  <a:txBody>
                    <a:bodyPr/>
                    <a:lstStyle/>
                    <a:p>
                      <a:pPr algn="ctr"/>
                      <a:r>
                        <a:rPr lang="en-US" sz="1800" b="1" dirty="0" smtClean="0">
                          <a:solidFill>
                            <a:schemeClr val="accent2">
                              <a:lumMod val="50000"/>
                            </a:schemeClr>
                          </a:solidFill>
                          <a:latin typeface="+mn-lt"/>
                        </a:rPr>
                        <a:t>Canopy Health</a:t>
                      </a:r>
                      <a:endParaRPr lang="en-US" sz="1800" b="1" dirty="0">
                        <a:solidFill>
                          <a:schemeClr val="accent2">
                            <a:lumMod val="50000"/>
                          </a:schemeClr>
                        </a:solidFill>
                        <a:latin typeface="+mn-lt"/>
                      </a:endParaRPr>
                    </a:p>
                  </a:txBody>
                  <a:tcPr/>
                </a:tc>
              </a:tr>
              <a:tr h="236296">
                <a:tc rowSpan="6">
                  <a:txBody>
                    <a:bodyPr/>
                    <a:lstStyle/>
                    <a:p>
                      <a:pPr algn="ctr"/>
                      <a:endParaRPr lang="en-US" sz="1400" dirty="0" smtClean="0">
                        <a:solidFill>
                          <a:schemeClr val="accent4"/>
                        </a:solidFill>
                        <a:latin typeface="+mn-lt"/>
                      </a:endParaRPr>
                    </a:p>
                    <a:p>
                      <a:pPr algn="ctr"/>
                      <a:endParaRPr lang="en-US" sz="1800" dirty="0" smtClean="0">
                        <a:solidFill>
                          <a:schemeClr val="accent4"/>
                        </a:solidFill>
                        <a:latin typeface="+mn-lt"/>
                      </a:endParaRPr>
                    </a:p>
                    <a:p>
                      <a:pPr algn="ctr"/>
                      <a:r>
                        <a:rPr lang="en-US" sz="1800" dirty="0" smtClean="0">
                          <a:solidFill>
                            <a:schemeClr val="accent2">
                              <a:lumMod val="50000"/>
                            </a:schemeClr>
                          </a:solidFill>
                          <a:latin typeface="+mn-lt"/>
                        </a:rPr>
                        <a:t>Top</a:t>
                      </a:r>
                    </a:p>
                    <a:p>
                      <a:pPr algn="ctr"/>
                      <a:r>
                        <a:rPr lang="en-US" sz="1800" dirty="0" smtClean="0">
                          <a:solidFill>
                            <a:schemeClr val="accent2">
                              <a:lumMod val="50000"/>
                            </a:schemeClr>
                          </a:solidFill>
                          <a:latin typeface="+mn-lt"/>
                        </a:rPr>
                        <a:t>Canopy</a:t>
                      </a:r>
                      <a:endParaRPr lang="en-US" sz="1800" dirty="0">
                        <a:solidFill>
                          <a:schemeClr val="accent2">
                            <a:lumMod val="50000"/>
                          </a:schemeClr>
                        </a:solidFill>
                        <a:latin typeface="+mn-lt"/>
                      </a:endParaRPr>
                    </a:p>
                  </a:txBody>
                  <a:tcPr marL="68580" marR="68580" marT="0" marB="0"/>
                </a:tc>
                <a:tc>
                  <a:txBody>
                    <a:bodyPr/>
                    <a:lstStyle/>
                    <a:p>
                      <a:pPr marL="0" marR="0" algn="ctr">
                        <a:lnSpc>
                          <a:spcPct val="115000"/>
                        </a:lnSpc>
                        <a:spcBef>
                          <a:spcPts val="0"/>
                        </a:spcBef>
                        <a:spcAft>
                          <a:spcPts val="0"/>
                        </a:spcAft>
                        <a:tabLst>
                          <a:tab pos="3143250" algn="l"/>
                        </a:tabLst>
                      </a:pPr>
                      <a:r>
                        <a:rPr lang="en-US" sz="1400" dirty="0">
                          <a:solidFill>
                            <a:schemeClr val="tx1"/>
                          </a:solidFill>
                          <a:effectLst/>
                          <a:latin typeface="+mn-lt"/>
                        </a:rPr>
                        <a:t>R</a:t>
                      </a:r>
                      <a:r>
                        <a:rPr lang="en-US" sz="1400" dirty="0" smtClean="0">
                          <a:solidFill>
                            <a:schemeClr val="tx1"/>
                          </a:solidFill>
                          <a:effectLst/>
                          <a:latin typeface="+mn-lt"/>
                        </a:rPr>
                        <a:t>ed </a:t>
                      </a:r>
                      <a:endParaRPr lang="en-US" sz="1400" dirty="0">
                        <a:solidFill>
                          <a:schemeClr val="tx1"/>
                        </a:solidFill>
                        <a:effectLst/>
                        <a:latin typeface="+mn-lt"/>
                        <a:ea typeface="Calibri"/>
                        <a:cs typeface="Times New Roman"/>
                      </a:endParaRPr>
                    </a:p>
                  </a:txBody>
                  <a:tcPr marL="68580" marR="68580" marT="0" marB="0"/>
                </a:tc>
                <a:tc vMerge="1">
                  <a:txBody>
                    <a:bodyPr/>
                    <a:lstStyle/>
                    <a:p>
                      <a:endParaRPr lang="en-US"/>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kern="1200" dirty="0" smtClean="0">
                          <a:solidFill>
                            <a:schemeClr val="tx1"/>
                          </a:solidFill>
                          <a:effectLst/>
                          <a:latin typeface="+mn-lt"/>
                          <a:ea typeface="+mn-ea"/>
                          <a:cs typeface="+mn-cs"/>
                        </a:rPr>
                        <a:t>Whorl #</a:t>
                      </a:r>
                      <a:r>
                        <a:rPr lang="en-US" sz="1400" dirty="0" smtClean="0">
                          <a:solidFill>
                            <a:schemeClr val="tx1"/>
                          </a:solidFill>
                          <a:effectLst/>
                          <a:latin typeface="+mn-lt"/>
                        </a:rPr>
                        <a:t> </a:t>
                      </a:r>
                      <a:endParaRPr lang="en-US" sz="1400" dirty="0">
                        <a:solidFill>
                          <a:schemeClr val="tx1"/>
                        </a:solidFill>
                        <a:latin typeface="+mn-lt"/>
                      </a:endParaRPr>
                    </a:p>
                  </a:txBody>
                  <a:tcPr>
                    <a:solidFill>
                      <a:srgbClr val="E4988A"/>
                    </a:solidFill>
                  </a:tcPr>
                </a:tc>
              </a:tr>
              <a:tr h="236296">
                <a:tc vMerge="1">
                  <a:txBody>
                    <a:bodyPr/>
                    <a:lstStyle/>
                    <a:p>
                      <a:endParaRPr lang="en-US"/>
                    </a:p>
                  </a:txBody>
                  <a:tcPr marL="68580" marR="68580" marT="0" marB="0"/>
                </a:tc>
                <a:tc>
                  <a:txBody>
                    <a:bodyPr/>
                    <a:lstStyle/>
                    <a:p>
                      <a:pPr marL="0" marR="0" algn="ctr">
                        <a:lnSpc>
                          <a:spcPct val="115000"/>
                        </a:lnSpc>
                        <a:spcBef>
                          <a:spcPts val="0"/>
                        </a:spcBef>
                        <a:spcAft>
                          <a:spcPts val="0"/>
                        </a:spcAft>
                        <a:tabLst>
                          <a:tab pos="3143250" algn="l"/>
                        </a:tabLst>
                      </a:pPr>
                      <a:r>
                        <a:rPr lang="en-US" sz="1400" dirty="0" smtClean="0">
                          <a:solidFill>
                            <a:schemeClr val="tx1"/>
                          </a:solidFill>
                          <a:effectLst/>
                          <a:latin typeface="+mn-lt"/>
                        </a:rPr>
                        <a:t>NIR</a:t>
                      </a:r>
                      <a:endParaRPr lang="en-US" sz="1400" dirty="0">
                        <a:solidFill>
                          <a:schemeClr val="tx1"/>
                        </a:solidFill>
                        <a:effectLst/>
                        <a:latin typeface="+mn-lt"/>
                        <a:ea typeface="Calibri"/>
                        <a:cs typeface="Times New Roman"/>
                      </a:endParaRPr>
                    </a:p>
                  </a:txBody>
                  <a:tcPr marL="68580" marR="68580" marT="0" marB="0"/>
                </a:tc>
                <a:tc vMerge="1">
                  <a:txBody>
                    <a:bodyPr/>
                    <a:lstStyle/>
                    <a:p>
                      <a:endParaRPr lang="en-US"/>
                    </a:p>
                  </a:txBody>
                  <a:tcPr marL="68580" marR="68580" marT="0" marB="0"/>
                </a:tc>
                <a:tc>
                  <a:txBody>
                    <a:bodyPr/>
                    <a:lstStyle/>
                    <a:p>
                      <a:pPr marL="0" marR="0" algn="ctr">
                        <a:lnSpc>
                          <a:spcPct val="115000"/>
                        </a:lnSpc>
                        <a:spcBef>
                          <a:spcPts val="0"/>
                        </a:spcBef>
                        <a:spcAft>
                          <a:spcPts val="0"/>
                        </a:spcAft>
                        <a:tabLst>
                          <a:tab pos="3143250" algn="l"/>
                        </a:tabLst>
                      </a:pPr>
                      <a:r>
                        <a:rPr lang="en-US" sz="1400" dirty="0" err="1" smtClean="0">
                          <a:solidFill>
                            <a:schemeClr val="tx1"/>
                          </a:solidFill>
                          <a:effectLst/>
                          <a:latin typeface="+mn-lt"/>
                          <a:ea typeface="ＭＳ 明朝"/>
                          <a:cs typeface="Times New Roman"/>
                        </a:rPr>
                        <a:t>Chlorotic</a:t>
                      </a:r>
                      <a:r>
                        <a:rPr lang="en-US" sz="1400" baseline="0" dirty="0" smtClean="0">
                          <a:solidFill>
                            <a:schemeClr val="tx1"/>
                          </a:solidFill>
                          <a:effectLst/>
                          <a:latin typeface="+mn-lt"/>
                          <a:ea typeface="ＭＳ 明朝"/>
                          <a:cs typeface="Times New Roman"/>
                        </a:rPr>
                        <a:t> mottle </a:t>
                      </a:r>
                      <a:r>
                        <a:rPr lang="en-US" sz="1400" dirty="0" smtClean="0">
                          <a:solidFill>
                            <a:schemeClr val="tx1"/>
                          </a:solidFill>
                          <a:effectLst/>
                          <a:latin typeface="+mn-lt"/>
                          <a:ea typeface="ＭＳ 明朝"/>
                          <a:cs typeface="Times New Roman"/>
                        </a:rPr>
                        <a:t>1</a:t>
                      </a:r>
                      <a:endParaRPr lang="en-US" sz="1400" dirty="0">
                        <a:solidFill>
                          <a:schemeClr val="tx1"/>
                        </a:solidFill>
                        <a:effectLst/>
                        <a:latin typeface="+mn-lt"/>
                        <a:ea typeface="Calibri"/>
                        <a:cs typeface="Times New Roman"/>
                      </a:endParaRPr>
                    </a:p>
                  </a:txBody>
                  <a:tcPr marL="68580" marR="68580" marT="0" marB="0">
                    <a:solidFill>
                      <a:srgbClr val="E4988A"/>
                    </a:solidFill>
                  </a:tcPr>
                </a:tc>
              </a:tr>
              <a:tr h="236296">
                <a:tc vMerge="1">
                  <a:txBody>
                    <a:bodyPr/>
                    <a:lstStyle/>
                    <a:p>
                      <a:endParaRPr lang="en-US" dirty="0"/>
                    </a:p>
                  </a:txBody>
                  <a:tcPr marL="68580" marR="68580" marT="0" marB="0"/>
                </a:tc>
                <a:tc>
                  <a:txBody>
                    <a:bodyPr/>
                    <a:lstStyle/>
                    <a:p>
                      <a:pPr marL="0" marR="0" algn="ctr">
                        <a:lnSpc>
                          <a:spcPct val="115000"/>
                        </a:lnSpc>
                        <a:spcBef>
                          <a:spcPts val="0"/>
                        </a:spcBef>
                        <a:spcAft>
                          <a:spcPts val="0"/>
                        </a:spcAft>
                        <a:tabLst>
                          <a:tab pos="3143250" algn="l"/>
                        </a:tabLst>
                      </a:pPr>
                      <a:r>
                        <a:rPr lang="en-US" sz="1400" dirty="0" smtClean="0">
                          <a:solidFill>
                            <a:schemeClr val="tx1"/>
                          </a:solidFill>
                          <a:effectLst/>
                          <a:latin typeface="+mn-lt"/>
                        </a:rPr>
                        <a:t>R:NIR</a:t>
                      </a:r>
                      <a:endParaRPr lang="en-US" sz="1400" dirty="0">
                        <a:solidFill>
                          <a:schemeClr val="tx1"/>
                        </a:solidFill>
                        <a:effectLst/>
                        <a:latin typeface="+mn-lt"/>
                        <a:ea typeface="Calibri"/>
                        <a:cs typeface="Times New Roman"/>
                      </a:endParaRPr>
                    </a:p>
                  </a:txBody>
                  <a:tcPr marL="68580" marR="68580" marT="0" marB="0"/>
                </a:tc>
                <a:tc vMerge="1">
                  <a:txBody>
                    <a:bodyPr/>
                    <a:lstStyle/>
                    <a:p>
                      <a:endParaRPr lang="en-US" dirty="0"/>
                    </a:p>
                  </a:txBody>
                  <a:tcPr marL="68580" marR="68580" marT="0" marB="0"/>
                </a:tc>
                <a:tc>
                  <a:txBody>
                    <a:bodyPr/>
                    <a:lstStyle/>
                    <a:p>
                      <a:pPr marL="0" marR="0" algn="ctr">
                        <a:lnSpc>
                          <a:spcPct val="115000"/>
                        </a:lnSpc>
                        <a:spcBef>
                          <a:spcPts val="0"/>
                        </a:spcBef>
                        <a:spcAft>
                          <a:spcPts val="0"/>
                        </a:spcAft>
                        <a:tabLst>
                          <a:tab pos="3143250" algn="l"/>
                        </a:tabLst>
                      </a:pPr>
                      <a:r>
                        <a:rPr lang="en-US" sz="1400" dirty="0" err="1" smtClean="0">
                          <a:solidFill>
                            <a:schemeClr val="tx1"/>
                          </a:solidFill>
                          <a:effectLst/>
                          <a:latin typeface="+mn-lt"/>
                          <a:ea typeface="ＭＳ 明朝"/>
                          <a:cs typeface="Times New Roman"/>
                        </a:rPr>
                        <a:t>Chlorotic</a:t>
                      </a:r>
                      <a:r>
                        <a:rPr lang="en-US" sz="1400" baseline="0" dirty="0" smtClean="0">
                          <a:solidFill>
                            <a:schemeClr val="tx1"/>
                          </a:solidFill>
                          <a:effectLst/>
                          <a:latin typeface="+mn-lt"/>
                          <a:ea typeface="ＭＳ 明朝"/>
                          <a:cs typeface="Times New Roman"/>
                        </a:rPr>
                        <a:t> mottle </a:t>
                      </a:r>
                      <a:r>
                        <a:rPr lang="en-US" sz="1400" dirty="0" smtClean="0">
                          <a:solidFill>
                            <a:schemeClr val="tx1"/>
                          </a:solidFill>
                          <a:effectLst/>
                          <a:latin typeface="+mn-lt"/>
                          <a:ea typeface="ＭＳ 明朝"/>
                          <a:cs typeface="Times New Roman"/>
                        </a:rPr>
                        <a:t>2</a:t>
                      </a:r>
                      <a:endParaRPr lang="en-US" sz="1400" dirty="0">
                        <a:solidFill>
                          <a:schemeClr val="tx1"/>
                        </a:solidFill>
                        <a:effectLst/>
                        <a:latin typeface="+mn-lt"/>
                        <a:ea typeface="Calibri"/>
                        <a:cs typeface="Times New Roman"/>
                      </a:endParaRPr>
                    </a:p>
                  </a:txBody>
                  <a:tcPr marL="68580" marR="68580" marT="0" marB="0">
                    <a:solidFill>
                      <a:srgbClr val="E4988A"/>
                    </a:solidFill>
                  </a:tcPr>
                </a:tc>
              </a:tr>
              <a:tr h="236296">
                <a:tc vMerge="1">
                  <a:txBody>
                    <a:bodyPr/>
                    <a:lstStyle/>
                    <a:p>
                      <a:endParaRPr lang="en-US" dirty="0"/>
                    </a:p>
                  </a:txBody>
                  <a:tcPr marL="68580" marR="68580" marT="0" marB="0"/>
                </a:tc>
                <a:tc>
                  <a:txBody>
                    <a:bodyPr/>
                    <a:lstStyle/>
                    <a:p>
                      <a:pPr marL="0" marR="0" algn="ctr">
                        <a:lnSpc>
                          <a:spcPct val="115000"/>
                        </a:lnSpc>
                        <a:spcBef>
                          <a:spcPts val="0"/>
                        </a:spcBef>
                        <a:spcAft>
                          <a:spcPts val="0"/>
                        </a:spcAft>
                        <a:tabLst>
                          <a:tab pos="3143250" algn="l"/>
                        </a:tabLst>
                      </a:pPr>
                      <a:r>
                        <a:rPr lang="en-US" sz="1400" dirty="0">
                          <a:solidFill>
                            <a:schemeClr val="tx1"/>
                          </a:solidFill>
                          <a:effectLst/>
                          <a:latin typeface="+mn-lt"/>
                        </a:rPr>
                        <a:t>NIR </a:t>
                      </a:r>
                      <a:r>
                        <a:rPr lang="en-US" sz="1400" dirty="0" smtClean="0">
                          <a:solidFill>
                            <a:schemeClr val="tx1"/>
                          </a:solidFill>
                          <a:effectLst/>
                          <a:latin typeface="+mn-lt"/>
                        </a:rPr>
                        <a:t>Scalar</a:t>
                      </a:r>
                      <a:endParaRPr lang="en-US" sz="1400" dirty="0">
                        <a:solidFill>
                          <a:schemeClr val="tx1"/>
                        </a:solidFill>
                        <a:effectLst/>
                        <a:latin typeface="+mn-lt"/>
                        <a:ea typeface="Calibri"/>
                        <a:cs typeface="Times New Roman"/>
                      </a:endParaRPr>
                    </a:p>
                  </a:txBody>
                  <a:tcPr marL="68580" marR="68580" marT="0" marB="0"/>
                </a:tc>
                <a:tc vMerge="1">
                  <a:txBody>
                    <a:bodyPr/>
                    <a:lstStyle/>
                    <a:p>
                      <a:endParaRPr lang="en-US"/>
                    </a:p>
                  </a:txBody>
                  <a:tcPr marL="68580" marR="68580" marT="0" marB="0"/>
                </a:tc>
                <a:tc>
                  <a:txBody>
                    <a:bodyPr/>
                    <a:lstStyle/>
                    <a:p>
                      <a:pPr marL="0" marR="0" algn="ctr">
                        <a:lnSpc>
                          <a:spcPct val="115000"/>
                        </a:lnSpc>
                        <a:spcBef>
                          <a:spcPts val="0"/>
                        </a:spcBef>
                        <a:spcAft>
                          <a:spcPts val="0"/>
                        </a:spcAft>
                        <a:tabLst>
                          <a:tab pos="3143250" algn="l"/>
                        </a:tabLst>
                      </a:pPr>
                      <a:r>
                        <a:rPr lang="en-US" sz="1400" dirty="0" err="1" smtClean="0">
                          <a:solidFill>
                            <a:schemeClr val="tx1"/>
                          </a:solidFill>
                          <a:effectLst/>
                          <a:latin typeface="+mn-lt"/>
                          <a:ea typeface="ＭＳ 明朝"/>
                          <a:cs typeface="Times New Roman"/>
                        </a:rPr>
                        <a:t>Chlorotic</a:t>
                      </a:r>
                      <a:r>
                        <a:rPr lang="en-US" sz="1400" baseline="0" dirty="0" smtClean="0">
                          <a:solidFill>
                            <a:schemeClr val="tx1"/>
                          </a:solidFill>
                          <a:effectLst/>
                          <a:latin typeface="+mn-lt"/>
                          <a:ea typeface="ＭＳ 明朝"/>
                          <a:cs typeface="Times New Roman"/>
                        </a:rPr>
                        <a:t> mottle </a:t>
                      </a:r>
                      <a:r>
                        <a:rPr lang="en-US" sz="1400" dirty="0" smtClean="0">
                          <a:solidFill>
                            <a:schemeClr val="tx1"/>
                          </a:solidFill>
                          <a:effectLst/>
                          <a:latin typeface="+mn-lt"/>
                          <a:ea typeface="ＭＳ 明朝"/>
                          <a:cs typeface="Times New Roman"/>
                        </a:rPr>
                        <a:t>4</a:t>
                      </a:r>
                      <a:endParaRPr lang="en-US" sz="1400" dirty="0">
                        <a:solidFill>
                          <a:schemeClr val="tx1"/>
                        </a:solidFill>
                        <a:effectLst/>
                        <a:latin typeface="+mn-lt"/>
                        <a:ea typeface="Calibri"/>
                        <a:cs typeface="Times New Roman"/>
                      </a:endParaRPr>
                    </a:p>
                  </a:txBody>
                  <a:tcPr marL="68580" marR="68580" marT="0" marB="0">
                    <a:solidFill>
                      <a:srgbClr val="E4988A"/>
                    </a:solidFill>
                  </a:tcPr>
                </a:tc>
              </a:tr>
              <a:tr h="236296">
                <a:tc vMerge="1">
                  <a:txBody>
                    <a:bodyPr/>
                    <a:lstStyle/>
                    <a:p>
                      <a:endParaRPr lang="en-US" dirty="0"/>
                    </a:p>
                  </a:txBody>
                  <a:tcPr marL="68580" marR="68580" marT="0" marB="0"/>
                </a:tc>
                <a:tc>
                  <a:txBody>
                    <a:bodyPr/>
                    <a:lstStyle/>
                    <a:p>
                      <a:pPr marL="0" marR="0" algn="ctr">
                        <a:lnSpc>
                          <a:spcPct val="115000"/>
                        </a:lnSpc>
                        <a:spcBef>
                          <a:spcPts val="0"/>
                        </a:spcBef>
                        <a:spcAft>
                          <a:spcPts val="0"/>
                        </a:spcAft>
                        <a:tabLst>
                          <a:tab pos="3143250" algn="l"/>
                        </a:tabLst>
                      </a:pPr>
                      <a:r>
                        <a:rPr lang="en-US" sz="1400" dirty="0" smtClean="0">
                          <a:solidFill>
                            <a:schemeClr val="tx1"/>
                          </a:solidFill>
                          <a:effectLst/>
                          <a:latin typeface="+mn-lt"/>
                        </a:rPr>
                        <a:t>NDVI</a:t>
                      </a:r>
                      <a:endParaRPr lang="en-US" sz="1400" dirty="0">
                        <a:solidFill>
                          <a:schemeClr val="tx1"/>
                        </a:solidFill>
                        <a:effectLst/>
                        <a:latin typeface="+mn-lt"/>
                        <a:ea typeface="Calibri"/>
                        <a:cs typeface="Times New Roman"/>
                      </a:endParaRPr>
                    </a:p>
                  </a:txBody>
                  <a:tcPr marL="68580" marR="68580" marT="0" marB="0"/>
                </a:tc>
                <a:tc vMerge="1">
                  <a:txBody>
                    <a:bodyPr/>
                    <a:lstStyle/>
                    <a:p>
                      <a:endParaRPr lang="en-US" dirty="0"/>
                    </a:p>
                  </a:txBody>
                  <a:tcPr marL="68580" marR="68580" marT="0" marB="0"/>
                </a:tc>
                <a:tc>
                  <a:txBody>
                    <a:bodyPr/>
                    <a:lstStyle/>
                    <a:p>
                      <a:pPr marL="0" marR="0" algn="ctr">
                        <a:lnSpc>
                          <a:spcPct val="115000"/>
                        </a:lnSpc>
                        <a:spcBef>
                          <a:spcPts val="0"/>
                        </a:spcBef>
                        <a:spcAft>
                          <a:spcPts val="0"/>
                        </a:spcAft>
                        <a:tabLst>
                          <a:tab pos="3143250" algn="l"/>
                        </a:tabLst>
                      </a:pPr>
                      <a:r>
                        <a:rPr lang="en-US" sz="1400" dirty="0" err="1" smtClean="0">
                          <a:solidFill>
                            <a:schemeClr val="tx1"/>
                          </a:solidFill>
                          <a:effectLst/>
                          <a:latin typeface="+mn-lt"/>
                          <a:ea typeface="ＭＳ 明朝"/>
                          <a:cs typeface="Times New Roman"/>
                        </a:rPr>
                        <a:t>Chlorotic</a:t>
                      </a:r>
                      <a:r>
                        <a:rPr lang="en-US" sz="1400" baseline="0" dirty="0" smtClean="0">
                          <a:solidFill>
                            <a:schemeClr val="tx1"/>
                          </a:solidFill>
                          <a:effectLst/>
                          <a:latin typeface="+mn-lt"/>
                          <a:ea typeface="ＭＳ 明朝"/>
                          <a:cs typeface="Times New Roman"/>
                        </a:rPr>
                        <a:t> mottle </a:t>
                      </a:r>
                      <a:r>
                        <a:rPr lang="en-US" sz="1400" dirty="0" smtClean="0">
                          <a:solidFill>
                            <a:schemeClr val="tx1"/>
                          </a:solidFill>
                          <a:effectLst/>
                          <a:latin typeface="+mn-lt"/>
                          <a:ea typeface="ＭＳ 明朝"/>
                          <a:cs typeface="Times New Roman"/>
                        </a:rPr>
                        <a:t>6</a:t>
                      </a:r>
                      <a:endParaRPr lang="en-US" sz="1400" dirty="0">
                        <a:solidFill>
                          <a:schemeClr val="tx1"/>
                        </a:solidFill>
                        <a:effectLst/>
                        <a:latin typeface="+mn-lt"/>
                        <a:ea typeface="Calibri"/>
                        <a:cs typeface="Times New Roman"/>
                      </a:endParaRPr>
                    </a:p>
                  </a:txBody>
                  <a:tcPr marL="68580" marR="68580" marT="0" marB="0">
                    <a:solidFill>
                      <a:srgbClr val="E4988A"/>
                    </a:solidFill>
                  </a:tcPr>
                </a:tc>
              </a:tr>
              <a:tr h="236296">
                <a:tc vMerge="1">
                  <a:txBody>
                    <a:bodyPr/>
                    <a:lstStyle/>
                    <a:p>
                      <a:endParaRPr lang="en-US" dirty="0"/>
                    </a:p>
                  </a:txBody>
                  <a:tcPr marL="68580" marR="68580" marT="0" marB="0"/>
                </a:tc>
                <a:tc>
                  <a:txBody>
                    <a:bodyPr/>
                    <a:lstStyle/>
                    <a:p>
                      <a:pPr marL="0" marR="0" algn="ctr">
                        <a:lnSpc>
                          <a:spcPct val="115000"/>
                        </a:lnSpc>
                        <a:spcBef>
                          <a:spcPts val="0"/>
                        </a:spcBef>
                        <a:spcAft>
                          <a:spcPts val="0"/>
                        </a:spcAft>
                        <a:tabLst>
                          <a:tab pos="3143250" algn="l"/>
                        </a:tabLst>
                      </a:pPr>
                      <a:r>
                        <a:rPr lang="en-US" sz="1400" dirty="0" smtClean="0">
                          <a:solidFill>
                            <a:schemeClr val="tx1"/>
                          </a:solidFill>
                          <a:effectLst/>
                          <a:latin typeface="+mn-lt"/>
                        </a:rPr>
                        <a:t>Thermal</a:t>
                      </a:r>
                      <a:endParaRPr lang="en-US" sz="1400" dirty="0">
                        <a:solidFill>
                          <a:schemeClr val="tx1"/>
                        </a:solidFill>
                        <a:effectLst/>
                        <a:latin typeface="+mn-lt"/>
                        <a:ea typeface="Calibri"/>
                        <a:cs typeface="Times New Roman"/>
                      </a:endParaRPr>
                    </a:p>
                  </a:txBody>
                  <a:tcPr marL="68580" marR="68580" marT="0" marB="0"/>
                </a:tc>
                <a:tc vMerge="1">
                  <a:txBody>
                    <a:bodyPr/>
                    <a:lstStyle/>
                    <a:p>
                      <a:endParaRPr lang="en-US"/>
                    </a:p>
                  </a:txBody>
                  <a:tcPr marL="68580" marR="68580" marT="0" marB="0"/>
                </a:tc>
                <a:tc>
                  <a:txBody>
                    <a:bodyPr/>
                    <a:lstStyle/>
                    <a:p>
                      <a:pPr marL="0" marR="0" algn="ctr">
                        <a:lnSpc>
                          <a:spcPct val="115000"/>
                        </a:lnSpc>
                        <a:spcBef>
                          <a:spcPts val="0"/>
                        </a:spcBef>
                        <a:spcAft>
                          <a:spcPts val="0"/>
                        </a:spcAft>
                        <a:tabLst>
                          <a:tab pos="3143250" algn="l"/>
                        </a:tabLst>
                      </a:pPr>
                      <a:r>
                        <a:rPr lang="en-US" sz="1400" dirty="0" smtClean="0">
                          <a:solidFill>
                            <a:schemeClr val="tx1"/>
                          </a:solidFill>
                          <a:effectLst/>
                          <a:latin typeface="+mn-lt"/>
                          <a:ea typeface="ＭＳ 明朝"/>
                          <a:cs typeface="Times New Roman"/>
                        </a:rPr>
                        <a:t>% Needle</a:t>
                      </a:r>
                      <a:r>
                        <a:rPr lang="en-US" sz="1400" baseline="0" dirty="0" smtClean="0">
                          <a:solidFill>
                            <a:schemeClr val="tx1"/>
                          </a:solidFill>
                          <a:effectLst/>
                          <a:latin typeface="+mn-lt"/>
                          <a:ea typeface="ＭＳ 明朝"/>
                          <a:cs typeface="Times New Roman"/>
                        </a:rPr>
                        <a:t> length</a:t>
                      </a:r>
                      <a:endParaRPr lang="en-US" sz="1400" dirty="0">
                        <a:solidFill>
                          <a:schemeClr val="tx1"/>
                        </a:solidFill>
                        <a:effectLst/>
                        <a:latin typeface="+mn-lt"/>
                        <a:ea typeface="Calibri"/>
                        <a:cs typeface="Times New Roman"/>
                      </a:endParaRPr>
                    </a:p>
                  </a:txBody>
                  <a:tcPr marL="68580" marR="68580" marT="0" marB="0">
                    <a:solidFill>
                      <a:srgbClr val="E4988A"/>
                    </a:solidFill>
                  </a:tcPr>
                </a:tc>
              </a:tr>
              <a:tr h="236296">
                <a:tc rowSpan="6">
                  <a:txBody>
                    <a:bodyPr/>
                    <a:lstStyle/>
                    <a:p>
                      <a:endParaRPr lang="en-US" dirty="0" smtClean="0">
                        <a:solidFill>
                          <a:schemeClr val="accent4"/>
                        </a:solidFill>
                        <a:latin typeface="+mn-lt"/>
                      </a:endParaRPr>
                    </a:p>
                    <a:p>
                      <a:pPr algn="ctr"/>
                      <a:r>
                        <a:rPr lang="en-US" dirty="0" smtClean="0">
                          <a:solidFill>
                            <a:schemeClr val="accent2">
                              <a:lumMod val="50000"/>
                            </a:schemeClr>
                          </a:solidFill>
                          <a:latin typeface="+mn-lt"/>
                        </a:rPr>
                        <a:t>Upper</a:t>
                      </a:r>
                      <a:r>
                        <a:rPr lang="en-US" baseline="0" dirty="0" smtClean="0">
                          <a:solidFill>
                            <a:schemeClr val="accent2">
                              <a:lumMod val="50000"/>
                            </a:schemeClr>
                          </a:solidFill>
                          <a:latin typeface="+mn-lt"/>
                        </a:rPr>
                        <a:t> M</a:t>
                      </a:r>
                      <a:r>
                        <a:rPr lang="en-US" dirty="0" smtClean="0">
                          <a:solidFill>
                            <a:schemeClr val="accent2">
                              <a:lumMod val="50000"/>
                            </a:schemeClr>
                          </a:solidFill>
                          <a:latin typeface="+mn-lt"/>
                        </a:rPr>
                        <a:t>id</a:t>
                      </a:r>
                      <a:r>
                        <a:rPr lang="en-US" baseline="0" dirty="0" smtClean="0">
                          <a:solidFill>
                            <a:schemeClr val="accent2">
                              <a:lumMod val="50000"/>
                            </a:schemeClr>
                          </a:solidFill>
                          <a:latin typeface="+mn-lt"/>
                        </a:rPr>
                        <a:t> </a:t>
                      </a:r>
                    </a:p>
                    <a:p>
                      <a:pPr algn="ctr"/>
                      <a:r>
                        <a:rPr lang="en-US" baseline="0" dirty="0" smtClean="0">
                          <a:solidFill>
                            <a:schemeClr val="accent2">
                              <a:lumMod val="50000"/>
                            </a:schemeClr>
                          </a:solidFill>
                          <a:latin typeface="+mn-lt"/>
                        </a:rPr>
                        <a:t>Canopy</a:t>
                      </a:r>
                      <a:endParaRPr lang="en-US" dirty="0">
                        <a:solidFill>
                          <a:schemeClr val="accent2">
                            <a:lumMod val="50000"/>
                          </a:schemeClr>
                        </a:solidFill>
                        <a:latin typeface="+mn-lt"/>
                      </a:endParaRPr>
                    </a:p>
                  </a:txBody>
                  <a:tcPr marL="68580" marR="68580" marT="0" marB="0"/>
                </a:tc>
                <a:tc>
                  <a:txBody>
                    <a:bodyPr/>
                    <a:lstStyle/>
                    <a:p>
                      <a:pPr marL="0" marR="0" algn="ctr">
                        <a:lnSpc>
                          <a:spcPct val="115000"/>
                        </a:lnSpc>
                        <a:spcBef>
                          <a:spcPts val="0"/>
                        </a:spcBef>
                        <a:spcAft>
                          <a:spcPts val="0"/>
                        </a:spcAft>
                        <a:tabLst>
                          <a:tab pos="3143250" algn="l"/>
                        </a:tabLst>
                      </a:pPr>
                      <a:r>
                        <a:rPr lang="en-US" sz="1400" dirty="0" smtClean="0">
                          <a:solidFill>
                            <a:schemeClr val="tx1"/>
                          </a:solidFill>
                          <a:effectLst/>
                          <a:latin typeface="+mn-lt"/>
                        </a:rPr>
                        <a:t>Red</a:t>
                      </a:r>
                      <a:endParaRPr lang="en-US" sz="1400" dirty="0">
                        <a:solidFill>
                          <a:schemeClr val="tx1"/>
                        </a:solidFill>
                        <a:effectLst/>
                        <a:latin typeface="+mn-lt"/>
                        <a:ea typeface="Calibri"/>
                        <a:cs typeface="Times New Roman"/>
                      </a:endParaRPr>
                    </a:p>
                  </a:txBody>
                  <a:tcPr marL="68580" marR="68580" marT="0" marB="0">
                    <a:solidFill>
                      <a:srgbClr val="E4988A"/>
                    </a:solidFill>
                  </a:tcPr>
                </a:tc>
                <a:tc vMerge="1">
                  <a:txBody>
                    <a:bodyPr/>
                    <a:lstStyle/>
                    <a:p>
                      <a:endParaRPr lang="en-US" dirty="0"/>
                    </a:p>
                  </a:txBody>
                  <a:tcPr marL="68580" marR="68580" marT="0" marB="0"/>
                </a:tc>
                <a:tc>
                  <a:txBody>
                    <a:bodyPr/>
                    <a:lstStyle/>
                    <a:p>
                      <a:pPr marL="0" marR="0" algn="ctr">
                        <a:lnSpc>
                          <a:spcPct val="115000"/>
                        </a:lnSpc>
                        <a:spcBef>
                          <a:spcPts val="0"/>
                        </a:spcBef>
                        <a:spcAft>
                          <a:spcPts val="0"/>
                        </a:spcAft>
                        <a:tabLst>
                          <a:tab pos="3143250" algn="l"/>
                        </a:tabLst>
                      </a:pPr>
                      <a:r>
                        <a:rPr lang="en-US" sz="1400" dirty="0" smtClean="0">
                          <a:solidFill>
                            <a:schemeClr val="tx1"/>
                          </a:solidFill>
                          <a:effectLst/>
                          <a:latin typeface="+mn-lt"/>
                          <a:ea typeface="ＭＳ 明朝"/>
                          <a:cs typeface="Times New Roman"/>
                        </a:rPr>
                        <a:t>% </a:t>
                      </a:r>
                      <a:r>
                        <a:rPr lang="en-US" sz="1400" dirty="0" err="1" smtClean="0">
                          <a:solidFill>
                            <a:schemeClr val="tx1"/>
                          </a:solidFill>
                          <a:effectLst/>
                          <a:latin typeface="+mn-lt"/>
                          <a:ea typeface="ＭＳ 明朝"/>
                          <a:cs typeface="Times New Roman"/>
                        </a:rPr>
                        <a:t>branchlet</a:t>
                      </a:r>
                      <a:r>
                        <a:rPr lang="en-US" sz="1400" dirty="0" smtClean="0">
                          <a:solidFill>
                            <a:schemeClr val="tx1"/>
                          </a:solidFill>
                          <a:effectLst/>
                          <a:latin typeface="+mn-lt"/>
                          <a:ea typeface="ＭＳ 明朝"/>
                          <a:cs typeface="Times New Roman"/>
                        </a:rPr>
                        <a:t> foliation</a:t>
                      </a:r>
                      <a:endParaRPr lang="en-US" sz="1400" dirty="0">
                        <a:solidFill>
                          <a:schemeClr val="tx1"/>
                        </a:solidFill>
                        <a:effectLst/>
                        <a:latin typeface="+mn-lt"/>
                        <a:ea typeface="Calibri"/>
                        <a:cs typeface="Times New Roman"/>
                      </a:endParaRPr>
                    </a:p>
                  </a:txBody>
                  <a:tcPr marL="68580" marR="68580" marT="0" marB="0">
                    <a:solidFill>
                      <a:srgbClr val="E4988A"/>
                    </a:solidFill>
                  </a:tcPr>
                </a:tc>
              </a:tr>
              <a:tr h="236296">
                <a:tc vMerge="1">
                  <a:txBody>
                    <a:bodyPr/>
                    <a:lstStyle/>
                    <a:p>
                      <a:endParaRPr lang="en-US"/>
                    </a:p>
                  </a:txBody>
                  <a:tcPr marL="68580" marR="68580" marT="0" marB="0"/>
                </a:tc>
                <a:tc>
                  <a:txBody>
                    <a:bodyPr/>
                    <a:lstStyle/>
                    <a:p>
                      <a:pPr marL="0" marR="0" algn="ctr">
                        <a:lnSpc>
                          <a:spcPct val="115000"/>
                        </a:lnSpc>
                        <a:spcBef>
                          <a:spcPts val="0"/>
                        </a:spcBef>
                        <a:spcAft>
                          <a:spcPts val="0"/>
                        </a:spcAft>
                        <a:tabLst>
                          <a:tab pos="3143250" algn="l"/>
                        </a:tabLst>
                      </a:pPr>
                      <a:r>
                        <a:rPr lang="en-US" sz="1400" dirty="0" smtClean="0">
                          <a:solidFill>
                            <a:schemeClr val="tx1"/>
                          </a:solidFill>
                          <a:effectLst/>
                          <a:latin typeface="+mn-lt"/>
                        </a:rPr>
                        <a:t>NIR</a:t>
                      </a:r>
                      <a:endParaRPr lang="en-US" sz="1400" dirty="0">
                        <a:solidFill>
                          <a:schemeClr val="tx1"/>
                        </a:solidFill>
                        <a:effectLst/>
                        <a:latin typeface="+mn-lt"/>
                        <a:ea typeface="Calibri"/>
                        <a:cs typeface="Times New Roman"/>
                      </a:endParaRPr>
                    </a:p>
                  </a:txBody>
                  <a:tcPr marL="68580" marR="68580" marT="0" marB="0">
                    <a:solidFill>
                      <a:srgbClr val="E4988A"/>
                    </a:solidFill>
                  </a:tcPr>
                </a:tc>
                <a:tc vMerge="1">
                  <a:txBody>
                    <a:bodyPr/>
                    <a:lstStyle/>
                    <a:p>
                      <a:endParaRPr lang="en-US"/>
                    </a:p>
                  </a:txBody>
                  <a:tcPr marL="68580" marR="68580" marT="0" marB="0"/>
                </a:tc>
                <a:tc>
                  <a:txBody>
                    <a:bodyPr/>
                    <a:lstStyle/>
                    <a:p>
                      <a:pPr marL="0" marR="0" algn="ctr">
                        <a:lnSpc>
                          <a:spcPct val="115000"/>
                        </a:lnSpc>
                        <a:spcBef>
                          <a:spcPts val="0"/>
                        </a:spcBef>
                        <a:spcAft>
                          <a:spcPts val="0"/>
                        </a:spcAft>
                        <a:tabLst>
                          <a:tab pos="3143250" algn="l"/>
                        </a:tabLst>
                      </a:pPr>
                      <a:r>
                        <a:rPr lang="en-US" sz="1400" dirty="0" err="1" smtClean="0">
                          <a:solidFill>
                            <a:schemeClr val="tx1"/>
                          </a:solidFill>
                          <a:effectLst/>
                          <a:latin typeface="+mn-lt"/>
                          <a:ea typeface="ＭＳ 明朝"/>
                          <a:cs typeface="Times New Roman"/>
                        </a:rPr>
                        <a:t>Branchlet</a:t>
                      </a:r>
                      <a:r>
                        <a:rPr lang="en-US" sz="1400" dirty="0" smtClean="0">
                          <a:solidFill>
                            <a:schemeClr val="tx1"/>
                          </a:solidFill>
                          <a:effectLst/>
                          <a:latin typeface="+mn-lt"/>
                          <a:ea typeface="ＭＳ 明朝"/>
                          <a:cs typeface="Times New Roman"/>
                        </a:rPr>
                        <a:t> Diameter 2</a:t>
                      </a:r>
                      <a:endParaRPr lang="en-US" sz="1400" dirty="0">
                        <a:solidFill>
                          <a:schemeClr val="tx1"/>
                        </a:solidFill>
                        <a:effectLst/>
                        <a:latin typeface="+mn-lt"/>
                        <a:ea typeface="Calibri"/>
                        <a:cs typeface="Times New Roman"/>
                      </a:endParaRPr>
                    </a:p>
                  </a:txBody>
                  <a:tcPr marL="68580" marR="68580" marT="0" marB="0">
                    <a:solidFill>
                      <a:srgbClr val="E4988A"/>
                    </a:solidFill>
                  </a:tcPr>
                </a:tc>
              </a:tr>
              <a:tr h="236296">
                <a:tc vMerge="1">
                  <a:txBody>
                    <a:bodyPr/>
                    <a:lstStyle/>
                    <a:p>
                      <a:endParaRPr lang="en-US" dirty="0"/>
                    </a:p>
                  </a:txBody>
                  <a:tcPr marL="68580" marR="68580" marT="0" marB="0"/>
                </a:tc>
                <a:tc>
                  <a:txBody>
                    <a:bodyPr/>
                    <a:lstStyle/>
                    <a:p>
                      <a:pPr marL="0" marR="0" algn="ctr">
                        <a:lnSpc>
                          <a:spcPct val="115000"/>
                        </a:lnSpc>
                        <a:spcBef>
                          <a:spcPts val="0"/>
                        </a:spcBef>
                        <a:spcAft>
                          <a:spcPts val="0"/>
                        </a:spcAft>
                        <a:tabLst>
                          <a:tab pos="3143250" algn="l"/>
                        </a:tabLst>
                      </a:pPr>
                      <a:r>
                        <a:rPr lang="en-US" sz="1400" dirty="0" smtClean="0">
                          <a:solidFill>
                            <a:schemeClr val="tx1"/>
                          </a:solidFill>
                          <a:effectLst/>
                          <a:latin typeface="+mn-lt"/>
                        </a:rPr>
                        <a:t>R:NIR</a:t>
                      </a:r>
                      <a:endParaRPr lang="en-US" sz="1400" dirty="0">
                        <a:solidFill>
                          <a:schemeClr val="tx1"/>
                        </a:solidFill>
                        <a:effectLst/>
                        <a:latin typeface="+mn-lt"/>
                        <a:ea typeface="Calibri"/>
                        <a:cs typeface="Times New Roman"/>
                      </a:endParaRPr>
                    </a:p>
                  </a:txBody>
                  <a:tcPr marL="68580" marR="68580" marT="0" marB="0"/>
                </a:tc>
                <a:tc vMerge="1">
                  <a:txBody>
                    <a:bodyPr/>
                    <a:lstStyle/>
                    <a:p>
                      <a:endParaRPr lang="en-US"/>
                    </a:p>
                  </a:txBody>
                  <a:tcPr marL="68580" marR="68580" marT="0" marB="0"/>
                </a:tc>
                <a:tc>
                  <a:txBody>
                    <a:bodyPr/>
                    <a:lstStyle/>
                    <a:p>
                      <a:pPr marL="0" marR="0" algn="ctr">
                        <a:lnSpc>
                          <a:spcPct val="115000"/>
                        </a:lnSpc>
                        <a:spcBef>
                          <a:spcPts val="0"/>
                        </a:spcBef>
                        <a:spcAft>
                          <a:spcPts val="0"/>
                        </a:spcAft>
                        <a:tabLst>
                          <a:tab pos="3143250" algn="l"/>
                        </a:tabLst>
                      </a:pPr>
                      <a:r>
                        <a:rPr lang="en-US" sz="1400" dirty="0">
                          <a:solidFill>
                            <a:schemeClr val="tx1"/>
                          </a:solidFill>
                          <a:effectLst/>
                          <a:latin typeface="+mn-lt"/>
                          <a:ea typeface="ＭＳ 明朝"/>
                          <a:cs typeface="Times New Roman"/>
                        </a:rPr>
                        <a:t>C</a:t>
                      </a:r>
                      <a:r>
                        <a:rPr lang="en-US" sz="1400" dirty="0" smtClean="0">
                          <a:solidFill>
                            <a:schemeClr val="tx1"/>
                          </a:solidFill>
                          <a:effectLst/>
                          <a:latin typeface="+mn-lt"/>
                          <a:ea typeface="ＭＳ 明朝"/>
                          <a:cs typeface="Times New Roman"/>
                        </a:rPr>
                        <a:t>one frequency</a:t>
                      </a:r>
                      <a:endParaRPr lang="en-US" sz="1400" dirty="0">
                        <a:solidFill>
                          <a:schemeClr val="tx1"/>
                        </a:solidFill>
                        <a:effectLst/>
                        <a:latin typeface="+mn-lt"/>
                        <a:ea typeface="Calibri"/>
                        <a:cs typeface="Times New Roman"/>
                      </a:endParaRPr>
                    </a:p>
                  </a:txBody>
                  <a:tcPr marL="68580" marR="68580" marT="0" marB="0"/>
                </a:tc>
              </a:tr>
              <a:tr h="236296">
                <a:tc vMerge="1">
                  <a:txBody>
                    <a:bodyPr/>
                    <a:lstStyle/>
                    <a:p>
                      <a:endParaRPr lang="en-US"/>
                    </a:p>
                  </a:txBody>
                  <a:tcPr marL="68580" marR="68580" marT="0" marB="0"/>
                </a:tc>
                <a:tc>
                  <a:txBody>
                    <a:bodyPr/>
                    <a:lstStyle/>
                    <a:p>
                      <a:pPr marL="0" marR="0" algn="ctr">
                        <a:lnSpc>
                          <a:spcPct val="115000"/>
                        </a:lnSpc>
                        <a:spcBef>
                          <a:spcPts val="0"/>
                        </a:spcBef>
                        <a:spcAft>
                          <a:spcPts val="0"/>
                        </a:spcAft>
                        <a:tabLst>
                          <a:tab pos="3143250" algn="l"/>
                        </a:tabLst>
                      </a:pPr>
                      <a:r>
                        <a:rPr lang="en-US" sz="1400" dirty="0">
                          <a:solidFill>
                            <a:schemeClr val="tx1"/>
                          </a:solidFill>
                          <a:effectLst/>
                          <a:latin typeface="+mn-lt"/>
                        </a:rPr>
                        <a:t>NIR </a:t>
                      </a:r>
                      <a:r>
                        <a:rPr lang="en-US" sz="1400" dirty="0" smtClean="0">
                          <a:solidFill>
                            <a:schemeClr val="tx1"/>
                          </a:solidFill>
                          <a:effectLst/>
                          <a:latin typeface="+mn-lt"/>
                        </a:rPr>
                        <a:t>Scalar</a:t>
                      </a:r>
                      <a:endParaRPr lang="en-US" sz="1400" dirty="0">
                        <a:solidFill>
                          <a:schemeClr val="tx1"/>
                        </a:solidFill>
                        <a:effectLst/>
                        <a:latin typeface="+mn-lt"/>
                        <a:ea typeface="Calibri"/>
                        <a:cs typeface="Times New Roman"/>
                      </a:endParaRPr>
                    </a:p>
                  </a:txBody>
                  <a:tcPr marL="68580" marR="68580" marT="0" marB="0">
                    <a:solidFill>
                      <a:srgbClr val="E4988A"/>
                    </a:solidFill>
                  </a:tcPr>
                </a:tc>
                <a:tc vMerge="1">
                  <a:txBody>
                    <a:bodyPr/>
                    <a:lstStyle/>
                    <a:p>
                      <a:endParaRPr lang="en-US" dirty="0"/>
                    </a:p>
                  </a:txBody>
                  <a:tcPr marL="68580" marR="68580" marT="0" marB="0"/>
                </a:tc>
                <a:tc>
                  <a:txBody>
                    <a:bodyPr/>
                    <a:lstStyle/>
                    <a:p>
                      <a:pPr marL="0" marR="0" algn="ctr">
                        <a:lnSpc>
                          <a:spcPct val="115000"/>
                        </a:lnSpc>
                        <a:spcBef>
                          <a:spcPts val="0"/>
                        </a:spcBef>
                        <a:spcAft>
                          <a:spcPts val="0"/>
                        </a:spcAft>
                        <a:tabLst>
                          <a:tab pos="3143250" algn="l"/>
                        </a:tabLst>
                      </a:pPr>
                      <a:r>
                        <a:rPr lang="en-US" sz="1400" baseline="0" dirty="0" smtClean="0">
                          <a:solidFill>
                            <a:schemeClr val="tx1"/>
                          </a:solidFill>
                          <a:effectLst/>
                          <a:latin typeface="+mn-lt"/>
                          <a:ea typeface="ＭＳ 明朝"/>
                          <a:cs typeface="Times New Roman"/>
                        </a:rPr>
                        <a:t>Leaf s</a:t>
                      </a:r>
                      <a:r>
                        <a:rPr lang="en-US" sz="1400" dirty="0" smtClean="0">
                          <a:solidFill>
                            <a:schemeClr val="tx1"/>
                          </a:solidFill>
                          <a:effectLst/>
                          <a:latin typeface="+mn-lt"/>
                          <a:ea typeface="ＭＳ 明朝"/>
                          <a:cs typeface="Times New Roman"/>
                        </a:rPr>
                        <a:t>cale</a:t>
                      </a:r>
                      <a:endParaRPr lang="en-US" sz="1400" dirty="0">
                        <a:solidFill>
                          <a:schemeClr val="tx1"/>
                        </a:solidFill>
                        <a:effectLst/>
                        <a:latin typeface="+mn-lt"/>
                        <a:ea typeface="Calibri"/>
                        <a:cs typeface="Times New Roman"/>
                      </a:endParaRPr>
                    </a:p>
                  </a:txBody>
                  <a:tcPr marL="68580" marR="68580" marT="0" marB="0"/>
                </a:tc>
              </a:tr>
              <a:tr h="236296">
                <a:tc vMerge="1">
                  <a:txBody>
                    <a:bodyPr/>
                    <a:lstStyle/>
                    <a:p>
                      <a:endParaRPr lang="en-US" dirty="0"/>
                    </a:p>
                  </a:txBody>
                  <a:tcPr marL="68580" marR="68580" marT="0" marB="0"/>
                </a:tc>
                <a:tc>
                  <a:txBody>
                    <a:bodyPr/>
                    <a:lstStyle/>
                    <a:p>
                      <a:pPr marL="0" marR="0" algn="ctr">
                        <a:lnSpc>
                          <a:spcPct val="115000"/>
                        </a:lnSpc>
                        <a:spcBef>
                          <a:spcPts val="0"/>
                        </a:spcBef>
                        <a:spcAft>
                          <a:spcPts val="0"/>
                        </a:spcAft>
                        <a:tabLst>
                          <a:tab pos="3143250" algn="l"/>
                        </a:tabLst>
                      </a:pPr>
                      <a:r>
                        <a:rPr lang="en-US" sz="1400" dirty="0" smtClean="0">
                          <a:solidFill>
                            <a:schemeClr val="tx1"/>
                          </a:solidFill>
                          <a:effectLst/>
                          <a:latin typeface="+mn-lt"/>
                        </a:rPr>
                        <a:t>NDVI</a:t>
                      </a:r>
                      <a:endParaRPr lang="en-US" sz="1400" dirty="0">
                        <a:solidFill>
                          <a:schemeClr val="tx1"/>
                        </a:solidFill>
                        <a:effectLst/>
                        <a:latin typeface="+mn-lt"/>
                        <a:ea typeface="Calibri"/>
                        <a:cs typeface="Times New Roman"/>
                      </a:endParaRPr>
                    </a:p>
                  </a:txBody>
                  <a:tcPr marL="68580" marR="68580" marT="0" marB="0"/>
                </a:tc>
                <a:tc vMerge="1">
                  <a:txBody>
                    <a:bodyPr/>
                    <a:lstStyle/>
                    <a:p>
                      <a:endParaRPr lang="en-US" dirty="0"/>
                    </a:p>
                  </a:txBody>
                  <a:tcPr marL="68580" marR="68580" marT="0" marB="0"/>
                </a:tc>
                <a:tc>
                  <a:txBody>
                    <a:bodyPr/>
                    <a:lstStyle/>
                    <a:p>
                      <a:pPr marL="0" marR="0" algn="ctr">
                        <a:lnSpc>
                          <a:spcPct val="115000"/>
                        </a:lnSpc>
                        <a:spcBef>
                          <a:spcPts val="0"/>
                        </a:spcBef>
                        <a:spcAft>
                          <a:spcPts val="0"/>
                        </a:spcAft>
                        <a:tabLst>
                          <a:tab pos="3143250" algn="l"/>
                        </a:tabLst>
                      </a:pPr>
                      <a:r>
                        <a:rPr lang="en-US" sz="1400" dirty="0" smtClean="0">
                          <a:solidFill>
                            <a:schemeClr val="tx1"/>
                          </a:solidFill>
                          <a:effectLst/>
                          <a:latin typeface="+mn-lt"/>
                          <a:ea typeface="ＭＳ 明朝"/>
                          <a:cs typeface="Times New Roman"/>
                        </a:rPr>
                        <a:t>Leaf</a:t>
                      </a:r>
                      <a:r>
                        <a:rPr lang="en-US" sz="1400" baseline="0" dirty="0" smtClean="0">
                          <a:solidFill>
                            <a:schemeClr val="tx1"/>
                          </a:solidFill>
                          <a:effectLst/>
                          <a:latin typeface="+mn-lt"/>
                          <a:ea typeface="ＭＳ 明朝"/>
                          <a:cs typeface="Times New Roman"/>
                        </a:rPr>
                        <a:t> </a:t>
                      </a:r>
                      <a:r>
                        <a:rPr lang="en-US" sz="1400" dirty="0" smtClean="0">
                          <a:solidFill>
                            <a:schemeClr val="tx1"/>
                          </a:solidFill>
                          <a:effectLst/>
                          <a:latin typeface="+mn-lt"/>
                          <a:ea typeface="ＭＳ 明朝"/>
                          <a:cs typeface="Times New Roman"/>
                        </a:rPr>
                        <a:t>cutter</a:t>
                      </a:r>
                      <a:endParaRPr lang="en-US" sz="1400" dirty="0">
                        <a:solidFill>
                          <a:schemeClr val="tx1"/>
                        </a:solidFill>
                        <a:effectLst/>
                        <a:latin typeface="+mn-lt"/>
                        <a:ea typeface="Calibri"/>
                        <a:cs typeface="Times New Roman"/>
                      </a:endParaRPr>
                    </a:p>
                  </a:txBody>
                  <a:tcPr marL="68580" marR="68580" marT="0" marB="0"/>
                </a:tc>
              </a:tr>
              <a:tr h="236296">
                <a:tc vMerge="1">
                  <a:txBody>
                    <a:bodyPr/>
                    <a:lstStyle/>
                    <a:p>
                      <a:endParaRPr lang="en-US" dirty="0"/>
                    </a:p>
                  </a:txBody>
                  <a:tcPr marL="68580" marR="68580" marT="0" marB="0"/>
                </a:tc>
                <a:tc>
                  <a:txBody>
                    <a:bodyPr/>
                    <a:lstStyle/>
                    <a:p>
                      <a:pPr marL="0" marR="0" algn="ctr">
                        <a:lnSpc>
                          <a:spcPct val="115000"/>
                        </a:lnSpc>
                        <a:spcBef>
                          <a:spcPts val="0"/>
                        </a:spcBef>
                        <a:spcAft>
                          <a:spcPts val="0"/>
                        </a:spcAft>
                        <a:tabLst>
                          <a:tab pos="3143250" algn="l"/>
                        </a:tabLst>
                      </a:pPr>
                      <a:r>
                        <a:rPr lang="en-US" sz="1400" dirty="0" smtClean="0">
                          <a:solidFill>
                            <a:schemeClr val="tx1"/>
                          </a:solidFill>
                          <a:effectLst/>
                          <a:latin typeface="+mn-lt"/>
                        </a:rPr>
                        <a:t>Thermal</a:t>
                      </a:r>
                      <a:endParaRPr lang="en-US" sz="1400" dirty="0">
                        <a:solidFill>
                          <a:schemeClr val="tx1"/>
                        </a:solidFill>
                        <a:effectLst/>
                        <a:latin typeface="+mn-lt"/>
                        <a:ea typeface="Calibri"/>
                        <a:cs typeface="Times New Roman"/>
                      </a:endParaRPr>
                    </a:p>
                  </a:txBody>
                  <a:tcPr marL="68580" marR="68580" marT="0" marB="0">
                    <a:solidFill>
                      <a:srgbClr val="E4988A"/>
                    </a:solidFill>
                  </a:tcPr>
                </a:tc>
                <a:tc vMerge="1">
                  <a:txBody>
                    <a:bodyPr/>
                    <a:lstStyle/>
                    <a:p>
                      <a:endParaRPr lang="en-US" dirty="0"/>
                    </a:p>
                  </a:txBody>
                  <a:tcPr marL="68580" marR="68580" marT="0" marB="0"/>
                </a:tc>
                <a:tc>
                  <a:txBody>
                    <a:bodyPr/>
                    <a:lstStyle/>
                    <a:p>
                      <a:pPr marL="0" marR="0" algn="ctr">
                        <a:lnSpc>
                          <a:spcPct val="115000"/>
                        </a:lnSpc>
                        <a:spcBef>
                          <a:spcPts val="0"/>
                        </a:spcBef>
                        <a:spcAft>
                          <a:spcPts val="0"/>
                        </a:spcAft>
                        <a:tabLst>
                          <a:tab pos="3143250" algn="l"/>
                        </a:tabLst>
                      </a:pPr>
                      <a:r>
                        <a:rPr lang="en-US" sz="1400" dirty="0" smtClean="0">
                          <a:solidFill>
                            <a:schemeClr val="tx1"/>
                          </a:solidFill>
                          <a:effectLst/>
                          <a:latin typeface="+mn-lt"/>
                          <a:ea typeface="ＭＳ 明朝"/>
                          <a:cs typeface="Times New Roman"/>
                        </a:rPr>
                        <a:t>Mistletoe</a:t>
                      </a:r>
                      <a:endParaRPr lang="en-US" sz="1400" dirty="0">
                        <a:solidFill>
                          <a:schemeClr val="tx1"/>
                        </a:solidFill>
                        <a:effectLst/>
                        <a:latin typeface="+mn-lt"/>
                        <a:ea typeface="Calibri"/>
                        <a:cs typeface="Times New Roman"/>
                      </a:endParaRPr>
                    </a:p>
                  </a:txBody>
                  <a:tcPr marL="68580" marR="68580" marT="0" marB="0"/>
                </a:tc>
              </a:tr>
              <a:tr h="236296">
                <a:tc rowSpan="6">
                  <a:txBody>
                    <a:bodyPr/>
                    <a:lstStyle/>
                    <a:p>
                      <a:endParaRPr lang="en-US" dirty="0" smtClean="0">
                        <a:solidFill>
                          <a:schemeClr val="accent4"/>
                        </a:solidFill>
                        <a:latin typeface="+mn-lt"/>
                      </a:endParaRPr>
                    </a:p>
                    <a:p>
                      <a:endParaRPr lang="en-US" dirty="0" smtClean="0">
                        <a:solidFill>
                          <a:schemeClr val="accent4"/>
                        </a:solidFill>
                        <a:latin typeface="+mn-lt"/>
                      </a:endParaRPr>
                    </a:p>
                    <a:p>
                      <a:pPr algn="ctr"/>
                      <a:r>
                        <a:rPr lang="en-US" dirty="0" smtClean="0">
                          <a:solidFill>
                            <a:schemeClr val="accent2">
                              <a:lumMod val="50000"/>
                            </a:schemeClr>
                          </a:solidFill>
                          <a:latin typeface="+mn-lt"/>
                        </a:rPr>
                        <a:t>Δ’s</a:t>
                      </a:r>
                    </a:p>
                    <a:p>
                      <a:pPr algn="ctr"/>
                      <a:r>
                        <a:rPr lang="en-US" dirty="0" smtClean="0">
                          <a:solidFill>
                            <a:schemeClr val="accent2">
                              <a:lumMod val="50000"/>
                            </a:schemeClr>
                          </a:solidFill>
                          <a:latin typeface="+mn-lt"/>
                        </a:rPr>
                        <a:t>(top-mid)</a:t>
                      </a:r>
                      <a:endParaRPr lang="en-US" dirty="0">
                        <a:solidFill>
                          <a:schemeClr val="accent2">
                            <a:lumMod val="50000"/>
                          </a:schemeClr>
                        </a:solidFill>
                        <a:latin typeface="+mn-lt"/>
                      </a:endParaRPr>
                    </a:p>
                  </a:txBody>
                  <a:tcPr marL="68580" marR="68580" marT="0" marB="0"/>
                </a:tc>
                <a:tc>
                  <a:txBody>
                    <a:bodyPr/>
                    <a:lstStyle/>
                    <a:p>
                      <a:pPr marL="0" marR="0" algn="ctr">
                        <a:lnSpc>
                          <a:spcPct val="115000"/>
                        </a:lnSpc>
                        <a:spcBef>
                          <a:spcPts val="0"/>
                        </a:spcBef>
                        <a:spcAft>
                          <a:spcPts val="0"/>
                        </a:spcAft>
                        <a:tabLst>
                          <a:tab pos="3143250" algn="l"/>
                        </a:tabLst>
                      </a:pPr>
                      <a:r>
                        <a:rPr lang="en-US" sz="1400" dirty="0">
                          <a:solidFill>
                            <a:schemeClr val="tx1"/>
                          </a:solidFill>
                          <a:effectLst/>
                          <a:latin typeface="+mn-lt"/>
                        </a:rPr>
                        <a:t>R</a:t>
                      </a:r>
                      <a:r>
                        <a:rPr lang="en-US" sz="1400" dirty="0" smtClean="0">
                          <a:solidFill>
                            <a:schemeClr val="tx1"/>
                          </a:solidFill>
                          <a:effectLst/>
                          <a:latin typeface="+mn-lt"/>
                        </a:rPr>
                        <a:t>ed </a:t>
                      </a:r>
                      <a:r>
                        <a:rPr lang="en-US" sz="1400" dirty="0">
                          <a:solidFill>
                            <a:schemeClr val="tx1"/>
                          </a:solidFill>
                          <a:effectLst/>
                          <a:latin typeface="+mn-lt"/>
                        </a:rPr>
                        <a:t>∆</a:t>
                      </a:r>
                      <a:endParaRPr lang="en-US" sz="1400" dirty="0">
                        <a:solidFill>
                          <a:schemeClr val="tx1"/>
                        </a:solidFill>
                        <a:effectLst/>
                        <a:latin typeface="+mn-lt"/>
                        <a:ea typeface="Calibri"/>
                        <a:cs typeface="Times New Roman"/>
                      </a:endParaRPr>
                    </a:p>
                  </a:txBody>
                  <a:tcPr marL="68580" marR="68580" marT="0" marB="0">
                    <a:solidFill>
                      <a:srgbClr val="E4988A"/>
                    </a:solidFill>
                  </a:tcPr>
                </a:tc>
                <a:tc vMerge="1">
                  <a:txBody>
                    <a:bodyPr/>
                    <a:lstStyle/>
                    <a:p>
                      <a:endParaRPr lang="en-US"/>
                    </a:p>
                  </a:txBody>
                  <a:tcPr marL="68580" marR="68580" marT="0" marB="0"/>
                </a:tc>
                <a:tc>
                  <a:txBody>
                    <a:bodyPr/>
                    <a:lstStyle/>
                    <a:p>
                      <a:pPr marL="0" marR="0" algn="ctr">
                        <a:lnSpc>
                          <a:spcPct val="115000"/>
                        </a:lnSpc>
                        <a:spcBef>
                          <a:spcPts val="0"/>
                        </a:spcBef>
                        <a:spcAft>
                          <a:spcPts val="0"/>
                        </a:spcAft>
                        <a:tabLst>
                          <a:tab pos="3143250" algn="l"/>
                        </a:tabLst>
                      </a:pPr>
                      <a:r>
                        <a:rPr lang="en-US" sz="1400" i="1" dirty="0" err="1" smtClean="0">
                          <a:solidFill>
                            <a:schemeClr val="tx1"/>
                          </a:solidFill>
                          <a:effectLst/>
                          <a:latin typeface="+mn-lt"/>
                          <a:ea typeface="ＭＳ 明朝"/>
                          <a:cs typeface="Times New Roman"/>
                        </a:rPr>
                        <a:t>Elytroderma</a:t>
                      </a:r>
                      <a:endParaRPr lang="en-US" sz="1400" i="1" dirty="0">
                        <a:solidFill>
                          <a:schemeClr val="tx1"/>
                        </a:solidFill>
                        <a:effectLst/>
                        <a:latin typeface="+mn-lt"/>
                        <a:ea typeface="Calibri"/>
                        <a:cs typeface="Times New Roman"/>
                      </a:endParaRPr>
                    </a:p>
                  </a:txBody>
                  <a:tcPr marL="68580" marR="68580" marT="0" marB="0"/>
                </a:tc>
              </a:tr>
              <a:tr h="236296">
                <a:tc vMerge="1">
                  <a:txBody>
                    <a:bodyPr/>
                    <a:lstStyle/>
                    <a:p>
                      <a:endParaRPr lang="en-US" dirty="0"/>
                    </a:p>
                  </a:txBody>
                  <a:tcPr marL="68580" marR="68580" marT="0" marB="0"/>
                </a:tc>
                <a:tc>
                  <a:txBody>
                    <a:bodyPr/>
                    <a:lstStyle/>
                    <a:p>
                      <a:pPr marL="0" marR="0" algn="ctr">
                        <a:lnSpc>
                          <a:spcPct val="115000"/>
                        </a:lnSpc>
                        <a:spcBef>
                          <a:spcPts val="0"/>
                        </a:spcBef>
                        <a:spcAft>
                          <a:spcPts val="0"/>
                        </a:spcAft>
                        <a:tabLst>
                          <a:tab pos="3143250" algn="l"/>
                        </a:tabLst>
                      </a:pPr>
                      <a:r>
                        <a:rPr lang="en-US" sz="1400" dirty="0">
                          <a:solidFill>
                            <a:schemeClr val="tx1"/>
                          </a:solidFill>
                          <a:effectLst/>
                          <a:latin typeface="+mn-lt"/>
                        </a:rPr>
                        <a:t>NIR ∆</a:t>
                      </a:r>
                      <a:endParaRPr lang="en-US" sz="1400" dirty="0">
                        <a:solidFill>
                          <a:schemeClr val="tx1"/>
                        </a:solidFill>
                        <a:effectLst/>
                        <a:latin typeface="+mn-lt"/>
                        <a:ea typeface="Calibri"/>
                        <a:cs typeface="Times New Roman"/>
                      </a:endParaRPr>
                    </a:p>
                  </a:txBody>
                  <a:tcPr marL="68580" marR="68580" marT="0" marB="0">
                    <a:solidFill>
                      <a:srgbClr val="E4988A"/>
                    </a:solidFill>
                  </a:tcPr>
                </a:tc>
                <a:tc vMerge="1">
                  <a:txBody>
                    <a:bodyPr/>
                    <a:lstStyle/>
                    <a:p>
                      <a:endParaRPr lang="en-US" dirty="0"/>
                    </a:p>
                  </a:txBody>
                  <a:tcPr marL="68580" marR="68580" marT="0" marB="0"/>
                </a:tc>
                <a:tc>
                  <a:txBody>
                    <a:bodyPr/>
                    <a:lstStyle/>
                    <a:p>
                      <a:pPr marL="0" marR="0" algn="ctr">
                        <a:lnSpc>
                          <a:spcPct val="115000"/>
                        </a:lnSpc>
                        <a:spcBef>
                          <a:spcPts val="0"/>
                        </a:spcBef>
                        <a:spcAft>
                          <a:spcPts val="0"/>
                        </a:spcAft>
                        <a:tabLst>
                          <a:tab pos="3143250" algn="l"/>
                        </a:tabLst>
                      </a:pPr>
                      <a:r>
                        <a:rPr lang="en-US" sz="1400" dirty="0" smtClean="0">
                          <a:solidFill>
                            <a:schemeClr val="tx1"/>
                          </a:solidFill>
                          <a:effectLst/>
                          <a:latin typeface="+mn-lt"/>
                          <a:ea typeface="ＭＳ 明朝"/>
                          <a:cs typeface="Times New Roman"/>
                        </a:rPr>
                        <a:t>Early senescence</a:t>
                      </a:r>
                      <a:endParaRPr lang="en-US" sz="1400" dirty="0">
                        <a:solidFill>
                          <a:schemeClr val="tx1"/>
                        </a:solidFill>
                        <a:effectLst/>
                        <a:latin typeface="+mn-lt"/>
                        <a:ea typeface="Calibri"/>
                        <a:cs typeface="Times New Roman"/>
                      </a:endParaRPr>
                    </a:p>
                  </a:txBody>
                  <a:tcPr marL="68580" marR="68580" marT="0" marB="0"/>
                </a:tc>
              </a:tr>
              <a:tr h="236296">
                <a:tc vMerge="1">
                  <a:txBody>
                    <a:bodyPr/>
                    <a:lstStyle/>
                    <a:p>
                      <a:endParaRPr lang="en-US" dirty="0"/>
                    </a:p>
                  </a:txBody>
                  <a:tcPr marL="68580" marR="68580" marT="0" marB="0"/>
                </a:tc>
                <a:tc>
                  <a:txBody>
                    <a:bodyPr/>
                    <a:lstStyle/>
                    <a:p>
                      <a:pPr marL="0" marR="0" algn="ctr">
                        <a:lnSpc>
                          <a:spcPct val="115000"/>
                        </a:lnSpc>
                        <a:spcBef>
                          <a:spcPts val="0"/>
                        </a:spcBef>
                        <a:spcAft>
                          <a:spcPts val="0"/>
                        </a:spcAft>
                        <a:tabLst>
                          <a:tab pos="3143250" algn="l"/>
                        </a:tabLst>
                      </a:pPr>
                      <a:r>
                        <a:rPr lang="en-US" sz="1400" dirty="0">
                          <a:solidFill>
                            <a:schemeClr val="tx1"/>
                          </a:solidFill>
                          <a:effectLst/>
                          <a:latin typeface="+mn-lt"/>
                        </a:rPr>
                        <a:t>R:NIR ∆</a:t>
                      </a:r>
                      <a:endParaRPr lang="en-US" sz="1400" dirty="0">
                        <a:solidFill>
                          <a:schemeClr val="tx1"/>
                        </a:solidFill>
                        <a:effectLst/>
                        <a:latin typeface="+mn-lt"/>
                        <a:ea typeface="Calibri"/>
                        <a:cs typeface="Times New Roman"/>
                      </a:endParaRPr>
                    </a:p>
                  </a:txBody>
                  <a:tcPr marL="68580" marR="68580" marT="0" marB="0"/>
                </a:tc>
                <a:tc vMerge="1">
                  <a:txBody>
                    <a:bodyPr/>
                    <a:lstStyle/>
                    <a:p>
                      <a:endParaRPr lang="en-US" sz="1200" dirty="0">
                        <a:solidFill>
                          <a:schemeClr val="accent4"/>
                        </a:solidFill>
                      </a:endParaRPr>
                    </a:p>
                  </a:txBody>
                  <a:tcPr/>
                </a:tc>
                <a:tc rowSpan="4">
                  <a:txBody>
                    <a:bodyPr/>
                    <a:lstStyle/>
                    <a:p>
                      <a:endParaRPr lang="en-US" sz="1200" dirty="0">
                        <a:solidFill>
                          <a:schemeClr val="accent4"/>
                        </a:solidFill>
                        <a:latin typeface="+mn-lt"/>
                      </a:endParaRPr>
                    </a:p>
                  </a:txBody>
                  <a:tcPr/>
                </a:tc>
              </a:tr>
              <a:tr h="236296">
                <a:tc vMerge="1">
                  <a:txBody>
                    <a:bodyPr/>
                    <a:lstStyle/>
                    <a:p>
                      <a:endParaRPr lang="en-US" dirty="0"/>
                    </a:p>
                  </a:txBody>
                  <a:tcPr marL="68580" marR="68580" marT="0" marB="0"/>
                </a:tc>
                <a:tc>
                  <a:txBody>
                    <a:bodyPr/>
                    <a:lstStyle/>
                    <a:p>
                      <a:pPr marL="0" marR="0" algn="ctr">
                        <a:lnSpc>
                          <a:spcPct val="115000"/>
                        </a:lnSpc>
                        <a:spcBef>
                          <a:spcPts val="0"/>
                        </a:spcBef>
                        <a:spcAft>
                          <a:spcPts val="0"/>
                        </a:spcAft>
                        <a:tabLst>
                          <a:tab pos="3143250" algn="l"/>
                        </a:tabLst>
                      </a:pPr>
                      <a:r>
                        <a:rPr lang="en-US" sz="1400" dirty="0">
                          <a:solidFill>
                            <a:schemeClr val="tx1"/>
                          </a:solidFill>
                          <a:effectLst/>
                          <a:latin typeface="+mn-lt"/>
                        </a:rPr>
                        <a:t>NIR </a:t>
                      </a:r>
                      <a:r>
                        <a:rPr lang="en-US" sz="1400" dirty="0" err="1">
                          <a:solidFill>
                            <a:schemeClr val="tx1"/>
                          </a:solidFill>
                          <a:effectLst/>
                          <a:latin typeface="+mn-lt"/>
                        </a:rPr>
                        <a:t>scl</a:t>
                      </a:r>
                      <a:r>
                        <a:rPr lang="en-US" sz="1400" dirty="0">
                          <a:solidFill>
                            <a:schemeClr val="tx1"/>
                          </a:solidFill>
                          <a:effectLst/>
                          <a:latin typeface="+mn-lt"/>
                        </a:rPr>
                        <a:t>. ∆</a:t>
                      </a:r>
                      <a:endParaRPr lang="en-US" sz="1400" dirty="0">
                        <a:solidFill>
                          <a:schemeClr val="tx1"/>
                        </a:solidFill>
                        <a:effectLst/>
                        <a:latin typeface="+mn-lt"/>
                        <a:ea typeface="Calibri"/>
                        <a:cs typeface="Times New Roman"/>
                      </a:endParaRPr>
                    </a:p>
                  </a:txBody>
                  <a:tcPr marL="68580" marR="68580" marT="0" marB="0">
                    <a:solidFill>
                      <a:srgbClr val="E4988A"/>
                    </a:solidFill>
                  </a:tcPr>
                </a:tc>
                <a:tc vMerge="1">
                  <a:txBody>
                    <a:bodyPr/>
                    <a:lstStyle/>
                    <a:p>
                      <a:endParaRPr lang="en-US" sz="1200" dirty="0">
                        <a:solidFill>
                          <a:schemeClr val="accent4"/>
                        </a:solidFill>
                      </a:endParaRPr>
                    </a:p>
                  </a:txBody>
                  <a:tcPr/>
                </a:tc>
                <a:tc vMerge="1">
                  <a:txBody>
                    <a:bodyPr/>
                    <a:lstStyle/>
                    <a:p>
                      <a:endParaRPr lang="en-US"/>
                    </a:p>
                  </a:txBody>
                  <a:tcPr/>
                </a:tc>
              </a:tr>
              <a:tr h="236296">
                <a:tc vMerge="1">
                  <a:txBody>
                    <a:bodyPr/>
                    <a:lstStyle/>
                    <a:p>
                      <a:endParaRPr lang="en-US" dirty="0"/>
                    </a:p>
                  </a:txBody>
                  <a:tcPr marL="68580" marR="68580" marT="0" marB="0"/>
                </a:tc>
                <a:tc>
                  <a:txBody>
                    <a:bodyPr/>
                    <a:lstStyle/>
                    <a:p>
                      <a:pPr marL="0" marR="0" algn="ctr">
                        <a:lnSpc>
                          <a:spcPct val="115000"/>
                        </a:lnSpc>
                        <a:spcBef>
                          <a:spcPts val="0"/>
                        </a:spcBef>
                        <a:spcAft>
                          <a:spcPts val="0"/>
                        </a:spcAft>
                        <a:tabLst>
                          <a:tab pos="3143250" algn="l"/>
                        </a:tabLst>
                      </a:pPr>
                      <a:r>
                        <a:rPr lang="en-US" sz="1400" dirty="0">
                          <a:solidFill>
                            <a:schemeClr val="tx1"/>
                          </a:solidFill>
                          <a:effectLst/>
                          <a:latin typeface="+mn-lt"/>
                        </a:rPr>
                        <a:t>NDVI ∆</a:t>
                      </a:r>
                      <a:endParaRPr lang="en-US" sz="1400" dirty="0">
                        <a:solidFill>
                          <a:schemeClr val="tx1"/>
                        </a:solidFill>
                        <a:effectLst/>
                        <a:latin typeface="+mn-lt"/>
                        <a:ea typeface="Calibri"/>
                        <a:cs typeface="Times New Roman"/>
                      </a:endParaRPr>
                    </a:p>
                  </a:txBody>
                  <a:tcPr marL="68580" marR="68580" marT="0" marB="0">
                    <a:solidFill>
                      <a:srgbClr val="E4988A"/>
                    </a:solidFill>
                  </a:tcPr>
                </a:tc>
                <a:tc vMerge="1">
                  <a:txBody>
                    <a:bodyPr/>
                    <a:lstStyle/>
                    <a:p>
                      <a:endParaRPr lang="en-US" sz="1200" dirty="0">
                        <a:solidFill>
                          <a:schemeClr val="accent4"/>
                        </a:solidFill>
                      </a:endParaRPr>
                    </a:p>
                  </a:txBody>
                  <a:tcPr/>
                </a:tc>
                <a:tc vMerge="1">
                  <a:txBody>
                    <a:bodyPr/>
                    <a:lstStyle/>
                    <a:p>
                      <a:endParaRPr lang="en-US"/>
                    </a:p>
                  </a:txBody>
                  <a:tcPr/>
                </a:tc>
              </a:tr>
              <a:tr h="0">
                <a:tc vMerge="1">
                  <a:txBody>
                    <a:bodyPr/>
                    <a:lstStyle/>
                    <a:p>
                      <a:endParaRPr lang="en-US" dirty="0"/>
                    </a:p>
                  </a:txBody>
                  <a:tcPr marL="68580" marR="68580" marT="0" marB="0"/>
                </a:tc>
                <a:tc>
                  <a:txBody>
                    <a:bodyPr/>
                    <a:lstStyle/>
                    <a:p>
                      <a:pPr marL="0" marR="0" algn="ctr">
                        <a:lnSpc>
                          <a:spcPct val="115000"/>
                        </a:lnSpc>
                        <a:spcBef>
                          <a:spcPts val="0"/>
                        </a:spcBef>
                        <a:spcAft>
                          <a:spcPts val="0"/>
                        </a:spcAft>
                        <a:tabLst>
                          <a:tab pos="3143250" algn="l"/>
                        </a:tabLst>
                      </a:pPr>
                      <a:r>
                        <a:rPr lang="en-US" sz="1400" dirty="0">
                          <a:solidFill>
                            <a:schemeClr val="tx1"/>
                          </a:solidFill>
                          <a:effectLst/>
                          <a:latin typeface="+mn-lt"/>
                        </a:rPr>
                        <a:t>Therm. ∆</a:t>
                      </a:r>
                      <a:endParaRPr lang="en-US" sz="1400" dirty="0">
                        <a:solidFill>
                          <a:schemeClr val="tx1"/>
                        </a:solidFill>
                        <a:effectLst/>
                        <a:latin typeface="+mn-lt"/>
                        <a:ea typeface="Calibri"/>
                        <a:cs typeface="Times New Roman"/>
                      </a:endParaRPr>
                    </a:p>
                  </a:txBody>
                  <a:tcPr marL="68580" marR="68580" marT="0" marB="0"/>
                </a:tc>
                <a:tc vMerge="1">
                  <a:txBody>
                    <a:bodyPr/>
                    <a:lstStyle/>
                    <a:p>
                      <a:endParaRPr lang="en-US" sz="1200" dirty="0">
                        <a:solidFill>
                          <a:schemeClr val="accent4"/>
                        </a:solidFill>
                      </a:endParaRPr>
                    </a:p>
                  </a:txBody>
                  <a:tcPr/>
                </a:tc>
                <a:tc vMerge="1">
                  <a:txBody>
                    <a:bodyPr/>
                    <a:lstStyle/>
                    <a:p>
                      <a:endParaRPr lang="en-US"/>
                    </a:p>
                  </a:txBody>
                  <a:tcPr/>
                </a:tc>
              </a:tr>
            </a:tbl>
          </a:graphicData>
        </a:graphic>
      </p:graphicFrame>
      <p:sp>
        <p:nvSpPr>
          <p:cNvPr id="7" name="TextBox 6"/>
          <p:cNvSpPr txBox="1"/>
          <p:nvPr/>
        </p:nvSpPr>
        <p:spPr>
          <a:xfrm>
            <a:off x="1744386" y="6354605"/>
            <a:ext cx="2292679" cy="523220"/>
          </a:xfrm>
          <a:prstGeom prst="rect">
            <a:avLst/>
          </a:prstGeom>
          <a:noFill/>
        </p:spPr>
        <p:txBody>
          <a:bodyPr wrap="none" rtlCol="0">
            <a:spAutoFit/>
          </a:bodyPr>
          <a:lstStyle/>
          <a:p>
            <a:r>
              <a:rPr lang="en-US" sz="1400" dirty="0">
                <a:solidFill>
                  <a:schemeClr val="accent2">
                    <a:lumMod val="50000"/>
                  </a:schemeClr>
                </a:solidFill>
                <a:latin typeface="Calibri" panose="020F0502020204030204" pitchFamily="34" charset="0"/>
              </a:rPr>
              <a:t>Red (650 nm), NIR (860 nm), </a:t>
            </a:r>
          </a:p>
          <a:p>
            <a:r>
              <a:rPr lang="en-US" sz="1400" dirty="0">
                <a:solidFill>
                  <a:schemeClr val="accent2">
                    <a:lumMod val="50000"/>
                  </a:schemeClr>
                </a:solidFill>
                <a:latin typeface="Calibri" panose="020F0502020204030204" pitchFamily="34" charset="0"/>
              </a:rPr>
              <a:t>thermal (8.1-12.4 nm) bands</a:t>
            </a:r>
          </a:p>
        </p:txBody>
      </p:sp>
      <p:sp>
        <p:nvSpPr>
          <p:cNvPr id="8" name="Rectangle 7"/>
          <p:cNvSpPr/>
          <p:nvPr/>
        </p:nvSpPr>
        <p:spPr>
          <a:xfrm>
            <a:off x="7885043" y="2480663"/>
            <a:ext cx="1673025" cy="3710609"/>
          </a:xfrm>
          <a:prstGeom prst="rect">
            <a:avLst/>
          </a:prstGeom>
          <a:pattFill prst="pct20">
            <a:fgClr>
              <a:srgbClr val="70C858"/>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a:p>
            <a:pPr algn="ctr"/>
            <a:r>
              <a:rPr lang="en-US" dirty="0" smtClean="0">
                <a:solidFill>
                  <a:schemeClr val="tx1"/>
                </a:solidFill>
              </a:rPr>
              <a:t>80% CORRECT</a:t>
            </a:r>
          </a:p>
          <a:p>
            <a:pPr algn="ctr"/>
            <a:r>
              <a:rPr lang="en-US" dirty="0" smtClean="0">
                <a:solidFill>
                  <a:schemeClr val="tx1"/>
                </a:solidFill>
              </a:rPr>
              <a:t>CLASSIFICATION</a:t>
            </a:r>
          </a:p>
          <a:p>
            <a:pPr algn="ctr"/>
            <a:r>
              <a:rPr lang="en-US" dirty="0" smtClean="0">
                <a:solidFill>
                  <a:schemeClr val="tx1"/>
                </a:solidFill>
              </a:rPr>
              <a:t>OF TREES WITHOUT DROUGHT STRESS</a:t>
            </a:r>
            <a:endParaRPr lang="en-US" dirty="0">
              <a:solidFill>
                <a:schemeClr val="tx1"/>
              </a:solidFill>
            </a:endParaRPr>
          </a:p>
        </p:txBody>
      </p:sp>
      <p:sp>
        <p:nvSpPr>
          <p:cNvPr id="11" name="Rectangle 10"/>
          <p:cNvSpPr/>
          <p:nvPr/>
        </p:nvSpPr>
        <p:spPr>
          <a:xfrm>
            <a:off x="9558068" y="2480662"/>
            <a:ext cx="1673025" cy="3710609"/>
          </a:xfrm>
          <a:prstGeom prst="rect">
            <a:avLst/>
          </a:prstGeom>
          <a:pattFill prst="pct20">
            <a:fgClr>
              <a:srgbClr val="FFC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885043" y="1561583"/>
            <a:ext cx="3346050" cy="12851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dirty="0" smtClean="0">
              <a:solidFill>
                <a:schemeClr val="tx1"/>
              </a:solidFill>
            </a:endParaRPr>
          </a:p>
          <a:p>
            <a:pPr algn="ctr"/>
            <a:r>
              <a:rPr lang="en-US" dirty="0" smtClean="0">
                <a:solidFill>
                  <a:schemeClr val="tx1"/>
                </a:solidFill>
              </a:rPr>
              <a:t>80 TREES, W/ AND W/OUT</a:t>
            </a:r>
          </a:p>
          <a:p>
            <a:pPr algn="ctr"/>
            <a:r>
              <a:rPr lang="en-US" dirty="0" smtClean="0">
                <a:solidFill>
                  <a:schemeClr val="tx1"/>
                </a:solidFill>
              </a:rPr>
              <a:t>DROUGHT STRESS:</a:t>
            </a:r>
          </a:p>
          <a:p>
            <a:pPr algn="ctr"/>
            <a:r>
              <a:rPr lang="en-US" dirty="0" smtClean="0">
                <a:solidFill>
                  <a:schemeClr val="tx1"/>
                </a:solidFill>
              </a:rPr>
              <a:t>ΔT</a:t>
            </a:r>
            <a:endParaRPr lang="en-US" dirty="0">
              <a:solidFill>
                <a:schemeClr val="tx1"/>
              </a:solidFill>
            </a:endParaRPr>
          </a:p>
        </p:txBody>
      </p:sp>
      <p:cxnSp>
        <p:nvCxnSpPr>
          <p:cNvPr id="12" name="Straight Arrow Connector 11"/>
          <p:cNvCxnSpPr/>
          <p:nvPr/>
        </p:nvCxnSpPr>
        <p:spPr>
          <a:xfrm>
            <a:off x="9558068" y="2691442"/>
            <a:ext cx="0" cy="41406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9558068" y="3131389"/>
            <a:ext cx="345057" cy="43994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9213011" y="3131389"/>
            <a:ext cx="345057" cy="43994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8125099" y="2947524"/>
            <a:ext cx="1141658" cy="369332"/>
          </a:xfrm>
          <a:prstGeom prst="rect">
            <a:avLst/>
          </a:prstGeom>
        </p:spPr>
        <p:txBody>
          <a:bodyPr wrap="none">
            <a:spAutoFit/>
          </a:bodyPr>
          <a:lstStyle/>
          <a:p>
            <a:pPr algn="ctr"/>
            <a:r>
              <a:rPr lang="en-US" dirty="0"/>
              <a:t>ΔT &lt; 1.3°C</a:t>
            </a:r>
          </a:p>
        </p:txBody>
      </p:sp>
      <p:sp>
        <p:nvSpPr>
          <p:cNvPr id="20" name="Rectangle 19"/>
          <p:cNvSpPr/>
          <p:nvPr/>
        </p:nvSpPr>
        <p:spPr>
          <a:xfrm>
            <a:off x="9849379" y="2963173"/>
            <a:ext cx="1141659" cy="369332"/>
          </a:xfrm>
          <a:prstGeom prst="rect">
            <a:avLst/>
          </a:prstGeom>
        </p:spPr>
        <p:txBody>
          <a:bodyPr wrap="none">
            <a:spAutoFit/>
          </a:bodyPr>
          <a:lstStyle/>
          <a:p>
            <a:pPr algn="ctr"/>
            <a:r>
              <a:rPr lang="en-US" dirty="0"/>
              <a:t>ΔT </a:t>
            </a:r>
            <a:r>
              <a:rPr lang="en-US" dirty="0" smtClean="0"/>
              <a:t>&gt; </a:t>
            </a:r>
            <a:r>
              <a:rPr lang="en-US" dirty="0"/>
              <a:t>1.3°C</a:t>
            </a:r>
          </a:p>
        </p:txBody>
      </p:sp>
      <p:sp>
        <p:nvSpPr>
          <p:cNvPr id="21" name="Rectangle 20"/>
          <p:cNvSpPr/>
          <p:nvPr/>
        </p:nvSpPr>
        <p:spPr>
          <a:xfrm>
            <a:off x="9558067" y="2311880"/>
            <a:ext cx="1673025" cy="390407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solidFill>
                <a:schemeClr val="tx1"/>
              </a:solidFill>
            </a:endParaRPr>
          </a:p>
          <a:p>
            <a:pPr algn="ctr"/>
            <a:r>
              <a:rPr lang="en-US" dirty="0" smtClean="0">
                <a:solidFill>
                  <a:schemeClr val="tx1"/>
                </a:solidFill>
              </a:rPr>
              <a:t>90% CORRECT</a:t>
            </a:r>
          </a:p>
          <a:p>
            <a:pPr algn="ctr"/>
            <a:r>
              <a:rPr lang="en-US" dirty="0" smtClean="0">
                <a:solidFill>
                  <a:schemeClr val="tx1"/>
                </a:solidFill>
              </a:rPr>
              <a:t>CLASSIFICATION</a:t>
            </a:r>
          </a:p>
          <a:p>
            <a:pPr algn="ctr"/>
            <a:r>
              <a:rPr lang="en-US" dirty="0" smtClean="0">
                <a:solidFill>
                  <a:schemeClr val="tx1"/>
                </a:solidFill>
              </a:rPr>
              <a:t>OF TREES WITH DROUGHT STRESS</a:t>
            </a:r>
            <a:endParaRPr lang="en-US" dirty="0">
              <a:solidFill>
                <a:schemeClr val="tx1"/>
              </a:solidFill>
            </a:endParaRPr>
          </a:p>
        </p:txBody>
      </p:sp>
      <p:sp>
        <p:nvSpPr>
          <p:cNvPr id="22" name="TextBox 21"/>
          <p:cNvSpPr txBox="1"/>
          <p:nvPr/>
        </p:nvSpPr>
        <p:spPr>
          <a:xfrm>
            <a:off x="7399591" y="6312233"/>
            <a:ext cx="4417620" cy="338554"/>
          </a:xfrm>
          <a:prstGeom prst="rect">
            <a:avLst/>
          </a:prstGeom>
          <a:noFill/>
        </p:spPr>
        <p:txBody>
          <a:bodyPr wrap="none" rtlCol="0">
            <a:spAutoFit/>
          </a:bodyPr>
          <a:lstStyle/>
          <a:p>
            <a:r>
              <a:rPr lang="en-US" sz="1600" b="1" dirty="0" smtClean="0">
                <a:solidFill>
                  <a:srgbClr val="FF0000"/>
                </a:solidFill>
              </a:rPr>
              <a:t>ΔT + NDVI IMPROVED CLASSIFICATION ACCURACY</a:t>
            </a:r>
            <a:endParaRPr lang="en-US" sz="1600" b="1" dirty="0">
              <a:solidFill>
                <a:srgbClr val="FF0000"/>
              </a:solidFill>
            </a:endParaRPr>
          </a:p>
        </p:txBody>
      </p:sp>
      <p:pic>
        <p:nvPicPr>
          <p:cNvPr id="23" name="Picture 21" descr="shield shin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122" y="5883370"/>
            <a:ext cx="789215" cy="876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9211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1245704"/>
            <a:ext cx="10515600" cy="4731026"/>
          </a:xfrm>
        </p:spPr>
        <p:txBody>
          <a:bodyPr anchor="ctr">
            <a:normAutofit fontScale="90000"/>
          </a:bodyPr>
          <a:lstStyle/>
          <a:p>
            <a:r>
              <a:rPr lang="en-US" sz="4000" dirty="0"/>
              <a:t>Spectral </a:t>
            </a:r>
            <a:r>
              <a:rPr lang="en-US" sz="4000" dirty="0" smtClean="0"/>
              <a:t>signature of drought stressed or trees already attacked by insects or pathogens can be used to identify *at risk* trees </a:t>
            </a:r>
            <a:r>
              <a:rPr lang="en-US" sz="3600" dirty="0" smtClean="0"/>
              <a:t>(each tree is georeferenced within imagery). </a:t>
            </a:r>
            <a:r>
              <a:rPr lang="en-US" sz="4000" dirty="0" smtClean="0"/>
              <a:t/>
            </a:r>
            <a:br>
              <a:rPr lang="en-US" sz="4000" dirty="0" smtClean="0"/>
            </a:br>
            <a:r>
              <a:rPr lang="en-US" sz="4000" dirty="0"/>
              <a:t/>
            </a:r>
            <a:br>
              <a:rPr lang="en-US" sz="4000" dirty="0"/>
            </a:br>
            <a:r>
              <a:rPr lang="en-US" sz="4000" dirty="0" smtClean="0"/>
              <a:t>*At risk* trees could be selected for harvest, and leave the healthiest trees for recruitment to old growth.</a:t>
            </a:r>
            <a:br>
              <a:rPr lang="en-US" sz="4000" dirty="0" smtClean="0"/>
            </a:br>
            <a:r>
              <a:rPr lang="en-US" sz="4000" dirty="0" smtClean="0"/>
              <a:t/>
            </a:r>
            <a:br>
              <a:rPr lang="en-US" sz="4000" dirty="0" smtClean="0"/>
            </a:br>
            <a:r>
              <a:rPr lang="en-US" sz="4000" dirty="0" smtClean="0"/>
              <a:t>…WWETAC</a:t>
            </a:r>
            <a:r>
              <a:rPr lang="en-US" sz="4000" dirty="0"/>
              <a:t> </a:t>
            </a:r>
            <a:r>
              <a:rPr lang="en-US" sz="4000" dirty="0" smtClean="0"/>
              <a:t>&amp; TNC working on this on the Fremont</a:t>
            </a:r>
            <a:endParaRPr lang="en-US" sz="4000" dirty="0"/>
          </a:p>
        </p:txBody>
      </p:sp>
      <p:pic>
        <p:nvPicPr>
          <p:cNvPr id="4" name="Picture 21" descr="shield shin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122" y="5883370"/>
            <a:ext cx="789215" cy="87690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547467" y="251792"/>
            <a:ext cx="8493672" cy="707886"/>
          </a:xfrm>
          <a:prstGeom prst="rect">
            <a:avLst/>
          </a:prstGeom>
          <a:noFill/>
        </p:spPr>
        <p:txBody>
          <a:bodyPr wrap="none" rtlCol="0">
            <a:spAutoFit/>
          </a:bodyPr>
          <a:lstStyle/>
          <a:p>
            <a:r>
              <a:rPr lang="en-US" sz="4000" dirty="0" smtClean="0"/>
              <a:t>APPLICATION TO FOREST RESTORATION:</a:t>
            </a:r>
            <a:endParaRPr lang="en-US" sz="4000" dirty="0"/>
          </a:p>
        </p:txBody>
      </p:sp>
    </p:spTree>
    <p:extLst>
      <p:ext uri="{BB962C8B-B14F-4D97-AF65-F5344CB8AC3E}">
        <p14:creationId xmlns:p14="http://schemas.microsoft.com/office/powerpoint/2010/main" val="11160401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3825" y="1709738"/>
            <a:ext cx="11357113" cy="2852737"/>
          </a:xfrm>
        </p:spPr>
        <p:txBody>
          <a:bodyPr/>
          <a:lstStyle/>
          <a:p>
            <a:r>
              <a:rPr lang="en-US" dirty="0" smtClean="0"/>
              <a:t>info </a:t>
            </a:r>
            <a:r>
              <a:rPr lang="en-US" dirty="0" smtClean="0"/>
              <a:t>on tree physiology to </a:t>
            </a:r>
            <a:r>
              <a:rPr lang="en-US" dirty="0" smtClean="0"/>
              <a:t>think about in</a:t>
            </a:r>
            <a:r>
              <a:rPr lang="en-US" dirty="0" smtClean="0"/>
              <a:t> </a:t>
            </a:r>
            <a:r>
              <a:rPr lang="en-US" dirty="0" smtClean="0"/>
              <a:t>fuels </a:t>
            </a:r>
            <a:r>
              <a:rPr lang="en-US" dirty="0" smtClean="0"/>
              <a:t>reduction treatments</a:t>
            </a:r>
            <a:r>
              <a:rPr lang="en-US" dirty="0" smtClean="0"/>
              <a:t>…</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6224035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652205" y="918563"/>
            <a:ext cx="3954235" cy="5029200"/>
            <a:chOff x="5105399" y="1524000"/>
            <a:chExt cx="3954235" cy="5029200"/>
          </a:xfrm>
        </p:grpSpPr>
        <p:pic>
          <p:nvPicPr>
            <p:cNvPr id="3" name="Picture 4" descr="C:\sequoia-met98\tre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399" y="1524000"/>
              <a:ext cx="3954235" cy="4835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reeform 3"/>
            <p:cNvSpPr/>
            <p:nvPr/>
          </p:nvSpPr>
          <p:spPr>
            <a:xfrm>
              <a:off x="6221841" y="4704146"/>
              <a:ext cx="2837793" cy="1655379"/>
            </a:xfrm>
            <a:custGeom>
              <a:avLst/>
              <a:gdLst>
                <a:gd name="connsiteX0" fmla="*/ 0 w 2837793"/>
                <a:gd name="connsiteY0" fmla="*/ 0 h 1135117"/>
                <a:gd name="connsiteX1" fmla="*/ 78828 w 2837793"/>
                <a:gd name="connsiteY1" fmla="*/ 15765 h 1135117"/>
                <a:gd name="connsiteX2" fmla="*/ 110359 w 2837793"/>
                <a:gd name="connsiteY2" fmla="*/ 63062 h 1135117"/>
                <a:gd name="connsiteX3" fmla="*/ 252248 w 2837793"/>
                <a:gd name="connsiteY3" fmla="*/ 173420 h 1135117"/>
                <a:gd name="connsiteX4" fmla="*/ 346841 w 2837793"/>
                <a:gd name="connsiteY4" fmla="*/ 315310 h 1135117"/>
                <a:gd name="connsiteX5" fmla="*/ 394138 w 2837793"/>
                <a:gd name="connsiteY5" fmla="*/ 362607 h 1135117"/>
                <a:gd name="connsiteX6" fmla="*/ 457200 w 2837793"/>
                <a:gd name="connsiteY6" fmla="*/ 457200 h 1135117"/>
                <a:gd name="connsiteX7" fmla="*/ 488731 w 2837793"/>
                <a:gd name="connsiteY7" fmla="*/ 504496 h 1135117"/>
                <a:gd name="connsiteX8" fmla="*/ 536028 w 2837793"/>
                <a:gd name="connsiteY8" fmla="*/ 551793 h 1135117"/>
                <a:gd name="connsiteX9" fmla="*/ 599090 w 2837793"/>
                <a:gd name="connsiteY9" fmla="*/ 646386 h 1135117"/>
                <a:gd name="connsiteX10" fmla="*/ 693683 w 2837793"/>
                <a:gd name="connsiteY10" fmla="*/ 740979 h 1135117"/>
                <a:gd name="connsiteX11" fmla="*/ 756745 w 2837793"/>
                <a:gd name="connsiteY11" fmla="*/ 835572 h 1135117"/>
                <a:gd name="connsiteX12" fmla="*/ 851338 w 2837793"/>
                <a:gd name="connsiteY12" fmla="*/ 898634 h 1135117"/>
                <a:gd name="connsiteX13" fmla="*/ 898634 w 2837793"/>
                <a:gd name="connsiteY13" fmla="*/ 930165 h 1135117"/>
                <a:gd name="connsiteX14" fmla="*/ 1008993 w 2837793"/>
                <a:gd name="connsiteY14" fmla="*/ 977462 h 1135117"/>
                <a:gd name="connsiteX15" fmla="*/ 1150883 w 2837793"/>
                <a:gd name="connsiteY15" fmla="*/ 1024758 h 1135117"/>
                <a:gd name="connsiteX16" fmla="*/ 1198179 w 2837793"/>
                <a:gd name="connsiteY16" fmla="*/ 1040524 h 1135117"/>
                <a:gd name="connsiteX17" fmla="*/ 1355834 w 2837793"/>
                <a:gd name="connsiteY17" fmla="*/ 1103586 h 1135117"/>
                <a:gd name="connsiteX18" fmla="*/ 1403131 w 2837793"/>
                <a:gd name="connsiteY18" fmla="*/ 1119351 h 1135117"/>
                <a:gd name="connsiteX19" fmla="*/ 1545021 w 2837793"/>
                <a:gd name="connsiteY19" fmla="*/ 1135117 h 1135117"/>
                <a:gd name="connsiteX20" fmla="*/ 1907628 w 2837793"/>
                <a:gd name="connsiteY20" fmla="*/ 1087820 h 1135117"/>
                <a:gd name="connsiteX21" fmla="*/ 2049517 w 2837793"/>
                <a:gd name="connsiteY21" fmla="*/ 993227 h 1135117"/>
                <a:gd name="connsiteX22" fmla="*/ 2096814 w 2837793"/>
                <a:gd name="connsiteY22" fmla="*/ 961696 h 1135117"/>
                <a:gd name="connsiteX23" fmla="*/ 2144110 w 2837793"/>
                <a:gd name="connsiteY23" fmla="*/ 914400 h 1135117"/>
                <a:gd name="connsiteX24" fmla="*/ 2191407 w 2837793"/>
                <a:gd name="connsiteY24" fmla="*/ 898634 h 1135117"/>
                <a:gd name="connsiteX25" fmla="*/ 2286000 w 2837793"/>
                <a:gd name="connsiteY25" fmla="*/ 835572 h 1135117"/>
                <a:gd name="connsiteX26" fmla="*/ 2427890 w 2837793"/>
                <a:gd name="connsiteY26" fmla="*/ 740979 h 1135117"/>
                <a:gd name="connsiteX27" fmla="*/ 2475186 w 2837793"/>
                <a:gd name="connsiteY27" fmla="*/ 709448 h 1135117"/>
                <a:gd name="connsiteX28" fmla="*/ 2522483 w 2837793"/>
                <a:gd name="connsiteY28" fmla="*/ 677917 h 1135117"/>
                <a:gd name="connsiteX29" fmla="*/ 2617076 w 2837793"/>
                <a:gd name="connsiteY29" fmla="*/ 599089 h 1135117"/>
                <a:gd name="connsiteX30" fmla="*/ 2664372 w 2837793"/>
                <a:gd name="connsiteY30" fmla="*/ 583324 h 1135117"/>
                <a:gd name="connsiteX31" fmla="*/ 2790497 w 2837793"/>
                <a:gd name="connsiteY31" fmla="*/ 536027 h 1135117"/>
                <a:gd name="connsiteX32" fmla="*/ 2837793 w 2837793"/>
                <a:gd name="connsiteY32" fmla="*/ 520262 h 113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837793" h="1135117">
                  <a:moveTo>
                    <a:pt x="0" y="0"/>
                  </a:moveTo>
                  <a:cubicBezTo>
                    <a:pt x="26276" y="5255"/>
                    <a:pt x="55562" y="2470"/>
                    <a:pt x="78828" y="15765"/>
                  </a:cubicBezTo>
                  <a:cubicBezTo>
                    <a:pt x="95279" y="25166"/>
                    <a:pt x="97771" y="48900"/>
                    <a:pt x="110359" y="63062"/>
                  </a:cubicBezTo>
                  <a:cubicBezTo>
                    <a:pt x="199911" y="163809"/>
                    <a:pt x="168906" y="145640"/>
                    <a:pt x="252248" y="173420"/>
                  </a:cubicBezTo>
                  <a:lnTo>
                    <a:pt x="346841" y="315310"/>
                  </a:lnTo>
                  <a:cubicBezTo>
                    <a:pt x="359209" y="333861"/>
                    <a:pt x="380450" y="345008"/>
                    <a:pt x="394138" y="362607"/>
                  </a:cubicBezTo>
                  <a:cubicBezTo>
                    <a:pt x="417404" y="392520"/>
                    <a:pt x="436179" y="425669"/>
                    <a:pt x="457200" y="457200"/>
                  </a:cubicBezTo>
                  <a:cubicBezTo>
                    <a:pt x="467710" y="472965"/>
                    <a:pt x="475333" y="491098"/>
                    <a:pt x="488731" y="504496"/>
                  </a:cubicBezTo>
                  <a:cubicBezTo>
                    <a:pt x="504497" y="520262"/>
                    <a:pt x="522340" y="534194"/>
                    <a:pt x="536028" y="551793"/>
                  </a:cubicBezTo>
                  <a:cubicBezTo>
                    <a:pt x="559294" y="581706"/>
                    <a:pt x="572294" y="619590"/>
                    <a:pt x="599090" y="646386"/>
                  </a:cubicBezTo>
                  <a:lnTo>
                    <a:pt x="693683" y="740979"/>
                  </a:lnTo>
                  <a:cubicBezTo>
                    <a:pt x="720479" y="767775"/>
                    <a:pt x="725214" y="814551"/>
                    <a:pt x="756745" y="835572"/>
                  </a:cubicBezTo>
                  <a:lnTo>
                    <a:pt x="851338" y="898634"/>
                  </a:lnTo>
                  <a:cubicBezTo>
                    <a:pt x="867103" y="909144"/>
                    <a:pt x="880659" y="924173"/>
                    <a:pt x="898634" y="930165"/>
                  </a:cubicBezTo>
                  <a:cubicBezTo>
                    <a:pt x="1050890" y="980918"/>
                    <a:pt x="814166" y="899531"/>
                    <a:pt x="1008993" y="977462"/>
                  </a:cubicBezTo>
                  <a:cubicBezTo>
                    <a:pt x="1009026" y="977475"/>
                    <a:pt x="1127218" y="1016870"/>
                    <a:pt x="1150883" y="1024758"/>
                  </a:cubicBezTo>
                  <a:cubicBezTo>
                    <a:pt x="1166648" y="1030013"/>
                    <a:pt x="1183315" y="1033092"/>
                    <a:pt x="1198179" y="1040524"/>
                  </a:cubicBezTo>
                  <a:cubicBezTo>
                    <a:pt x="1290966" y="1086918"/>
                    <a:pt x="1238949" y="1064625"/>
                    <a:pt x="1355834" y="1103586"/>
                  </a:cubicBezTo>
                  <a:cubicBezTo>
                    <a:pt x="1371600" y="1108841"/>
                    <a:pt x="1386614" y="1117516"/>
                    <a:pt x="1403131" y="1119351"/>
                  </a:cubicBezTo>
                  <a:lnTo>
                    <a:pt x="1545021" y="1135117"/>
                  </a:lnTo>
                  <a:cubicBezTo>
                    <a:pt x="1581176" y="1132990"/>
                    <a:pt x="1826568" y="1141860"/>
                    <a:pt x="1907628" y="1087820"/>
                  </a:cubicBezTo>
                  <a:lnTo>
                    <a:pt x="2049517" y="993227"/>
                  </a:lnTo>
                  <a:cubicBezTo>
                    <a:pt x="2065283" y="982717"/>
                    <a:pt x="2083416" y="975094"/>
                    <a:pt x="2096814" y="961696"/>
                  </a:cubicBezTo>
                  <a:cubicBezTo>
                    <a:pt x="2112579" y="945931"/>
                    <a:pt x="2125559" y="926767"/>
                    <a:pt x="2144110" y="914400"/>
                  </a:cubicBezTo>
                  <a:cubicBezTo>
                    <a:pt x="2157937" y="905182"/>
                    <a:pt x="2176880" y="906705"/>
                    <a:pt x="2191407" y="898634"/>
                  </a:cubicBezTo>
                  <a:cubicBezTo>
                    <a:pt x="2224534" y="880230"/>
                    <a:pt x="2254469" y="856593"/>
                    <a:pt x="2286000" y="835572"/>
                  </a:cubicBezTo>
                  <a:lnTo>
                    <a:pt x="2427890" y="740979"/>
                  </a:lnTo>
                  <a:lnTo>
                    <a:pt x="2475186" y="709448"/>
                  </a:lnTo>
                  <a:cubicBezTo>
                    <a:pt x="2490952" y="698938"/>
                    <a:pt x="2509085" y="691315"/>
                    <a:pt x="2522483" y="677917"/>
                  </a:cubicBezTo>
                  <a:cubicBezTo>
                    <a:pt x="2557351" y="643048"/>
                    <a:pt x="2573176" y="621039"/>
                    <a:pt x="2617076" y="599089"/>
                  </a:cubicBezTo>
                  <a:cubicBezTo>
                    <a:pt x="2631940" y="591657"/>
                    <a:pt x="2648607" y="588579"/>
                    <a:pt x="2664372" y="583324"/>
                  </a:cubicBezTo>
                  <a:cubicBezTo>
                    <a:pt x="2742230" y="531419"/>
                    <a:pt x="2681401" y="563301"/>
                    <a:pt x="2790497" y="536027"/>
                  </a:cubicBezTo>
                  <a:cubicBezTo>
                    <a:pt x="2806619" y="531997"/>
                    <a:pt x="2837793" y="520262"/>
                    <a:pt x="2837793" y="520262"/>
                  </a:cubicBezTo>
                </a:path>
              </a:pathLst>
            </a:custGeom>
            <a:noFill/>
            <a:ln w="38100">
              <a:solidFill>
                <a:srgbClr val="FF0000"/>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flipV="1">
              <a:off x="7772400" y="6077088"/>
              <a:ext cx="0" cy="476112"/>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6781800" y="5531835"/>
              <a:ext cx="300716" cy="476112"/>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flipV="1">
              <a:off x="8377916" y="5684235"/>
              <a:ext cx="385084" cy="476112"/>
            </a:xfrm>
            <a:prstGeom prst="straightConnector1">
              <a:avLst/>
            </a:prstGeom>
            <a:ln w="28575">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834742" y="1530926"/>
              <a:ext cx="1097415" cy="9836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26029" y="135029"/>
            <a:ext cx="7580240" cy="7140416"/>
          </a:xfrm>
          <a:prstGeom prst="rect">
            <a:avLst/>
          </a:prstGeom>
          <a:noFill/>
        </p:spPr>
        <p:txBody>
          <a:bodyPr wrap="square" rtlCol="0">
            <a:spAutoFit/>
          </a:bodyPr>
          <a:lstStyle/>
          <a:p>
            <a:r>
              <a:rPr lang="en-US" sz="2000" dirty="0" smtClean="0"/>
              <a:t>Western yellow pine (ponderosa and Jeffrey pine):</a:t>
            </a:r>
          </a:p>
          <a:p>
            <a:pPr marL="285750" indent="-285750">
              <a:buFont typeface="Arial" panose="020B0604020202020204" pitchFamily="34" charset="0"/>
              <a:buChar char="•"/>
            </a:pPr>
            <a:r>
              <a:rPr lang="en-US" sz="2000" dirty="0" smtClean="0"/>
              <a:t>Most (90%) of the roots are in the upper 1 m of soil, and extend out to ~1.2x of the canopy drip line</a:t>
            </a:r>
          </a:p>
          <a:p>
            <a:pPr marL="285750" indent="-285750">
              <a:buFont typeface="Arial" panose="020B0604020202020204" pitchFamily="34" charset="0"/>
              <a:buChar char="•"/>
            </a:pPr>
            <a:r>
              <a:rPr lang="en-US" sz="2000" dirty="0" smtClean="0"/>
              <a:t>PIPO is wasteful </a:t>
            </a:r>
            <a:r>
              <a:rPr lang="en-US" sz="2000" dirty="0"/>
              <a:t>of water early in the growing </a:t>
            </a:r>
            <a:r>
              <a:rPr lang="en-US" sz="2000" dirty="0" smtClean="0"/>
              <a:t>season (PIPO more than PIJE)</a:t>
            </a:r>
            <a:endParaRPr lang="en-US" sz="2000" dirty="0"/>
          </a:p>
          <a:p>
            <a:pPr marL="285750" indent="-285750">
              <a:buFont typeface="Arial" panose="020B0604020202020204" pitchFamily="34" charset="0"/>
              <a:buChar char="•"/>
            </a:pPr>
            <a:r>
              <a:rPr lang="en-US" sz="2000" dirty="0" smtClean="0"/>
              <a:t>When the upper soil horizons dry out, the tree relies on deep water </a:t>
            </a:r>
            <a:r>
              <a:rPr lang="en-US" sz="2000" dirty="0" smtClean="0"/>
              <a:t>sources </a:t>
            </a:r>
            <a:r>
              <a:rPr lang="en-US" sz="2000" dirty="0" smtClean="0"/>
              <a:t>in deep soil or in cracks in weathered bedrock</a:t>
            </a:r>
          </a:p>
          <a:p>
            <a:pPr marL="285750" indent="-285750">
              <a:buFont typeface="Arial" panose="020B0604020202020204" pitchFamily="34" charset="0"/>
              <a:buChar char="•"/>
            </a:pPr>
            <a:r>
              <a:rPr lang="en-US" sz="2000" dirty="0" smtClean="0"/>
              <a:t>T</a:t>
            </a:r>
            <a:r>
              <a:rPr lang="en-US" sz="2000" dirty="0" smtClean="0"/>
              <a:t>hen, </a:t>
            </a:r>
            <a:r>
              <a:rPr lang="en-US" sz="2000" dirty="0" smtClean="0"/>
              <a:t>the tree shifts physiologically to greater water use efficiency (high CO</a:t>
            </a:r>
            <a:r>
              <a:rPr lang="en-US" sz="2000" baseline="-25000" dirty="0" smtClean="0"/>
              <a:t>2</a:t>
            </a:r>
            <a:r>
              <a:rPr lang="en-US" sz="2000" dirty="0" smtClean="0"/>
              <a:t> uptake : water lost in transpiration)</a:t>
            </a:r>
          </a:p>
          <a:p>
            <a:pPr marL="285750" indent="-285750">
              <a:buFont typeface="Arial" panose="020B0604020202020204" pitchFamily="34" charset="0"/>
              <a:buChar char="•"/>
            </a:pPr>
            <a:r>
              <a:rPr lang="en-US" sz="2000" dirty="0" smtClean="0"/>
              <a:t>In an average or above precipitation year: no problem</a:t>
            </a:r>
          </a:p>
          <a:p>
            <a:pPr marL="285750" indent="-285750">
              <a:buFont typeface="Arial" panose="020B0604020202020204" pitchFamily="34" charset="0"/>
              <a:buChar char="•"/>
            </a:pPr>
            <a:r>
              <a:rPr lang="en-US" sz="2000" dirty="0" smtClean="0"/>
              <a:t>In a year of below average </a:t>
            </a:r>
            <a:r>
              <a:rPr lang="en-US" sz="2000" dirty="0" err="1" smtClean="0"/>
              <a:t>ppt</a:t>
            </a:r>
            <a:r>
              <a:rPr lang="en-US" sz="2000" dirty="0" smtClean="0"/>
              <a:t>, </a:t>
            </a:r>
            <a:r>
              <a:rPr lang="en-US" sz="2000" dirty="0" smtClean="0"/>
              <a:t>fewer </a:t>
            </a:r>
            <a:r>
              <a:rPr lang="en-US" sz="2000" dirty="0" smtClean="0"/>
              <a:t>roots </a:t>
            </a:r>
            <a:r>
              <a:rPr lang="en-US" sz="2000" dirty="0" smtClean="0"/>
              <a:t>reach </a:t>
            </a:r>
            <a:r>
              <a:rPr lang="en-US" sz="2000" dirty="0" smtClean="0"/>
              <a:t>water resources</a:t>
            </a:r>
          </a:p>
          <a:p>
            <a:pPr marL="285750" indent="-285750">
              <a:buFont typeface="Arial" panose="020B0604020202020204" pitchFamily="34" charset="0"/>
              <a:buChar char="•"/>
            </a:pPr>
            <a:r>
              <a:rPr lang="en-US" sz="2000" dirty="0" smtClean="0"/>
              <a:t>In a severe drought year, the water may be completely consumed and/or inaccessible to the tree</a:t>
            </a:r>
          </a:p>
          <a:p>
            <a:pPr marL="285750" indent="-285750">
              <a:buFont typeface="Arial" panose="020B0604020202020204" pitchFamily="34" charset="0"/>
              <a:buChar char="•"/>
            </a:pPr>
            <a:r>
              <a:rPr lang="en-US" sz="2000" dirty="0" smtClean="0"/>
              <a:t>In a dense stand on flat land, more trees are competing for the same water : more drought stress, </a:t>
            </a:r>
            <a:r>
              <a:rPr lang="en-US" sz="2000" dirty="0"/>
              <a:t>more trees susceptible to insect </a:t>
            </a:r>
            <a:r>
              <a:rPr lang="en-US" sz="2000" dirty="0" smtClean="0"/>
              <a:t>attack, more drought-induced </a:t>
            </a:r>
            <a:r>
              <a:rPr lang="en-US" sz="2000" dirty="0" smtClean="0"/>
              <a:t>mortality &gt;&gt; thin more that you want to</a:t>
            </a:r>
            <a:endParaRPr lang="en-US" sz="2000" dirty="0" smtClean="0"/>
          </a:p>
          <a:p>
            <a:pPr marL="285750" indent="-285750">
              <a:buFont typeface="Arial" panose="020B0604020202020204" pitchFamily="34" charset="0"/>
              <a:buChar char="•"/>
            </a:pPr>
            <a:r>
              <a:rPr lang="en-US" sz="2000" dirty="0" smtClean="0"/>
              <a:t>In a dense stand on a slope, water supply is more complex: some trees may have access to mid-slope seeps, and trees that </a:t>
            </a:r>
            <a:r>
              <a:rPr lang="en-US" sz="2000" dirty="0" smtClean="0"/>
              <a:t>don’t have access will </a:t>
            </a:r>
            <a:r>
              <a:rPr lang="en-US" sz="2000" dirty="0" smtClean="0"/>
              <a:t>wink out in a severe </a:t>
            </a:r>
            <a:r>
              <a:rPr lang="en-US" sz="2000" dirty="0" smtClean="0"/>
              <a:t>drought &gt;&gt; can’t predict which will be drought-stressed without some other tools</a:t>
            </a:r>
            <a:endParaRPr lang="en-US" sz="2000" dirty="0" smtClean="0"/>
          </a:p>
          <a:p>
            <a:pPr marL="285750" indent="-285750">
              <a:buFont typeface="Arial" panose="020B0604020202020204" pitchFamily="34" charset="0"/>
              <a:buChar char="•"/>
            </a:pPr>
            <a:r>
              <a:rPr lang="en-US" sz="2000" dirty="0" smtClean="0"/>
              <a:t>Trees that are exposed to regular drought stress are more drought- tolerant</a:t>
            </a:r>
          </a:p>
          <a:p>
            <a:endParaRPr lang="en-US" dirty="0"/>
          </a:p>
        </p:txBody>
      </p:sp>
      <p:sp>
        <p:nvSpPr>
          <p:cNvPr id="11" name="TextBox 10"/>
          <p:cNvSpPr txBox="1"/>
          <p:nvPr/>
        </p:nvSpPr>
        <p:spPr>
          <a:xfrm>
            <a:off x="7928585" y="6151636"/>
            <a:ext cx="4130893" cy="738664"/>
          </a:xfrm>
          <a:prstGeom prst="rect">
            <a:avLst/>
          </a:prstGeom>
          <a:noFill/>
        </p:spPr>
        <p:txBody>
          <a:bodyPr wrap="square" rtlCol="0">
            <a:spAutoFit/>
          </a:bodyPr>
          <a:lstStyle/>
          <a:p>
            <a:r>
              <a:rPr lang="en-US" sz="1400" dirty="0" smtClean="0"/>
              <a:t>Summarized in Grulke et al., 2010; Grulke &amp; </a:t>
            </a:r>
            <a:r>
              <a:rPr lang="en-US" sz="1400" dirty="0" err="1" smtClean="0"/>
              <a:t>Retzlaff</a:t>
            </a:r>
            <a:r>
              <a:rPr lang="en-US" sz="1400" dirty="0" smtClean="0"/>
              <a:t> 2001; Grulke et al., 2002; </a:t>
            </a:r>
            <a:r>
              <a:rPr lang="en-US" sz="1400" dirty="0" smtClean="0"/>
              <a:t>Grulke &amp; </a:t>
            </a:r>
            <a:r>
              <a:rPr lang="en-US" sz="1400" dirty="0" err="1" smtClean="0"/>
              <a:t>Balduman</a:t>
            </a:r>
            <a:r>
              <a:rPr lang="en-US" sz="1400" dirty="0" smtClean="0"/>
              <a:t> 1998; Fig</a:t>
            </a:r>
            <a:r>
              <a:rPr lang="en-US" sz="1400" dirty="0" smtClean="0"/>
              <a:t>. modified from Grulke </a:t>
            </a:r>
            <a:r>
              <a:rPr lang="en-US" sz="1400" dirty="0" smtClean="0"/>
              <a:t>1999.</a:t>
            </a:r>
            <a:endParaRPr lang="en-US" sz="1400" dirty="0"/>
          </a:p>
        </p:txBody>
      </p:sp>
      <p:pic>
        <p:nvPicPr>
          <p:cNvPr id="12" name="Picture 21" descr="shield shi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0263" y="103756"/>
            <a:ext cx="789215" cy="876905"/>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p:cNvCxnSpPr/>
          <p:nvPr/>
        </p:nvCxnSpPr>
        <p:spPr>
          <a:xfrm>
            <a:off x="8989187" y="2922680"/>
            <a:ext cx="26504" cy="768626"/>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1141604" y="2902337"/>
            <a:ext cx="26504" cy="768626"/>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8992322" y="3434841"/>
            <a:ext cx="100170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0136760" y="3434841"/>
            <a:ext cx="100170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9497728" y="3014054"/>
            <a:ext cx="1426994" cy="369332"/>
          </a:xfrm>
          <a:prstGeom prst="rect">
            <a:avLst/>
          </a:prstGeom>
          <a:noFill/>
        </p:spPr>
        <p:txBody>
          <a:bodyPr wrap="none" rtlCol="0">
            <a:spAutoFit/>
          </a:bodyPr>
          <a:lstStyle/>
          <a:p>
            <a:r>
              <a:rPr lang="en-US" b="1" dirty="0" smtClean="0">
                <a:solidFill>
                  <a:schemeClr val="accent5">
                    <a:lumMod val="40000"/>
                    <a:lumOff val="60000"/>
                  </a:schemeClr>
                </a:solidFill>
              </a:rPr>
              <a:t>1.2x drip line</a:t>
            </a:r>
            <a:endParaRPr lang="en-US" b="1" dirty="0">
              <a:solidFill>
                <a:schemeClr val="accent5">
                  <a:lumMod val="40000"/>
                  <a:lumOff val="60000"/>
                </a:schemeClr>
              </a:solidFill>
            </a:endParaRPr>
          </a:p>
        </p:txBody>
      </p:sp>
    </p:spTree>
    <p:extLst>
      <p:ext uri="{BB962C8B-B14F-4D97-AF65-F5344CB8AC3E}">
        <p14:creationId xmlns:p14="http://schemas.microsoft.com/office/powerpoint/2010/main" val="31072649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9025" y="1086681"/>
            <a:ext cx="6589720" cy="2534428"/>
          </a:xfrm>
          <a:prstGeom prst="rect">
            <a:avLst/>
          </a:prstGeom>
        </p:spPr>
      </p:pic>
      <p:pic>
        <p:nvPicPr>
          <p:cNvPr id="5" name="Picture 4"/>
          <p:cNvPicPr/>
          <p:nvPr/>
        </p:nvPicPr>
        <p:blipFill>
          <a:blip r:embed="rId3"/>
          <a:stretch>
            <a:fillRect/>
          </a:stretch>
        </p:blipFill>
        <p:spPr>
          <a:xfrm>
            <a:off x="159025" y="3780133"/>
            <a:ext cx="6612835" cy="2769704"/>
          </a:xfrm>
          <a:prstGeom prst="rect">
            <a:avLst/>
          </a:prstGeom>
        </p:spPr>
      </p:pic>
      <p:sp>
        <p:nvSpPr>
          <p:cNvPr id="7" name="Freeform 6"/>
          <p:cNvSpPr/>
          <p:nvPr/>
        </p:nvSpPr>
        <p:spPr>
          <a:xfrm>
            <a:off x="3286539" y="1736034"/>
            <a:ext cx="1987826" cy="384313"/>
          </a:xfrm>
          <a:custGeom>
            <a:avLst/>
            <a:gdLst>
              <a:gd name="connsiteX0" fmla="*/ 0 w 1696278"/>
              <a:gd name="connsiteY0" fmla="*/ 331304 h 331304"/>
              <a:gd name="connsiteX1" fmla="*/ 66260 w 1696278"/>
              <a:gd name="connsiteY1" fmla="*/ 278295 h 331304"/>
              <a:gd name="connsiteX2" fmla="*/ 92765 w 1696278"/>
              <a:gd name="connsiteY2" fmla="*/ 251791 h 331304"/>
              <a:gd name="connsiteX3" fmla="*/ 145774 w 1696278"/>
              <a:gd name="connsiteY3" fmla="*/ 225287 h 331304"/>
              <a:gd name="connsiteX4" fmla="*/ 225287 w 1696278"/>
              <a:gd name="connsiteY4" fmla="*/ 185530 h 331304"/>
              <a:gd name="connsiteX5" fmla="*/ 278295 w 1696278"/>
              <a:gd name="connsiteY5" fmla="*/ 159026 h 331304"/>
              <a:gd name="connsiteX6" fmla="*/ 410817 w 1696278"/>
              <a:gd name="connsiteY6" fmla="*/ 119269 h 331304"/>
              <a:gd name="connsiteX7" fmla="*/ 490330 w 1696278"/>
              <a:gd name="connsiteY7" fmla="*/ 79513 h 331304"/>
              <a:gd name="connsiteX8" fmla="*/ 530087 w 1696278"/>
              <a:gd name="connsiteY8" fmla="*/ 53008 h 331304"/>
              <a:gd name="connsiteX9" fmla="*/ 596347 w 1696278"/>
              <a:gd name="connsiteY9" fmla="*/ 39756 h 331304"/>
              <a:gd name="connsiteX10" fmla="*/ 636104 w 1696278"/>
              <a:gd name="connsiteY10" fmla="*/ 26504 h 331304"/>
              <a:gd name="connsiteX11" fmla="*/ 755374 w 1696278"/>
              <a:gd name="connsiteY11" fmla="*/ 0 h 331304"/>
              <a:gd name="connsiteX12" fmla="*/ 1099930 w 1696278"/>
              <a:gd name="connsiteY12" fmla="*/ 13252 h 331304"/>
              <a:gd name="connsiteX13" fmla="*/ 1205947 w 1696278"/>
              <a:gd name="connsiteY13" fmla="*/ 26504 h 331304"/>
              <a:gd name="connsiteX14" fmla="*/ 1311965 w 1696278"/>
              <a:gd name="connsiteY14" fmla="*/ 53008 h 331304"/>
              <a:gd name="connsiteX15" fmla="*/ 1338469 w 1696278"/>
              <a:gd name="connsiteY15" fmla="*/ 79513 h 331304"/>
              <a:gd name="connsiteX16" fmla="*/ 1417982 w 1696278"/>
              <a:gd name="connsiteY16" fmla="*/ 106017 h 331304"/>
              <a:gd name="connsiteX17" fmla="*/ 1444487 w 1696278"/>
              <a:gd name="connsiteY17" fmla="*/ 132521 h 331304"/>
              <a:gd name="connsiteX18" fmla="*/ 1524000 w 1696278"/>
              <a:gd name="connsiteY18" fmla="*/ 185530 h 331304"/>
              <a:gd name="connsiteX19" fmla="*/ 1563756 w 1696278"/>
              <a:gd name="connsiteY19" fmla="*/ 225287 h 331304"/>
              <a:gd name="connsiteX20" fmla="*/ 1643269 w 1696278"/>
              <a:gd name="connsiteY20" fmla="*/ 278295 h 331304"/>
              <a:gd name="connsiteX21" fmla="*/ 1696278 w 1696278"/>
              <a:gd name="connsiteY21" fmla="*/ 331304 h 33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96278" h="331304">
                <a:moveTo>
                  <a:pt x="0" y="331304"/>
                </a:moveTo>
                <a:cubicBezTo>
                  <a:pt x="22087" y="313634"/>
                  <a:pt x="44784" y="296703"/>
                  <a:pt x="66260" y="278295"/>
                </a:cubicBezTo>
                <a:cubicBezTo>
                  <a:pt x="75746" y="270164"/>
                  <a:pt x="82369" y="258721"/>
                  <a:pt x="92765" y="251791"/>
                </a:cubicBezTo>
                <a:cubicBezTo>
                  <a:pt x="109202" y="240833"/>
                  <a:pt x="128104" y="234122"/>
                  <a:pt x="145774" y="225287"/>
                </a:cubicBezTo>
                <a:cubicBezTo>
                  <a:pt x="194092" y="176967"/>
                  <a:pt x="147131" y="214838"/>
                  <a:pt x="225287" y="185530"/>
                </a:cubicBezTo>
                <a:cubicBezTo>
                  <a:pt x="243784" y="178594"/>
                  <a:pt x="259953" y="166363"/>
                  <a:pt x="278295" y="159026"/>
                </a:cubicBezTo>
                <a:cubicBezTo>
                  <a:pt x="332073" y="137514"/>
                  <a:pt x="358745" y="132287"/>
                  <a:pt x="410817" y="119269"/>
                </a:cubicBezTo>
                <a:cubicBezTo>
                  <a:pt x="524766" y="43305"/>
                  <a:pt x="380589" y="134384"/>
                  <a:pt x="490330" y="79513"/>
                </a:cubicBezTo>
                <a:cubicBezTo>
                  <a:pt x="504576" y="72390"/>
                  <a:pt x="515174" y="58601"/>
                  <a:pt x="530087" y="53008"/>
                </a:cubicBezTo>
                <a:cubicBezTo>
                  <a:pt x="551177" y="45099"/>
                  <a:pt x="574495" y="45219"/>
                  <a:pt x="596347" y="39756"/>
                </a:cubicBezTo>
                <a:cubicBezTo>
                  <a:pt x="609899" y="36368"/>
                  <a:pt x="622672" y="30342"/>
                  <a:pt x="636104" y="26504"/>
                </a:cubicBezTo>
                <a:cubicBezTo>
                  <a:pt x="679773" y="14027"/>
                  <a:pt x="709828" y="9109"/>
                  <a:pt x="755374" y="0"/>
                </a:cubicBezTo>
                <a:cubicBezTo>
                  <a:pt x="870226" y="4417"/>
                  <a:pt x="985191" y="6503"/>
                  <a:pt x="1099930" y="13252"/>
                </a:cubicBezTo>
                <a:cubicBezTo>
                  <a:pt x="1135483" y="15343"/>
                  <a:pt x="1170943" y="19941"/>
                  <a:pt x="1205947" y="26504"/>
                </a:cubicBezTo>
                <a:cubicBezTo>
                  <a:pt x="1241750" y="33217"/>
                  <a:pt x="1311965" y="53008"/>
                  <a:pt x="1311965" y="53008"/>
                </a:cubicBezTo>
                <a:cubicBezTo>
                  <a:pt x="1320800" y="61843"/>
                  <a:pt x="1327294" y="73925"/>
                  <a:pt x="1338469" y="79513"/>
                </a:cubicBezTo>
                <a:cubicBezTo>
                  <a:pt x="1363457" y="92007"/>
                  <a:pt x="1417982" y="106017"/>
                  <a:pt x="1417982" y="106017"/>
                </a:cubicBezTo>
                <a:cubicBezTo>
                  <a:pt x="1426817" y="114852"/>
                  <a:pt x="1434492" y="125024"/>
                  <a:pt x="1444487" y="132521"/>
                </a:cubicBezTo>
                <a:cubicBezTo>
                  <a:pt x="1469971" y="151634"/>
                  <a:pt x="1501476" y="163005"/>
                  <a:pt x="1524000" y="185530"/>
                </a:cubicBezTo>
                <a:cubicBezTo>
                  <a:pt x="1537252" y="198782"/>
                  <a:pt x="1548962" y="213781"/>
                  <a:pt x="1563756" y="225287"/>
                </a:cubicBezTo>
                <a:cubicBezTo>
                  <a:pt x="1588900" y="244844"/>
                  <a:pt x="1620745" y="255771"/>
                  <a:pt x="1643269" y="278295"/>
                </a:cubicBezTo>
                <a:lnTo>
                  <a:pt x="1696278" y="331304"/>
                </a:ln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311930" y="3116569"/>
            <a:ext cx="1643305" cy="1327128"/>
          </a:xfrm>
          <a:custGeom>
            <a:avLst/>
            <a:gdLst>
              <a:gd name="connsiteX0" fmla="*/ 1643305 w 1643305"/>
              <a:gd name="connsiteY0" fmla="*/ 0 h 1327128"/>
              <a:gd name="connsiteX1" fmla="*/ 1325252 w 1643305"/>
              <a:gd name="connsiteY1" fmla="*/ 13252 h 1327128"/>
              <a:gd name="connsiteX2" fmla="*/ 1232487 w 1643305"/>
              <a:gd name="connsiteY2" fmla="*/ 26504 h 1327128"/>
              <a:gd name="connsiteX3" fmla="*/ 1020452 w 1643305"/>
              <a:gd name="connsiteY3" fmla="*/ 106017 h 1327128"/>
              <a:gd name="connsiteX4" fmla="*/ 940939 w 1643305"/>
              <a:gd name="connsiteY4" fmla="*/ 132521 h 1327128"/>
              <a:gd name="connsiteX5" fmla="*/ 848174 w 1643305"/>
              <a:gd name="connsiteY5" fmla="*/ 198782 h 1327128"/>
              <a:gd name="connsiteX6" fmla="*/ 821670 w 1643305"/>
              <a:gd name="connsiteY6" fmla="*/ 225287 h 1327128"/>
              <a:gd name="connsiteX7" fmla="*/ 755409 w 1643305"/>
              <a:gd name="connsiteY7" fmla="*/ 265043 h 1327128"/>
              <a:gd name="connsiteX8" fmla="*/ 702400 w 1643305"/>
              <a:gd name="connsiteY8" fmla="*/ 318052 h 1327128"/>
              <a:gd name="connsiteX9" fmla="*/ 649392 w 1643305"/>
              <a:gd name="connsiteY9" fmla="*/ 357808 h 1327128"/>
              <a:gd name="connsiteX10" fmla="*/ 569879 w 1643305"/>
              <a:gd name="connsiteY10" fmla="*/ 437321 h 1327128"/>
              <a:gd name="connsiteX11" fmla="*/ 543374 w 1643305"/>
              <a:gd name="connsiteY11" fmla="*/ 463826 h 1327128"/>
              <a:gd name="connsiteX12" fmla="*/ 384348 w 1643305"/>
              <a:gd name="connsiteY12" fmla="*/ 609600 h 1327128"/>
              <a:gd name="connsiteX13" fmla="*/ 344592 w 1643305"/>
              <a:gd name="connsiteY13" fmla="*/ 662608 h 1327128"/>
              <a:gd name="connsiteX14" fmla="*/ 318087 w 1643305"/>
              <a:gd name="connsiteY14" fmla="*/ 689113 h 1327128"/>
              <a:gd name="connsiteX15" fmla="*/ 251826 w 1643305"/>
              <a:gd name="connsiteY15" fmla="*/ 781878 h 1327128"/>
              <a:gd name="connsiteX16" fmla="*/ 225322 w 1643305"/>
              <a:gd name="connsiteY16" fmla="*/ 834887 h 1327128"/>
              <a:gd name="connsiteX17" fmla="*/ 145809 w 1643305"/>
              <a:gd name="connsiteY17" fmla="*/ 927652 h 1327128"/>
              <a:gd name="connsiteX18" fmla="*/ 132557 w 1643305"/>
              <a:gd name="connsiteY18" fmla="*/ 967408 h 1327128"/>
              <a:gd name="connsiteX19" fmla="*/ 119305 w 1643305"/>
              <a:gd name="connsiteY19" fmla="*/ 1033669 h 1327128"/>
              <a:gd name="connsiteX20" fmla="*/ 92800 w 1643305"/>
              <a:gd name="connsiteY20" fmla="*/ 1073426 h 1327128"/>
              <a:gd name="connsiteX21" fmla="*/ 39792 w 1643305"/>
              <a:gd name="connsiteY21" fmla="*/ 1205947 h 1327128"/>
              <a:gd name="connsiteX22" fmla="*/ 13287 w 1643305"/>
              <a:gd name="connsiteY22" fmla="*/ 1285460 h 1327128"/>
              <a:gd name="connsiteX23" fmla="*/ 35 w 1643305"/>
              <a:gd name="connsiteY23" fmla="*/ 1311965 h 1327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643305" h="1327128">
                <a:moveTo>
                  <a:pt x="1643305" y="0"/>
                </a:moveTo>
                <a:cubicBezTo>
                  <a:pt x="1537287" y="4417"/>
                  <a:pt x="1431142" y="6421"/>
                  <a:pt x="1325252" y="13252"/>
                </a:cubicBezTo>
                <a:cubicBezTo>
                  <a:pt x="1294081" y="15263"/>
                  <a:pt x="1262694" y="18555"/>
                  <a:pt x="1232487" y="26504"/>
                </a:cubicBezTo>
                <a:cubicBezTo>
                  <a:pt x="933020" y="105311"/>
                  <a:pt x="1166466" y="47612"/>
                  <a:pt x="1020452" y="106017"/>
                </a:cubicBezTo>
                <a:cubicBezTo>
                  <a:pt x="994512" y="116393"/>
                  <a:pt x="940939" y="132521"/>
                  <a:pt x="940939" y="132521"/>
                </a:cubicBezTo>
                <a:cubicBezTo>
                  <a:pt x="881287" y="192175"/>
                  <a:pt x="955938" y="121807"/>
                  <a:pt x="848174" y="198782"/>
                </a:cubicBezTo>
                <a:cubicBezTo>
                  <a:pt x="838007" y="206044"/>
                  <a:pt x="831837" y="218025"/>
                  <a:pt x="821670" y="225287"/>
                </a:cubicBezTo>
                <a:cubicBezTo>
                  <a:pt x="800710" y="240258"/>
                  <a:pt x="775741" y="249229"/>
                  <a:pt x="755409" y="265043"/>
                </a:cubicBezTo>
                <a:cubicBezTo>
                  <a:pt x="735684" y="280385"/>
                  <a:pt x="721206" y="301597"/>
                  <a:pt x="702400" y="318052"/>
                </a:cubicBezTo>
                <a:cubicBezTo>
                  <a:pt x="685778" y="332596"/>
                  <a:pt x="665809" y="343033"/>
                  <a:pt x="649392" y="357808"/>
                </a:cubicBezTo>
                <a:cubicBezTo>
                  <a:pt x="621531" y="382883"/>
                  <a:pt x="596383" y="410817"/>
                  <a:pt x="569879" y="437321"/>
                </a:cubicBezTo>
                <a:cubicBezTo>
                  <a:pt x="561044" y="446156"/>
                  <a:pt x="553131" y="456021"/>
                  <a:pt x="543374" y="463826"/>
                </a:cubicBezTo>
                <a:cubicBezTo>
                  <a:pt x="488549" y="507685"/>
                  <a:pt x="426639" y="553212"/>
                  <a:pt x="384348" y="609600"/>
                </a:cubicBezTo>
                <a:cubicBezTo>
                  <a:pt x="371096" y="627269"/>
                  <a:pt x="358732" y="645641"/>
                  <a:pt x="344592" y="662608"/>
                </a:cubicBezTo>
                <a:cubicBezTo>
                  <a:pt x="336593" y="672207"/>
                  <a:pt x="325349" y="678946"/>
                  <a:pt x="318087" y="689113"/>
                </a:cubicBezTo>
                <a:cubicBezTo>
                  <a:pt x="241115" y="796874"/>
                  <a:pt x="311479" y="722227"/>
                  <a:pt x="251826" y="781878"/>
                </a:cubicBezTo>
                <a:cubicBezTo>
                  <a:pt x="242991" y="799548"/>
                  <a:pt x="235792" y="818135"/>
                  <a:pt x="225322" y="834887"/>
                </a:cubicBezTo>
                <a:cubicBezTo>
                  <a:pt x="196989" y="880220"/>
                  <a:pt x="181949" y="891512"/>
                  <a:pt x="145809" y="927652"/>
                </a:cubicBezTo>
                <a:cubicBezTo>
                  <a:pt x="141392" y="940904"/>
                  <a:pt x="135945" y="953856"/>
                  <a:pt x="132557" y="967408"/>
                </a:cubicBezTo>
                <a:cubicBezTo>
                  <a:pt x="127094" y="989260"/>
                  <a:pt x="127214" y="1012579"/>
                  <a:pt x="119305" y="1033669"/>
                </a:cubicBezTo>
                <a:cubicBezTo>
                  <a:pt x="113712" y="1048582"/>
                  <a:pt x="100702" y="1059597"/>
                  <a:pt x="92800" y="1073426"/>
                </a:cubicBezTo>
                <a:cubicBezTo>
                  <a:pt x="61601" y="1128024"/>
                  <a:pt x="61513" y="1140783"/>
                  <a:pt x="39792" y="1205947"/>
                </a:cubicBezTo>
                <a:lnTo>
                  <a:pt x="13287" y="1285460"/>
                </a:lnTo>
                <a:cubicBezTo>
                  <a:pt x="-1362" y="1329407"/>
                  <a:pt x="35" y="1339186"/>
                  <a:pt x="35" y="1311965"/>
                </a:cubicBezTo>
              </a:path>
            </a:pathLst>
          </a:custGeom>
          <a:noFill/>
          <a:ln w="38100">
            <a:solidFill>
              <a:srgbClr val="FF000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95131" y="235272"/>
            <a:ext cx="4168192" cy="369332"/>
          </a:xfrm>
          <a:prstGeom prst="rect">
            <a:avLst/>
          </a:prstGeom>
          <a:noFill/>
        </p:spPr>
        <p:txBody>
          <a:bodyPr wrap="none" rtlCol="0">
            <a:spAutoFit/>
          </a:bodyPr>
          <a:lstStyle/>
          <a:p>
            <a:r>
              <a:rPr lang="en-US" dirty="0" smtClean="0"/>
              <a:t>APPROACHES TO RESTORATION ACTIVITIES</a:t>
            </a:r>
            <a:endParaRPr lang="en-US" dirty="0"/>
          </a:p>
        </p:txBody>
      </p:sp>
      <p:sp>
        <p:nvSpPr>
          <p:cNvPr id="14" name="TextBox 13"/>
          <p:cNvSpPr txBox="1"/>
          <p:nvPr/>
        </p:nvSpPr>
        <p:spPr>
          <a:xfrm>
            <a:off x="7315200" y="1338470"/>
            <a:ext cx="4571999" cy="5632311"/>
          </a:xfrm>
          <a:prstGeom prst="rect">
            <a:avLst/>
          </a:prstGeom>
          <a:noFill/>
        </p:spPr>
        <p:txBody>
          <a:bodyPr wrap="square" rtlCol="0">
            <a:spAutoFit/>
          </a:bodyPr>
          <a:lstStyle/>
          <a:p>
            <a:r>
              <a:rPr lang="en-US" sz="2400" dirty="0" smtClean="0"/>
              <a:t>Selection of trees to fit an idealized aboveground pattern does not take into account location and amount of belowground resources in increasingly exceptional drought years.</a:t>
            </a:r>
          </a:p>
          <a:p>
            <a:endParaRPr lang="en-US" sz="2400" dirty="0" smtClean="0"/>
          </a:p>
          <a:p>
            <a:r>
              <a:rPr lang="en-US" sz="2400" dirty="0" smtClean="0"/>
              <a:t>When an aboveground pattern is decided upon, are we leaving the trees with access to deep water </a:t>
            </a:r>
            <a:r>
              <a:rPr lang="en-US" sz="2400" dirty="0" smtClean="0"/>
              <a:t>sources? Are we leaving </a:t>
            </a:r>
            <a:r>
              <a:rPr lang="en-US" sz="2400" dirty="0" smtClean="0"/>
              <a:t>the healthiest trees for recruitment to old growth? </a:t>
            </a:r>
          </a:p>
          <a:p>
            <a:endParaRPr lang="en-US" sz="2400" dirty="0"/>
          </a:p>
          <a:p>
            <a:r>
              <a:rPr lang="en-US" sz="2400" dirty="0" smtClean="0"/>
              <a:t>&gt;this is the question we worked on</a:t>
            </a:r>
            <a:endParaRPr lang="en-US" sz="2400" dirty="0"/>
          </a:p>
        </p:txBody>
      </p:sp>
      <p:sp>
        <p:nvSpPr>
          <p:cNvPr id="15" name="TextBox 14"/>
          <p:cNvSpPr txBox="1"/>
          <p:nvPr/>
        </p:nvSpPr>
        <p:spPr>
          <a:xfrm>
            <a:off x="4887305" y="6509457"/>
            <a:ext cx="1884555" cy="338554"/>
          </a:xfrm>
          <a:prstGeom prst="rect">
            <a:avLst/>
          </a:prstGeom>
          <a:noFill/>
        </p:spPr>
        <p:txBody>
          <a:bodyPr wrap="none" rtlCol="0">
            <a:spAutoFit/>
          </a:bodyPr>
          <a:lstStyle/>
          <a:p>
            <a:r>
              <a:rPr lang="en-US" sz="1600" dirty="0" smtClean="0"/>
              <a:t>Churchill et al., 2013</a:t>
            </a:r>
            <a:endParaRPr lang="en-US" sz="1600" dirty="0"/>
          </a:p>
        </p:txBody>
      </p:sp>
      <p:pic>
        <p:nvPicPr>
          <p:cNvPr id="16" name="Picture 21" descr="shield shin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122" y="5883370"/>
            <a:ext cx="789215" cy="876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97837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nvGraphicFramePr>
        <p:xfrm>
          <a:off x="1524000" y="152400"/>
          <a:ext cx="9144000" cy="5562600"/>
        </p:xfrm>
        <a:graphic>
          <a:graphicData uri="http://schemas.openxmlformats.org/presentationml/2006/ole">
            <mc:AlternateContent xmlns:mc="http://schemas.openxmlformats.org/markup-compatibility/2006">
              <mc:Choice xmlns:v="urn:schemas-microsoft-com:vml" Requires="v">
                <p:oleObj spid="_x0000_s9227" name="Chart" r:id="rId3" imgW="6077102" imgH="3200400" progId="Excel.Chart.8">
                  <p:embed/>
                </p:oleObj>
              </mc:Choice>
              <mc:Fallback>
                <p:oleObj name="Chart" r:id="rId3" imgW="6077102" imgH="3200400"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52400"/>
                        <a:ext cx="91440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11" name="Line 3"/>
          <p:cNvSpPr>
            <a:spLocks noChangeShapeType="1"/>
          </p:cNvSpPr>
          <p:nvPr/>
        </p:nvSpPr>
        <p:spPr bwMode="auto">
          <a:xfrm flipH="1">
            <a:off x="2514600" y="3657600"/>
            <a:ext cx="7924800" cy="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2" name="Line 4"/>
          <p:cNvSpPr>
            <a:spLocks noChangeShapeType="1"/>
          </p:cNvSpPr>
          <p:nvPr/>
        </p:nvSpPr>
        <p:spPr bwMode="auto">
          <a:xfrm flipH="1">
            <a:off x="2514600" y="3886200"/>
            <a:ext cx="7924800" cy="0"/>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3" name="Line 5"/>
          <p:cNvSpPr>
            <a:spLocks noChangeShapeType="1"/>
          </p:cNvSpPr>
          <p:nvPr/>
        </p:nvSpPr>
        <p:spPr bwMode="auto">
          <a:xfrm flipH="1">
            <a:off x="2514600" y="3429000"/>
            <a:ext cx="7924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4" name="Text Box 6"/>
          <p:cNvSpPr txBox="1">
            <a:spLocks noChangeArrowheads="1"/>
          </p:cNvSpPr>
          <p:nvPr/>
        </p:nvSpPr>
        <p:spPr bwMode="auto">
          <a:xfrm rot="-5400000">
            <a:off x="841376" y="2433638"/>
            <a:ext cx="2097087" cy="2746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200"/>
              <a:t>Total annual ppt, cm             </a:t>
            </a:r>
          </a:p>
        </p:txBody>
      </p:sp>
      <p:sp>
        <p:nvSpPr>
          <p:cNvPr id="17415" name="Text Box 7"/>
          <p:cNvSpPr txBox="1">
            <a:spLocks noChangeArrowheads="1"/>
          </p:cNvSpPr>
          <p:nvPr/>
        </p:nvSpPr>
        <p:spPr bwMode="auto">
          <a:xfrm>
            <a:off x="1524000" y="5715000"/>
            <a:ext cx="9144000"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sz="2200" dirty="0">
                <a:solidFill>
                  <a:srgbClr val="CC0066"/>
                </a:solidFill>
              </a:rPr>
              <a:t>Physiological drought stress of yellow pine is related to the % of average precipitation within the same year. Drought, and physiological drought stress of trees is common </a:t>
            </a:r>
            <a:r>
              <a:rPr lang="en-US" dirty="0">
                <a:solidFill>
                  <a:srgbClr val="CC0066"/>
                </a:solidFill>
              </a:rPr>
              <a:t>(Grulke et al. 2010).</a:t>
            </a:r>
          </a:p>
          <a:p>
            <a:pPr algn="ctr"/>
            <a:endParaRPr lang="en-US" sz="2400" b="1" dirty="0">
              <a:solidFill>
                <a:srgbClr val="CC0066"/>
              </a:solidFill>
              <a:latin typeface="Tempus Sans ITC" pitchFamily="82" charset="0"/>
            </a:endParaRPr>
          </a:p>
        </p:txBody>
      </p:sp>
      <p:sp>
        <p:nvSpPr>
          <p:cNvPr id="17416" name="Text Box 8"/>
          <p:cNvSpPr txBox="1">
            <a:spLocks noChangeArrowheads="1"/>
          </p:cNvSpPr>
          <p:nvPr/>
        </p:nvSpPr>
        <p:spPr bwMode="auto">
          <a:xfrm>
            <a:off x="3657601" y="5181600"/>
            <a:ext cx="54537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t>120 </a:t>
            </a:r>
            <a:r>
              <a:rPr lang="en-US" dirty="0" err="1"/>
              <a:t>yr</a:t>
            </a:r>
            <a:r>
              <a:rPr lang="en-US" dirty="0"/>
              <a:t> regional precipitation record from Big Bear Dam</a:t>
            </a:r>
          </a:p>
        </p:txBody>
      </p:sp>
      <p:sp>
        <p:nvSpPr>
          <p:cNvPr id="17417" name="Line 9"/>
          <p:cNvSpPr>
            <a:spLocks noChangeShapeType="1"/>
          </p:cNvSpPr>
          <p:nvPr/>
        </p:nvSpPr>
        <p:spPr bwMode="auto">
          <a:xfrm flipV="1">
            <a:off x="3276600" y="914400"/>
            <a:ext cx="0" cy="2438400"/>
          </a:xfrm>
          <a:prstGeom prst="line">
            <a:avLst/>
          </a:prstGeom>
          <a:noFill/>
          <a:ln w="12700">
            <a:solidFill>
              <a:srgbClr val="006666"/>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8" name="Text Box 10"/>
          <p:cNvSpPr txBox="1">
            <a:spLocks noChangeArrowheads="1"/>
          </p:cNvSpPr>
          <p:nvPr/>
        </p:nvSpPr>
        <p:spPr bwMode="auto">
          <a:xfrm>
            <a:off x="2590800" y="609600"/>
            <a:ext cx="357341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b="1"/>
              <a:t>120 year average precipitation (ave ppt)</a:t>
            </a:r>
          </a:p>
        </p:txBody>
      </p:sp>
      <p:sp>
        <p:nvSpPr>
          <p:cNvPr id="17419" name="Line 11"/>
          <p:cNvSpPr>
            <a:spLocks noChangeShapeType="1"/>
          </p:cNvSpPr>
          <p:nvPr/>
        </p:nvSpPr>
        <p:spPr bwMode="auto">
          <a:xfrm flipH="1" flipV="1">
            <a:off x="8991600" y="1158876"/>
            <a:ext cx="685800" cy="2422525"/>
          </a:xfrm>
          <a:prstGeom prst="line">
            <a:avLst/>
          </a:prstGeom>
          <a:noFill/>
          <a:ln w="12700">
            <a:solidFill>
              <a:srgbClr val="006666"/>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20" name="Text Box 12"/>
          <p:cNvSpPr txBox="1">
            <a:spLocks noChangeArrowheads="1"/>
          </p:cNvSpPr>
          <p:nvPr/>
        </p:nvSpPr>
        <p:spPr bwMode="auto">
          <a:xfrm>
            <a:off x="3429001" y="990600"/>
            <a:ext cx="547181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b="1"/>
              <a:t>80% of ave ppt induces moderate drought stress (</a:t>
            </a:r>
            <a:r>
              <a:rPr lang="en-US" sz="1600" b="1">
                <a:solidFill>
                  <a:srgbClr val="CC0066"/>
                </a:solidFill>
              </a:rPr>
              <a:t>16% of time</a:t>
            </a:r>
            <a:r>
              <a:rPr lang="en-US" sz="1600" b="1"/>
              <a:t>)</a:t>
            </a:r>
          </a:p>
        </p:txBody>
      </p:sp>
      <p:sp>
        <p:nvSpPr>
          <p:cNvPr id="17421" name="Line 13"/>
          <p:cNvSpPr>
            <a:spLocks noChangeShapeType="1"/>
          </p:cNvSpPr>
          <p:nvPr/>
        </p:nvSpPr>
        <p:spPr bwMode="auto">
          <a:xfrm flipH="1" flipV="1">
            <a:off x="8991600" y="1676400"/>
            <a:ext cx="838200" cy="2057400"/>
          </a:xfrm>
          <a:prstGeom prst="line">
            <a:avLst/>
          </a:prstGeom>
          <a:noFill/>
          <a:ln w="9525">
            <a:solidFill>
              <a:schemeClr val="hlink"/>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22" name="Text Box 14"/>
          <p:cNvSpPr txBox="1">
            <a:spLocks noChangeArrowheads="1"/>
          </p:cNvSpPr>
          <p:nvPr/>
        </p:nvSpPr>
        <p:spPr bwMode="auto">
          <a:xfrm>
            <a:off x="3352800" y="1371600"/>
            <a:ext cx="65532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600" b="1"/>
              <a:t> 60% of ave ppt induces extreme drought stress (</a:t>
            </a:r>
            <a:r>
              <a:rPr lang="en-US" sz="1600" b="1">
                <a:solidFill>
                  <a:srgbClr val="CC0066"/>
                </a:solidFill>
              </a:rPr>
              <a:t>30% of time</a:t>
            </a:r>
            <a:r>
              <a:rPr lang="en-US" sz="1600" b="1"/>
              <a:t>)</a:t>
            </a:r>
          </a:p>
        </p:txBody>
      </p:sp>
    </p:spTree>
    <p:extLst>
      <p:ext uri="{BB962C8B-B14F-4D97-AF65-F5344CB8AC3E}">
        <p14:creationId xmlns:p14="http://schemas.microsoft.com/office/powerpoint/2010/main" val="80875709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nvGraphicFramePr>
        <p:xfrm>
          <a:off x="1524000" y="152400"/>
          <a:ext cx="9144000" cy="5562600"/>
        </p:xfrm>
        <a:graphic>
          <a:graphicData uri="http://schemas.openxmlformats.org/presentationml/2006/ole">
            <mc:AlternateContent xmlns:mc="http://schemas.openxmlformats.org/markup-compatibility/2006">
              <mc:Choice xmlns:v="urn:schemas-microsoft-com:vml" Requires="v">
                <p:oleObj spid="_x0000_s10251" name="Chart" r:id="rId3" imgW="6077102" imgH="3200400" progId="Excel.Chart.8">
                  <p:embed/>
                </p:oleObj>
              </mc:Choice>
              <mc:Fallback>
                <p:oleObj name="Chart" r:id="rId3" imgW="6077102" imgH="3200400"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52400"/>
                        <a:ext cx="91440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11" name="Line 3"/>
          <p:cNvSpPr>
            <a:spLocks noChangeShapeType="1"/>
          </p:cNvSpPr>
          <p:nvPr/>
        </p:nvSpPr>
        <p:spPr bwMode="auto">
          <a:xfrm flipH="1">
            <a:off x="2514600" y="3657600"/>
            <a:ext cx="7924800" cy="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2" name="Line 4"/>
          <p:cNvSpPr>
            <a:spLocks noChangeShapeType="1"/>
          </p:cNvSpPr>
          <p:nvPr/>
        </p:nvSpPr>
        <p:spPr bwMode="auto">
          <a:xfrm flipH="1">
            <a:off x="2514600" y="3886200"/>
            <a:ext cx="7924800" cy="0"/>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3" name="Line 5"/>
          <p:cNvSpPr>
            <a:spLocks noChangeShapeType="1"/>
          </p:cNvSpPr>
          <p:nvPr/>
        </p:nvSpPr>
        <p:spPr bwMode="auto">
          <a:xfrm flipH="1">
            <a:off x="2514600" y="3429000"/>
            <a:ext cx="7924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4" name="Text Box 6"/>
          <p:cNvSpPr txBox="1">
            <a:spLocks noChangeArrowheads="1"/>
          </p:cNvSpPr>
          <p:nvPr/>
        </p:nvSpPr>
        <p:spPr bwMode="auto">
          <a:xfrm rot="-5400000">
            <a:off x="841376" y="2433638"/>
            <a:ext cx="2097087" cy="2746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200"/>
              <a:t>Total annual ppt, cm             </a:t>
            </a:r>
          </a:p>
        </p:txBody>
      </p:sp>
      <p:sp>
        <p:nvSpPr>
          <p:cNvPr id="17415" name="Text Box 7"/>
          <p:cNvSpPr txBox="1">
            <a:spLocks noChangeArrowheads="1"/>
          </p:cNvSpPr>
          <p:nvPr/>
        </p:nvSpPr>
        <p:spPr bwMode="auto">
          <a:xfrm>
            <a:off x="313899" y="5715000"/>
            <a:ext cx="11122925"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200" dirty="0" smtClean="0">
                <a:solidFill>
                  <a:srgbClr val="CC0066"/>
                </a:solidFill>
              </a:rPr>
              <a:t>*After mid 1960’s the low precipitation years have lower and lower total annual precipitation.</a:t>
            </a:r>
          </a:p>
          <a:p>
            <a:pPr algn="ctr"/>
            <a:r>
              <a:rPr lang="en-US" sz="2200" dirty="0" smtClean="0">
                <a:solidFill>
                  <a:srgbClr val="CC0066"/>
                </a:solidFill>
              </a:rPr>
              <a:t>There was a 1/250 </a:t>
            </a:r>
            <a:r>
              <a:rPr lang="en-US" sz="2200" dirty="0" err="1" smtClean="0">
                <a:solidFill>
                  <a:srgbClr val="CC0066"/>
                </a:solidFill>
              </a:rPr>
              <a:t>yr</a:t>
            </a:r>
            <a:r>
              <a:rPr lang="en-US" sz="2200" dirty="0" smtClean="0">
                <a:solidFill>
                  <a:srgbClr val="CC0066"/>
                </a:solidFill>
              </a:rPr>
              <a:t> drought in 2002. </a:t>
            </a:r>
            <a:endParaRPr lang="en-US" dirty="0">
              <a:solidFill>
                <a:srgbClr val="CC0066"/>
              </a:solidFill>
            </a:endParaRPr>
          </a:p>
          <a:p>
            <a:pPr algn="ctr"/>
            <a:endParaRPr lang="en-US" sz="2400" b="1" dirty="0">
              <a:solidFill>
                <a:srgbClr val="CC0066"/>
              </a:solidFill>
              <a:latin typeface="Tempus Sans ITC" pitchFamily="82" charset="0"/>
            </a:endParaRPr>
          </a:p>
        </p:txBody>
      </p:sp>
      <p:sp>
        <p:nvSpPr>
          <p:cNvPr id="17416" name="Text Box 8"/>
          <p:cNvSpPr txBox="1">
            <a:spLocks noChangeArrowheads="1"/>
          </p:cNvSpPr>
          <p:nvPr/>
        </p:nvSpPr>
        <p:spPr bwMode="auto">
          <a:xfrm>
            <a:off x="3657601" y="5181600"/>
            <a:ext cx="54537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t>120 </a:t>
            </a:r>
            <a:r>
              <a:rPr lang="en-US" dirty="0" err="1"/>
              <a:t>yr</a:t>
            </a:r>
            <a:r>
              <a:rPr lang="en-US" dirty="0"/>
              <a:t> regional precipitation record from Big Bear Dam</a:t>
            </a:r>
          </a:p>
        </p:txBody>
      </p:sp>
      <p:sp>
        <p:nvSpPr>
          <p:cNvPr id="17417" name="Line 9"/>
          <p:cNvSpPr>
            <a:spLocks noChangeShapeType="1"/>
          </p:cNvSpPr>
          <p:nvPr/>
        </p:nvSpPr>
        <p:spPr bwMode="auto">
          <a:xfrm flipV="1">
            <a:off x="3276600" y="914400"/>
            <a:ext cx="0" cy="2438400"/>
          </a:xfrm>
          <a:prstGeom prst="line">
            <a:avLst/>
          </a:prstGeom>
          <a:noFill/>
          <a:ln w="12700">
            <a:solidFill>
              <a:srgbClr val="006666"/>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8" name="Text Box 10"/>
          <p:cNvSpPr txBox="1">
            <a:spLocks noChangeArrowheads="1"/>
          </p:cNvSpPr>
          <p:nvPr/>
        </p:nvSpPr>
        <p:spPr bwMode="auto">
          <a:xfrm>
            <a:off x="2590800" y="609600"/>
            <a:ext cx="357341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b="1"/>
              <a:t>120 year average precipitation (ave ppt)</a:t>
            </a:r>
          </a:p>
        </p:txBody>
      </p:sp>
      <p:cxnSp>
        <p:nvCxnSpPr>
          <p:cNvPr id="3" name="Straight Connector 2"/>
          <p:cNvCxnSpPr/>
          <p:nvPr/>
        </p:nvCxnSpPr>
        <p:spPr>
          <a:xfrm>
            <a:off x="8011236" y="3851513"/>
            <a:ext cx="2428164" cy="297974"/>
          </a:xfrm>
          <a:prstGeom prst="line">
            <a:avLst/>
          </a:prstGeom>
          <a:ln w="38100">
            <a:solidFill>
              <a:srgbClr val="C66AB2"/>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0172413" y="1522413"/>
            <a:ext cx="1633782" cy="646331"/>
          </a:xfrm>
          <a:prstGeom prst="rect">
            <a:avLst/>
          </a:prstGeom>
          <a:noFill/>
          <a:ln>
            <a:solidFill>
              <a:srgbClr val="C66AB2"/>
            </a:solidFill>
          </a:ln>
        </p:spPr>
        <p:txBody>
          <a:bodyPr wrap="none" rtlCol="0">
            <a:spAutoFit/>
          </a:bodyPr>
          <a:lstStyle/>
          <a:p>
            <a:pPr algn="ctr"/>
            <a:r>
              <a:rPr lang="en-US" b="1" dirty="0" smtClean="0">
                <a:solidFill>
                  <a:srgbClr val="C66AB2"/>
                </a:solidFill>
              </a:rPr>
              <a:t>2002: 1/250 </a:t>
            </a:r>
            <a:r>
              <a:rPr lang="en-US" b="1" dirty="0" err="1" smtClean="0">
                <a:solidFill>
                  <a:srgbClr val="C66AB2"/>
                </a:solidFill>
              </a:rPr>
              <a:t>yr</a:t>
            </a:r>
            <a:r>
              <a:rPr lang="en-US" b="1" dirty="0" smtClean="0">
                <a:solidFill>
                  <a:srgbClr val="C66AB2"/>
                </a:solidFill>
              </a:rPr>
              <a:t> </a:t>
            </a:r>
          </a:p>
          <a:p>
            <a:pPr algn="ctr"/>
            <a:r>
              <a:rPr lang="en-US" b="1" dirty="0" smtClean="0">
                <a:solidFill>
                  <a:srgbClr val="C66AB2"/>
                </a:solidFill>
              </a:rPr>
              <a:t>drought</a:t>
            </a:r>
            <a:endParaRPr lang="en-US" b="1" dirty="0">
              <a:solidFill>
                <a:srgbClr val="C66AB2"/>
              </a:solidFill>
            </a:endParaRPr>
          </a:p>
        </p:txBody>
      </p:sp>
      <p:cxnSp>
        <p:nvCxnSpPr>
          <p:cNvPr id="9" name="Straight Arrow Connector 8"/>
          <p:cNvCxnSpPr/>
          <p:nvPr/>
        </p:nvCxnSpPr>
        <p:spPr>
          <a:xfrm flipH="1">
            <a:off x="10172413" y="2168744"/>
            <a:ext cx="381288" cy="2095499"/>
          </a:xfrm>
          <a:prstGeom prst="straightConnector1">
            <a:avLst/>
          </a:prstGeom>
          <a:ln w="38100">
            <a:solidFill>
              <a:srgbClr val="F53BE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24179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10" name="Object 2"/>
          <p:cNvGraphicFramePr>
            <a:graphicFrameLocks noChangeAspect="1"/>
          </p:cNvGraphicFramePr>
          <p:nvPr/>
        </p:nvGraphicFramePr>
        <p:xfrm>
          <a:off x="1524000" y="152400"/>
          <a:ext cx="9144000" cy="5562600"/>
        </p:xfrm>
        <a:graphic>
          <a:graphicData uri="http://schemas.openxmlformats.org/presentationml/2006/ole">
            <mc:AlternateContent xmlns:mc="http://schemas.openxmlformats.org/markup-compatibility/2006">
              <mc:Choice xmlns:v="urn:schemas-microsoft-com:vml" Requires="v">
                <p:oleObj spid="_x0000_s11275" name="Chart" r:id="rId3" imgW="6077102" imgH="3200400" progId="Excel.Chart.8">
                  <p:embed/>
                </p:oleObj>
              </mc:Choice>
              <mc:Fallback>
                <p:oleObj name="Chart" r:id="rId3" imgW="6077102" imgH="3200400" progId="Excel.Char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52400"/>
                        <a:ext cx="91440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11" name="Line 3"/>
          <p:cNvSpPr>
            <a:spLocks noChangeShapeType="1"/>
          </p:cNvSpPr>
          <p:nvPr/>
        </p:nvSpPr>
        <p:spPr bwMode="auto">
          <a:xfrm flipH="1">
            <a:off x="2514600" y="3657600"/>
            <a:ext cx="7924800" cy="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2" name="Line 4"/>
          <p:cNvSpPr>
            <a:spLocks noChangeShapeType="1"/>
          </p:cNvSpPr>
          <p:nvPr/>
        </p:nvSpPr>
        <p:spPr bwMode="auto">
          <a:xfrm flipH="1">
            <a:off x="2514600" y="3886200"/>
            <a:ext cx="7924800" cy="0"/>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3" name="Line 5"/>
          <p:cNvSpPr>
            <a:spLocks noChangeShapeType="1"/>
          </p:cNvSpPr>
          <p:nvPr/>
        </p:nvSpPr>
        <p:spPr bwMode="auto">
          <a:xfrm flipH="1">
            <a:off x="2514600" y="3429000"/>
            <a:ext cx="7924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4" name="Text Box 6"/>
          <p:cNvSpPr txBox="1">
            <a:spLocks noChangeArrowheads="1"/>
          </p:cNvSpPr>
          <p:nvPr/>
        </p:nvSpPr>
        <p:spPr bwMode="auto">
          <a:xfrm rot="-5400000">
            <a:off x="841376" y="2433638"/>
            <a:ext cx="2097087" cy="2746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1200"/>
              <a:t>Total annual ppt, cm             </a:t>
            </a:r>
          </a:p>
        </p:txBody>
      </p:sp>
      <p:sp>
        <p:nvSpPr>
          <p:cNvPr id="17415" name="Text Box 7"/>
          <p:cNvSpPr txBox="1">
            <a:spLocks noChangeArrowheads="1"/>
          </p:cNvSpPr>
          <p:nvPr/>
        </p:nvSpPr>
        <p:spPr bwMode="auto">
          <a:xfrm>
            <a:off x="313899" y="5715000"/>
            <a:ext cx="11122925"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endParaRPr lang="en-US" sz="2200" dirty="0" smtClean="0">
              <a:solidFill>
                <a:srgbClr val="CC0066"/>
              </a:solidFill>
            </a:endParaRPr>
          </a:p>
          <a:p>
            <a:pPr algn="ctr"/>
            <a:r>
              <a:rPr lang="en-US" sz="2200" dirty="0" smtClean="0">
                <a:solidFill>
                  <a:srgbClr val="CC0066"/>
                </a:solidFill>
              </a:rPr>
              <a:t>Over the last 5 </a:t>
            </a:r>
            <a:r>
              <a:rPr lang="en-US" sz="2200" dirty="0" err="1" smtClean="0">
                <a:solidFill>
                  <a:srgbClr val="CC0066"/>
                </a:solidFill>
              </a:rPr>
              <a:t>yrs</a:t>
            </a:r>
            <a:r>
              <a:rPr lang="en-US" sz="2200" dirty="0" smtClean="0">
                <a:solidFill>
                  <a:srgbClr val="CC0066"/>
                </a:solidFill>
              </a:rPr>
              <a:t> in southern California, every year has been a 1/1000 </a:t>
            </a:r>
            <a:r>
              <a:rPr lang="en-US" sz="2200" dirty="0" err="1" smtClean="0">
                <a:solidFill>
                  <a:srgbClr val="CC0066"/>
                </a:solidFill>
              </a:rPr>
              <a:t>yr</a:t>
            </a:r>
            <a:r>
              <a:rPr lang="en-US" sz="2200" dirty="0" smtClean="0">
                <a:solidFill>
                  <a:srgbClr val="CC0066"/>
                </a:solidFill>
              </a:rPr>
              <a:t> drought. </a:t>
            </a:r>
            <a:endParaRPr lang="en-US" dirty="0">
              <a:solidFill>
                <a:srgbClr val="CC0066"/>
              </a:solidFill>
            </a:endParaRPr>
          </a:p>
          <a:p>
            <a:pPr algn="ctr"/>
            <a:endParaRPr lang="en-US" sz="2400" b="1" dirty="0">
              <a:solidFill>
                <a:srgbClr val="CC0066"/>
              </a:solidFill>
              <a:latin typeface="Tempus Sans ITC" pitchFamily="82" charset="0"/>
            </a:endParaRPr>
          </a:p>
        </p:txBody>
      </p:sp>
      <p:sp>
        <p:nvSpPr>
          <p:cNvPr id="17416" name="Text Box 8"/>
          <p:cNvSpPr txBox="1">
            <a:spLocks noChangeArrowheads="1"/>
          </p:cNvSpPr>
          <p:nvPr/>
        </p:nvSpPr>
        <p:spPr bwMode="auto">
          <a:xfrm>
            <a:off x="3657601" y="5181600"/>
            <a:ext cx="54537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dirty="0"/>
              <a:t>120 </a:t>
            </a:r>
            <a:r>
              <a:rPr lang="en-US" dirty="0" err="1"/>
              <a:t>yr</a:t>
            </a:r>
            <a:r>
              <a:rPr lang="en-US" dirty="0"/>
              <a:t> regional precipitation record from Big Bear Dam</a:t>
            </a:r>
          </a:p>
        </p:txBody>
      </p:sp>
      <p:sp>
        <p:nvSpPr>
          <p:cNvPr id="17417" name="Line 9"/>
          <p:cNvSpPr>
            <a:spLocks noChangeShapeType="1"/>
          </p:cNvSpPr>
          <p:nvPr/>
        </p:nvSpPr>
        <p:spPr bwMode="auto">
          <a:xfrm flipV="1">
            <a:off x="3276600" y="914400"/>
            <a:ext cx="0" cy="2438400"/>
          </a:xfrm>
          <a:prstGeom prst="line">
            <a:avLst/>
          </a:prstGeom>
          <a:noFill/>
          <a:ln w="12700">
            <a:solidFill>
              <a:srgbClr val="006666"/>
            </a:solidFill>
            <a:round/>
            <a:headEnd type="arrow"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8" name="Text Box 10"/>
          <p:cNvSpPr txBox="1">
            <a:spLocks noChangeArrowheads="1"/>
          </p:cNvSpPr>
          <p:nvPr/>
        </p:nvSpPr>
        <p:spPr bwMode="auto">
          <a:xfrm>
            <a:off x="2590800" y="609600"/>
            <a:ext cx="357341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600" b="1"/>
              <a:t>120 year average precipitation (ave ppt)</a:t>
            </a:r>
          </a:p>
        </p:txBody>
      </p:sp>
      <p:cxnSp>
        <p:nvCxnSpPr>
          <p:cNvPr id="3" name="Straight Connector 2"/>
          <p:cNvCxnSpPr/>
          <p:nvPr/>
        </p:nvCxnSpPr>
        <p:spPr>
          <a:xfrm>
            <a:off x="8011236" y="3851513"/>
            <a:ext cx="2428164" cy="297974"/>
          </a:xfrm>
          <a:prstGeom prst="line">
            <a:avLst/>
          </a:prstGeom>
          <a:ln w="38100">
            <a:solidFill>
              <a:srgbClr val="C66AB2"/>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0172413" y="1522413"/>
            <a:ext cx="1633782" cy="646331"/>
          </a:xfrm>
          <a:prstGeom prst="rect">
            <a:avLst/>
          </a:prstGeom>
          <a:noFill/>
          <a:ln>
            <a:solidFill>
              <a:srgbClr val="C66AB2"/>
            </a:solidFill>
          </a:ln>
        </p:spPr>
        <p:txBody>
          <a:bodyPr wrap="none" rtlCol="0">
            <a:spAutoFit/>
          </a:bodyPr>
          <a:lstStyle/>
          <a:p>
            <a:pPr algn="ctr"/>
            <a:r>
              <a:rPr lang="en-US" b="1" dirty="0" smtClean="0">
                <a:solidFill>
                  <a:srgbClr val="C66AB2"/>
                </a:solidFill>
              </a:rPr>
              <a:t>2002: 1/250 </a:t>
            </a:r>
            <a:r>
              <a:rPr lang="en-US" b="1" dirty="0" err="1" smtClean="0">
                <a:solidFill>
                  <a:srgbClr val="C66AB2"/>
                </a:solidFill>
              </a:rPr>
              <a:t>yr</a:t>
            </a:r>
            <a:r>
              <a:rPr lang="en-US" b="1" dirty="0" smtClean="0">
                <a:solidFill>
                  <a:srgbClr val="C66AB2"/>
                </a:solidFill>
              </a:rPr>
              <a:t> </a:t>
            </a:r>
          </a:p>
          <a:p>
            <a:pPr algn="ctr"/>
            <a:r>
              <a:rPr lang="en-US" b="1" dirty="0" smtClean="0">
                <a:solidFill>
                  <a:srgbClr val="C66AB2"/>
                </a:solidFill>
              </a:rPr>
              <a:t>drought</a:t>
            </a:r>
            <a:endParaRPr lang="en-US" b="1" dirty="0">
              <a:solidFill>
                <a:srgbClr val="C66AB2"/>
              </a:solidFill>
            </a:endParaRPr>
          </a:p>
        </p:txBody>
      </p:sp>
      <p:cxnSp>
        <p:nvCxnSpPr>
          <p:cNvPr id="9" name="Straight Arrow Connector 8"/>
          <p:cNvCxnSpPr/>
          <p:nvPr/>
        </p:nvCxnSpPr>
        <p:spPr>
          <a:xfrm flipH="1">
            <a:off x="10172413" y="2168744"/>
            <a:ext cx="381288" cy="2095499"/>
          </a:xfrm>
          <a:prstGeom prst="straightConnector1">
            <a:avLst/>
          </a:prstGeom>
          <a:ln w="38100">
            <a:solidFill>
              <a:srgbClr val="F53BEC"/>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446528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smtClean="0"/>
              <a:t>WWETAC and TNC has been working on the effect of the 2014 &amp; 2015 </a:t>
            </a:r>
            <a:r>
              <a:rPr lang="en-US" sz="4400" dirty="0" smtClean="0"/>
              <a:t>drought </a:t>
            </a:r>
            <a:r>
              <a:rPr lang="en-US" sz="4400" dirty="0" smtClean="0"/>
              <a:t>on tree health in different fuels treatments on the Fremont NF</a:t>
            </a:r>
            <a:endParaRPr lang="en-US" sz="4400"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358131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0" y="954088"/>
            <a:ext cx="9334500" cy="598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834696" y="152401"/>
            <a:ext cx="4663071" cy="646331"/>
          </a:xfrm>
          <a:prstGeom prst="rect">
            <a:avLst/>
          </a:prstGeom>
          <a:noFill/>
        </p:spPr>
        <p:txBody>
          <a:bodyPr wrap="none" rtlCol="0">
            <a:spAutoFit/>
          </a:bodyPr>
          <a:lstStyle/>
          <a:p>
            <a:pPr algn="ctr"/>
            <a:r>
              <a:rPr lang="en-US" sz="3600" dirty="0"/>
              <a:t>Upper Sycan Watershed</a:t>
            </a:r>
            <a:endParaRPr lang="en-US" sz="2800" dirty="0"/>
          </a:p>
        </p:txBody>
      </p:sp>
      <p:sp>
        <p:nvSpPr>
          <p:cNvPr id="2" name="Oval 1"/>
          <p:cNvSpPr/>
          <p:nvPr/>
        </p:nvSpPr>
        <p:spPr>
          <a:xfrm>
            <a:off x="4691270" y="2557670"/>
            <a:ext cx="397565" cy="90114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1" descr="shield shin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122" y="5883370"/>
            <a:ext cx="789215" cy="876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12382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rot="16200000">
            <a:off x="-575190" y="1137335"/>
            <a:ext cx="3033138" cy="1015663"/>
          </a:xfrm>
          <a:prstGeom prst="rect">
            <a:avLst/>
          </a:prstGeom>
          <a:noFill/>
        </p:spPr>
        <p:txBody>
          <a:bodyPr wrap="none" rtlCol="0">
            <a:spAutoFit/>
          </a:bodyPr>
          <a:lstStyle/>
          <a:p>
            <a:r>
              <a:rPr lang="en-US" sz="6000" dirty="0" smtClean="0"/>
              <a:t>LANDSAT</a:t>
            </a:r>
            <a:endParaRPr lang="en-US" sz="60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8111" y="0"/>
            <a:ext cx="9115778" cy="6858000"/>
          </a:xfrm>
          <a:prstGeom prst="rect">
            <a:avLst/>
          </a:prstGeom>
        </p:spPr>
      </p:pic>
      <p:pic>
        <p:nvPicPr>
          <p:cNvPr id="5" name="Picture 21" descr="shield shi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122" y="5883370"/>
            <a:ext cx="789215" cy="876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07510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Intent: assess forest health in different fuels treatments, in upland and lowland sites</a:t>
            </a:r>
            <a:endParaRPr lang="en-US" dirty="0"/>
          </a:p>
        </p:txBody>
      </p:sp>
      <p:sp>
        <p:nvSpPr>
          <p:cNvPr id="3" name="Content Placeholder 2"/>
          <p:cNvSpPr>
            <a:spLocks noGrp="1"/>
          </p:cNvSpPr>
          <p:nvPr>
            <p:ph idx="1"/>
          </p:nvPr>
        </p:nvSpPr>
        <p:spPr>
          <a:xfrm>
            <a:off x="179614" y="1825625"/>
            <a:ext cx="11625943" cy="4351338"/>
          </a:xfrm>
        </p:spPr>
        <p:txBody>
          <a:bodyPr/>
          <a:lstStyle/>
          <a:p>
            <a:r>
              <a:rPr lang="en-US" dirty="0" smtClean="0"/>
              <a:t>Fuels treatments installed:</a:t>
            </a:r>
          </a:p>
          <a:p>
            <a:pPr lvl="1"/>
            <a:r>
              <a:rPr lang="en-US" dirty="0" smtClean="0"/>
              <a:t>Upland and lowland no-harvest (</a:t>
            </a:r>
            <a:r>
              <a:rPr lang="en-US" dirty="0" smtClean="0">
                <a:solidFill>
                  <a:srgbClr val="FF0000"/>
                </a:solidFill>
              </a:rPr>
              <a:t>CY1C, CY2C</a:t>
            </a:r>
            <a:r>
              <a:rPr lang="en-US" dirty="0" smtClean="0"/>
              <a:t>)</a:t>
            </a:r>
          </a:p>
          <a:p>
            <a:pPr lvl="1"/>
            <a:r>
              <a:rPr lang="en-US" dirty="0" smtClean="0"/>
              <a:t>Upland harvest, matched pairs of mature and pole sized trees (</a:t>
            </a:r>
            <a:r>
              <a:rPr lang="en-US" dirty="0" smtClean="0">
                <a:solidFill>
                  <a:srgbClr val="FF0000"/>
                </a:solidFill>
              </a:rPr>
              <a:t>CY2H</a:t>
            </a:r>
            <a:r>
              <a:rPr lang="en-US" dirty="0" smtClean="0"/>
              <a:t>) (2016?)</a:t>
            </a:r>
          </a:p>
          <a:p>
            <a:pPr lvl="1"/>
            <a:r>
              <a:rPr lang="en-US" dirty="0" smtClean="0"/>
              <a:t>Lowland harvest, leave litter 2005 (</a:t>
            </a:r>
            <a:r>
              <a:rPr lang="en-US" dirty="0" smtClean="0">
                <a:solidFill>
                  <a:srgbClr val="FF0000"/>
                </a:solidFill>
              </a:rPr>
              <a:t>CY1H</a:t>
            </a:r>
            <a:r>
              <a:rPr lang="en-US" dirty="0" smtClean="0"/>
              <a:t>)</a:t>
            </a:r>
          </a:p>
          <a:p>
            <a:pPr lvl="1"/>
            <a:r>
              <a:rPr lang="en-US" dirty="0" smtClean="0"/>
              <a:t>Lowland harvest (only) 2015 [S of Long Creek] (LC1H)</a:t>
            </a:r>
          </a:p>
          <a:p>
            <a:pPr lvl="1"/>
            <a:r>
              <a:rPr lang="en-US" dirty="0" smtClean="0"/>
              <a:t>Lowland prescribed burn only 2008 [S of Long Creek] (LC1 1xF)</a:t>
            </a:r>
          </a:p>
          <a:p>
            <a:pPr lvl="1"/>
            <a:r>
              <a:rPr lang="en-US" dirty="0" smtClean="0"/>
              <a:t>Lowland harvest (2005), 1 prescribed burn (2006) (</a:t>
            </a:r>
            <a:r>
              <a:rPr lang="en-US" dirty="0" smtClean="0">
                <a:solidFill>
                  <a:srgbClr val="FF0000"/>
                </a:solidFill>
              </a:rPr>
              <a:t>CY1 H1xF</a:t>
            </a:r>
            <a:r>
              <a:rPr lang="en-US" dirty="0" smtClean="0"/>
              <a:t>)</a:t>
            </a:r>
          </a:p>
          <a:p>
            <a:pPr lvl="1"/>
            <a:r>
              <a:rPr lang="en-US" dirty="0" smtClean="0"/>
              <a:t>Lowland harvest, 2 prescribed burns (2006, 2013) (</a:t>
            </a:r>
            <a:r>
              <a:rPr lang="en-US" dirty="0" smtClean="0">
                <a:solidFill>
                  <a:srgbClr val="FF0000"/>
                </a:solidFill>
              </a:rPr>
              <a:t>CY1 H2xF</a:t>
            </a:r>
            <a:r>
              <a:rPr lang="en-US" dirty="0" smtClean="0"/>
              <a:t>)</a:t>
            </a:r>
          </a:p>
          <a:p>
            <a:pPr lvl="1"/>
            <a:r>
              <a:rPr lang="en-US" dirty="0" smtClean="0"/>
              <a:t>Lowland ICOs, 2 (</a:t>
            </a:r>
            <a:r>
              <a:rPr lang="en-US" dirty="0" smtClean="0">
                <a:solidFill>
                  <a:srgbClr val="FF0000"/>
                </a:solidFill>
              </a:rPr>
              <a:t>CY1 ICO</a:t>
            </a:r>
            <a:r>
              <a:rPr lang="en-US" dirty="0" smtClean="0"/>
              <a:t>, LC1 ICO) (2016?)</a:t>
            </a:r>
            <a:endParaRPr lang="en-US" dirty="0"/>
          </a:p>
        </p:txBody>
      </p:sp>
      <p:pic>
        <p:nvPicPr>
          <p:cNvPr id="4" name="Picture 21" descr="shield shin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122" y="5883370"/>
            <a:ext cx="789215" cy="87690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366368" y="5761464"/>
            <a:ext cx="8957075" cy="830997"/>
          </a:xfrm>
          <a:prstGeom prst="rect">
            <a:avLst/>
          </a:prstGeom>
          <a:noFill/>
        </p:spPr>
        <p:txBody>
          <a:bodyPr wrap="square" rtlCol="0">
            <a:spAutoFit/>
          </a:bodyPr>
          <a:lstStyle/>
          <a:p>
            <a:r>
              <a:rPr lang="en-US" sz="2400" dirty="0" smtClean="0">
                <a:solidFill>
                  <a:srgbClr val="FF0000"/>
                </a:solidFill>
              </a:rPr>
              <a:t>Trees were assessed in 2014 and 2015: both severe drought stress years (&lt;60% of average long-term </a:t>
            </a:r>
            <a:r>
              <a:rPr lang="en-US" sz="2400" dirty="0" err="1" smtClean="0">
                <a:solidFill>
                  <a:srgbClr val="FF0000"/>
                </a:solidFill>
              </a:rPr>
              <a:t>ppt</a:t>
            </a:r>
            <a:r>
              <a:rPr lang="en-US" sz="2400" dirty="0" smtClean="0">
                <a:solidFill>
                  <a:srgbClr val="FF0000"/>
                </a:solidFill>
              </a:rPr>
              <a:t>)</a:t>
            </a:r>
            <a:endParaRPr lang="en-US" sz="2400" dirty="0">
              <a:solidFill>
                <a:srgbClr val="FF0000"/>
              </a:solidFill>
            </a:endParaRPr>
          </a:p>
        </p:txBody>
      </p:sp>
    </p:spTree>
    <p:extLst>
      <p:ext uri="{BB962C8B-B14F-4D97-AF65-F5344CB8AC3E}">
        <p14:creationId xmlns:p14="http://schemas.microsoft.com/office/powerpoint/2010/main" val="215730611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3337" y="44462"/>
            <a:ext cx="10515600" cy="1325563"/>
          </a:xfrm>
        </p:spPr>
        <p:txBody>
          <a:bodyPr>
            <a:normAutofit/>
          </a:bodyPr>
          <a:lstStyle/>
          <a:p>
            <a:pPr algn="ctr"/>
            <a:r>
              <a:rPr lang="en-US" sz="3200" b="1" dirty="0" smtClean="0"/>
              <a:t>APPLICATION OF THIS APPROACH TO ASSESS </a:t>
            </a:r>
            <a:br>
              <a:rPr lang="en-US" sz="3200" b="1" dirty="0" smtClean="0"/>
            </a:br>
            <a:r>
              <a:rPr lang="en-US" sz="3200" b="1" dirty="0" smtClean="0"/>
              <a:t>FUELS TREATMENTS ON THE FREMONT NF</a:t>
            </a:r>
            <a:endParaRPr lang="en-US" sz="3200" b="1" dirty="0"/>
          </a:p>
        </p:txBody>
      </p:sp>
      <p:graphicFrame>
        <p:nvGraphicFramePr>
          <p:cNvPr id="6" name="Content Placeholder 5"/>
          <p:cNvGraphicFramePr>
            <a:graphicFrameLocks noGrp="1"/>
          </p:cNvGraphicFramePr>
          <p:nvPr>
            <p:ph sz="half" idx="1"/>
            <p:extLst>
              <p:ext uri="{D42A27DB-BD31-4B8C-83A1-F6EECF244321}">
                <p14:modId xmlns:p14="http://schemas.microsoft.com/office/powerpoint/2010/main" val="2152679688"/>
              </p:ext>
            </p:extLst>
          </p:nvPr>
        </p:nvGraphicFramePr>
        <p:xfrm>
          <a:off x="1802296" y="1196180"/>
          <a:ext cx="3710609" cy="4365545"/>
        </p:xfrm>
        <a:graphic>
          <a:graphicData uri="http://schemas.openxmlformats.org/drawingml/2006/table">
            <a:tbl>
              <a:tblPr>
                <a:tableStyleId>{5C22544A-7EE6-4342-B048-85BDC9FD1C3A}</a:tableStyleId>
              </a:tblPr>
              <a:tblGrid>
                <a:gridCol w="3710609"/>
              </a:tblGrid>
              <a:tr h="365930">
                <a:tc>
                  <a:txBody>
                    <a:bodyPr/>
                    <a:lstStyle/>
                    <a:p>
                      <a:pPr algn="ctr" fontAlgn="b"/>
                      <a:r>
                        <a:rPr lang="en-US" sz="1800" b="1" u="none" strike="noStrike" dirty="0">
                          <a:effectLst/>
                        </a:rPr>
                        <a:t>WHOLE TREE HEALTH </a:t>
                      </a:r>
                      <a:r>
                        <a:rPr lang="en-US" sz="1800" b="1" u="none" strike="noStrike" dirty="0" smtClean="0">
                          <a:effectLst/>
                        </a:rPr>
                        <a:t>ATTRIBUTES:</a:t>
                      </a:r>
                      <a:endParaRPr lang="en-US" sz="1800" b="1" i="0" u="none" strike="noStrike" dirty="0">
                        <a:solidFill>
                          <a:srgbClr val="000000"/>
                        </a:solidFill>
                        <a:effectLst/>
                        <a:latin typeface="Calibri" panose="020F0502020204030204" pitchFamily="34" charset="0"/>
                      </a:endParaRPr>
                    </a:p>
                  </a:txBody>
                  <a:tcPr marL="9525" marR="9525" marT="9525" marB="0" anchor="b"/>
                </a:tc>
              </a:tr>
              <a:tr h="365930">
                <a:tc>
                  <a:txBody>
                    <a:bodyPr/>
                    <a:lstStyle/>
                    <a:p>
                      <a:pPr algn="ctr" fontAlgn="b"/>
                      <a:r>
                        <a:rPr lang="en-US" sz="1800" u="none" strike="noStrike" dirty="0">
                          <a:effectLst/>
                        </a:rPr>
                        <a:t>BOLE &amp; BRANCH INFESTATIONS</a:t>
                      </a:r>
                      <a:endParaRPr lang="en-US" sz="1800" b="0" i="0" u="none" strike="noStrike" dirty="0">
                        <a:solidFill>
                          <a:srgbClr val="000000"/>
                        </a:solidFill>
                        <a:effectLst/>
                        <a:latin typeface="Calibri" panose="020F0502020204030204" pitchFamily="34" charset="0"/>
                      </a:endParaRPr>
                    </a:p>
                  </a:txBody>
                  <a:tcPr marL="9525" marR="9525" marT="9525" marB="0" anchor="b"/>
                </a:tc>
              </a:tr>
              <a:tr h="365930">
                <a:tc>
                  <a:txBody>
                    <a:bodyPr/>
                    <a:lstStyle/>
                    <a:p>
                      <a:pPr algn="ctr" fontAlgn="b"/>
                      <a:r>
                        <a:rPr lang="en-US" sz="1800" u="none" strike="noStrike">
                          <a:effectLst/>
                        </a:rPr>
                        <a:t>MECHANICAL DAMAGE</a:t>
                      </a:r>
                      <a:endParaRPr lang="en-US" sz="1800" b="0" i="0" u="none" strike="noStrike">
                        <a:solidFill>
                          <a:srgbClr val="000000"/>
                        </a:solidFill>
                        <a:effectLst/>
                        <a:latin typeface="Calibri" panose="020F0502020204030204" pitchFamily="34" charset="0"/>
                      </a:endParaRPr>
                    </a:p>
                  </a:txBody>
                  <a:tcPr marL="9525" marR="9525" marT="9525" marB="0" anchor="b"/>
                </a:tc>
              </a:tr>
              <a:tr h="340315">
                <a:tc>
                  <a:txBody>
                    <a:bodyPr/>
                    <a:lstStyle/>
                    <a:p>
                      <a:pPr algn="ctr" fontAlgn="b"/>
                      <a:r>
                        <a:rPr lang="en-US" sz="1800" u="none" strike="noStrike">
                          <a:effectLst/>
                        </a:rPr>
                        <a:t>FIRE DAMAGE</a:t>
                      </a:r>
                      <a:endParaRPr lang="en-US" sz="1800" b="0" i="0" u="none" strike="noStrike">
                        <a:solidFill>
                          <a:srgbClr val="000000"/>
                        </a:solidFill>
                        <a:effectLst/>
                        <a:latin typeface="Calibri" panose="020F0502020204030204" pitchFamily="34" charset="0"/>
                      </a:endParaRPr>
                    </a:p>
                  </a:txBody>
                  <a:tcPr marL="9525" marR="9525" marT="9525" marB="0" anchor="b"/>
                </a:tc>
              </a:tr>
              <a:tr h="365930">
                <a:tc>
                  <a:txBody>
                    <a:bodyPr/>
                    <a:lstStyle/>
                    <a:p>
                      <a:pPr algn="ctr" fontAlgn="b"/>
                      <a:r>
                        <a:rPr lang="en-US" sz="1800" u="none" strike="noStrike">
                          <a:effectLst/>
                        </a:rPr>
                        <a:t>CANOPY TRANSPARENCY</a:t>
                      </a:r>
                      <a:endParaRPr lang="en-US" sz="1800" b="0" i="0" u="none" strike="noStrike">
                        <a:solidFill>
                          <a:srgbClr val="000000"/>
                        </a:solidFill>
                        <a:effectLst/>
                        <a:latin typeface="Calibri" panose="020F0502020204030204" pitchFamily="34" charset="0"/>
                      </a:endParaRPr>
                    </a:p>
                  </a:txBody>
                  <a:tcPr marL="9525" marR="9525" marT="9525" marB="0" anchor="b"/>
                </a:tc>
              </a:tr>
              <a:tr h="365930">
                <a:tc>
                  <a:txBody>
                    <a:bodyPr/>
                    <a:lstStyle/>
                    <a:p>
                      <a:pPr algn="ctr" fontAlgn="b"/>
                      <a:r>
                        <a:rPr lang="en-US" sz="1800" u="none" strike="noStrike">
                          <a:effectLst/>
                        </a:rPr>
                        <a:t>CANOPY RETENTION</a:t>
                      </a:r>
                      <a:endParaRPr lang="en-US" sz="1800" b="0" i="0" u="none" strike="noStrike">
                        <a:solidFill>
                          <a:srgbClr val="000000"/>
                        </a:solidFill>
                        <a:effectLst/>
                        <a:latin typeface="Calibri" panose="020F0502020204030204" pitchFamily="34" charset="0"/>
                      </a:endParaRPr>
                    </a:p>
                  </a:txBody>
                  <a:tcPr marL="9525" marR="9525" marT="9525" marB="0" anchor="b"/>
                </a:tc>
              </a:tr>
              <a:tr h="365930">
                <a:tc>
                  <a:txBody>
                    <a:bodyPr/>
                    <a:lstStyle/>
                    <a:p>
                      <a:pPr algn="ctr" fontAlgn="b"/>
                      <a:r>
                        <a:rPr lang="en-US" sz="1800" u="none" strike="noStrike">
                          <a:effectLst/>
                        </a:rPr>
                        <a:t>BRANCH DIE BACK</a:t>
                      </a:r>
                      <a:endParaRPr lang="en-US" sz="1800" b="0" i="0" u="none" strike="noStrike">
                        <a:solidFill>
                          <a:srgbClr val="000000"/>
                        </a:solidFill>
                        <a:effectLst/>
                        <a:latin typeface="Calibri" panose="020F0502020204030204" pitchFamily="34" charset="0"/>
                      </a:endParaRPr>
                    </a:p>
                  </a:txBody>
                  <a:tcPr marL="9525" marR="9525" marT="9525" marB="0" anchor="b"/>
                </a:tc>
              </a:tr>
              <a:tr h="365930">
                <a:tc>
                  <a:txBody>
                    <a:bodyPr/>
                    <a:lstStyle/>
                    <a:p>
                      <a:pPr algn="ctr" fontAlgn="b"/>
                      <a:r>
                        <a:rPr lang="en-US" sz="1800" u="none" strike="noStrike">
                          <a:effectLst/>
                        </a:rPr>
                        <a:t>GROWING POINT DIE BACK</a:t>
                      </a:r>
                      <a:endParaRPr lang="en-US" sz="1800" b="0" i="0" u="none" strike="noStrike">
                        <a:solidFill>
                          <a:srgbClr val="000000"/>
                        </a:solidFill>
                        <a:effectLst/>
                        <a:latin typeface="Calibri" panose="020F0502020204030204" pitchFamily="34" charset="0"/>
                      </a:endParaRPr>
                    </a:p>
                  </a:txBody>
                  <a:tcPr marL="9525" marR="9525" marT="9525" marB="0" anchor="b"/>
                </a:tc>
              </a:tr>
              <a:tr h="365930">
                <a:tc>
                  <a:txBody>
                    <a:bodyPr/>
                    <a:lstStyle/>
                    <a:p>
                      <a:pPr algn="ctr" fontAlgn="b"/>
                      <a:r>
                        <a:rPr lang="en-US" sz="1800" u="none" strike="noStrike">
                          <a:effectLst/>
                        </a:rPr>
                        <a:t>FOLIAR CHLOROSIS</a:t>
                      </a:r>
                      <a:endParaRPr lang="en-US" sz="1800" b="0" i="0" u="none" strike="noStrike">
                        <a:solidFill>
                          <a:srgbClr val="000000"/>
                        </a:solidFill>
                        <a:effectLst/>
                        <a:latin typeface="Calibri" panose="020F0502020204030204" pitchFamily="34" charset="0"/>
                      </a:endParaRPr>
                    </a:p>
                  </a:txBody>
                  <a:tcPr marL="9525" marR="9525" marT="9525" marB="0" anchor="b"/>
                </a:tc>
              </a:tr>
              <a:tr h="365930">
                <a:tc>
                  <a:txBody>
                    <a:bodyPr/>
                    <a:lstStyle/>
                    <a:p>
                      <a:pPr algn="ctr" fontAlgn="b"/>
                      <a:r>
                        <a:rPr lang="en-US" sz="1800" u="none" strike="noStrike" dirty="0">
                          <a:effectLst/>
                        </a:rPr>
                        <a:t>FOLIAR DESICCATION</a:t>
                      </a:r>
                      <a:endParaRPr lang="en-US" sz="1800" b="0" i="0" u="none" strike="noStrike" dirty="0">
                        <a:solidFill>
                          <a:srgbClr val="000000"/>
                        </a:solidFill>
                        <a:effectLst/>
                        <a:latin typeface="Calibri" panose="020F0502020204030204" pitchFamily="34" charset="0"/>
                      </a:endParaRPr>
                    </a:p>
                  </a:txBody>
                  <a:tcPr marL="9525" marR="9525" marT="9525" marB="0" anchor="b"/>
                </a:tc>
              </a:tr>
              <a:tr h="365930">
                <a:tc>
                  <a:txBody>
                    <a:bodyPr/>
                    <a:lstStyle/>
                    <a:p>
                      <a:pPr algn="ctr" fontAlgn="b"/>
                      <a:r>
                        <a:rPr lang="en-US" sz="1800" u="none" strike="noStrike">
                          <a:effectLst/>
                        </a:rPr>
                        <a:t># CONES</a:t>
                      </a:r>
                      <a:endParaRPr lang="en-US" sz="1800" b="0" i="0" u="none" strike="noStrike">
                        <a:solidFill>
                          <a:srgbClr val="000000"/>
                        </a:solidFill>
                        <a:effectLst/>
                        <a:latin typeface="Calibri" panose="020F0502020204030204" pitchFamily="34" charset="0"/>
                      </a:endParaRPr>
                    </a:p>
                  </a:txBody>
                  <a:tcPr marL="9525" marR="9525" marT="9525" marB="0" anchor="b"/>
                </a:tc>
              </a:tr>
              <a:tr h="365930">
                <a:tc>
                  <a:txBody>
                    <a:bodyPr/>
                    <a:lstStyle/>
                    <a:p>
                      <a:pPr algn="ctr" fontAlgn="b"/>
                      <a:r>
                        <a:rPr lang="en-US" sz="1800" u="none" strike="noStrike" dirty="0">
                          <a:effectLst/>
                        </a:rPr>
                        <a:t>LEVEL OF TREE DROUGHT STRESS</a:t>
                      </a:r>
                      <a:endParaRPr lang="en-US" sz="1800" b="0" i="0" u="none" strike="noStrike" dirty="0">
                        <a:solidFill>
                          <a:srgbClr val="000000"/>
                        </a:solidFill>
                        <a:effectLst/>
                        <a:latin typeface="Calibri" panose="020F0502020204030204" pitchFamily="34" charset="0"/>
                      </a:endParaRPr>
                    </a:p>
                  </a:txBody>
                  <a:tcPr marL="9525" marR="9525" marT="9525" marB="0" anchor="b"/>
                </a:tc>
              </a:tr>
            </a:tbl>
          </a:graphicData>
        </a:graphic>
      </p:graphicFrame>
      <p:graphicFrame>
        <p:nvGraphicFramePr>
          <p:cNvPr id="7" name="Content Placeholder 6"/>
          <p:cNvGraphicFramePr>
            <a:graphicFrameLocks noGrp="1"/>
          </p:cNvGraphicFramePr>
          <p:nvPr>
            <p:ph sz="half" idx="2"/>
            <p:extLst>
              <p:ext uri="{D42A27DB-BD31-4B8C-83A1-F6EECF244321}">
                <p14:modId xmlns:p14="http://schemas.microsoft.com/office/powerpoint/2010/main" val="3780353721"/>
              </p:ext>
            </p:extLst>
          </p:nvPr>
        </p:nvGraphicFramePr>
        <p:xfrm>
          <a:off x="5844208" y="1196180"/>
          <a:ext cx="4068417" cy="4365545"/>
        </p:xfrm>
        <a:graphic>
          <a:graphicData uri="http://schemas.openxmlformats.org/drawingml/2006/table">
            <a:tbl>
              <a:tblPr>
                <a:tableStyleId>{5C22544A-7EE6-4342-B048-85BDC9FD1C3A}</a:tableStyleId>
              </a:tblPr>
              <a:tblGrid>
                <a:gridCol w="4068417"/>
              </a:tblGrid>
              <a:tr h="365930">
                <a:tc>
                  <a:txBody>
                    <a:bodyPr/>
                    <a:lstStyle/>
                    <a:p>
                      <a:pPr algn="ctr" fontAlgn="b"/>
                      <a:r>
                        <a:rPr lang="en-US" sz="1800" b="1" u="none" strike="noStrike" dirty="0">
                          <a:effectLst/>
                        </a:rPr>
                        <a:t>CANOPY HEALTH </a:t>
                      </a:r>
                      <a:r>
                        <a:rPr lang="en-US" sz="1800" b="1" u="none" strike="noStrike" dirty="0" smtClean="0">
                          <a:effectLst/>
                        </a:rPr>
                        <a:t>ATTRIBUTES:</a:t>
                      </a:r>
                      <a:endParaRPr lang="en-US" sz="1800" b="1" i="0" u="none" strike="noStrike" dirty="0">
                        <a:solidFill>
                          <a:srgbClr val="000000"/>
                        </a:solidFill>
                        <a:effectLst/>
                        <a:latin typeface="Calibri" panose="020F0502020204030204" pitchFamily="34" charset="0"/>
                      </a:endParaRPr>
                    </a:p>
                  </a:txBody>
                  <a:tcPr marL="9525" marR="9525" marT="9525" marB="0" anchor="b"/>
                </a:tc>
              </a:tr>
              <a:tr h="365930">
                <a:tc>
                  <a:txBody>
                    <a:bodyPr/>
                    <a:lstStyle/>
                    <a:p>
                      <a:pPr algn="ctr" fontAlgn="b"/>
                      <a:r>
                        <a:rPr lang="en-US" sz="1800" u="none" strike="noStrike" dirty="0">
                          <a:effectLst/>
                        </a:rPr>
                        <a:t>NEEDLE AND BRANCH </a:t>
                      </a:r>
                      <a:r>
                        <a:rPr lang="en-US" sz="1800" u="none" strike="noStrike" dirty="0" smtClean="0">
                          <a:effectLst/>
                        </a:rPr>
                        <a:t>LENGTH</a:t>
                      </a:r>
                      <a:endParaRPr lang="en-US" sz="1800" b="0" i="0" u="none" strike="noStrike" dirty="0">
                        <a:solidFill>
                          <a:srgbClr val="000000"/>
                        </a:solidFill>
                        <a:effectLst/>
                        <a:latin typeface="Calibri" panose="020F0502020204030204" pitchFamily="34" charset="0"/>
                      </a:endParaRPr>
                    </a:p>
                  </a:txBody>
                  <a:tcPr marL="9525" marR="9525" marT="9525" marB="0" anchor="b"/>
                </a:tc>
              </a:tr>
              <a:tr h="365930">
                <a:tc>
                  <a:txBody>
                    <a:bodyPr/>
                    <a:lstStyle/>
                    <a:p>
                      <a:pPr algn="ctr" fontAlgn="b"/>
                      <a:r>
                        <a:rPr lang="en-US" sz="1800" u="none" strike="noStrike" dirty="0">
                          <a:effectLst/>
                        </a:rPr>
                        <a:t>MAXIMUM NL</a:t>
                      </a:r>
                      <a:endParaRPr lang="en-US" sz="1800" b="0" i="0" u="none" strike="noStrike" dirty="0">
                        <a:solidFill>
                          <a:srgbClr val="000000"/>
                        </a:solidFill>
                        <a:effectLst/>
                        <a:latin typeface="Calibri" panose="020F0502020204030204" pitchFamily="34" charset="0"/>
                      </a:endParaRPr>
                    </a:p>
                  </a:txBody>
                  <a:tcPr marL="9525" marR="9525" marT="9525" marB="0" anchor="b"/>
                </a:tc>
              </a:tr>
              <a:tr h="365930">
                <a:tc>
                  <a:txBody>
                    <a:bodyPr/>
                    <a:lstStyle/>
                    <a:p>
                      <a:pPr algn="ctr" fontAlgn="b"/>
                      <a:r>
                        <a:rPr lang="en-US" sz="1800" u="none" strike="noStrike">
                          <a:effectLst/>
                        </a:rPr>
                        <a:t>BRANCH DIAMETER</a:t>
                      </a:r>
                      <a:endParaRPr lang="en-US" sz="1800" b="0" i="0" u="none" strike="noStrike">
                        <a:solidFill>
                          <a:srgbClr val="000000"/>
                        </a:solidFill>
                        <a:effectLst/>
                        <a:latin typeface="Calibri" panose="020F0502020204030204" pitchFamily="34" charset="0"/>
                      </a:endParaRPr>
                    </a:p>
                  </a:txBody>
                  <a:tcPr marL="9525" marR="9525" marT="9525" marB="0" anchor="b"/>
                </a:tc>
              </a:tr>
              <a:tr h="365930">
                <a:tc>
                  <a:txBody>
                    <a:bodyPr/>
                    <a:lstStyle/>
                    <a:p>
                      <a:pPr algn="ctr" fontAlgn="b"/>
                      <a:r>
                        <a:rPr lang="en-US" sz="1800" u="none" strike="noStrike">
                          <a:effectLst/>
                        </a:rPr>
                        <a:t>BAI</a:t>
                      </a:r>
                      <a:endParaRPr lang="en-US" sz="1800" b="0" i="0" u="none" strike="noStrike">
                        <a:solidFill>
                          <a:srgbClr val="000000"/>
                        </a:solidFill>
                        <a:effectLst/>
                        <a:latin typeface="Calibri" panose="020F0502020204030204" pitchFamily="34" charset="0"/>
                      </a:endParaRPr>
                    </a:p>
                  </a:txBody>
                  <a:tcPr marL="9525" marR="9525" marT="9525" marB="0" anchor="b"/>
                </a:tc>
              </a:tr>
              <a:tr h="365930">
                <a:tc>
                  <a:txBody>
                    <a:bodyPr/>
                    <a:lstStyle/>
                    <a:p>
                      <a:pPr algn="ctr" fontAlgn="b"/>
                      <a:r>
                        <a:rPr lang="en-US" sz="1800" u="none" strike="noStrike">
                          <a:effectLst/>
                        </a:rPr>
                        <a:t>NEEDLE RETENTION</a:t>
                      </a:r>
                      <a:endParaRPr lang="en-US" sz="1800" b="0" i="0" u="none" strike="noStrike">
                        <a:solidFill>
                          <a:srgbClr val="000000"/>
                        </a:solidFill>
                        <a:effectLst/>
                        <a:latin typeface="Calibri" panose="020F0502020204030204" pitchFamily="34" charset="0"/>
                      </a:endParaRPr>
                    </a:p>
                  </a:txBody>
                  <a:tcPr marL="9525" marR="9525" marT="9525" marB="0" anchor="b"/>
                </a:tc>
              </a:tr>
              <a:tr h="340315">
                <a:tc>
                  <a:txBody>
                    <a:bodyPr/>
                    <a:lstStyle/>
                    <a:p>
                      <a:pPr algn="ctr" fontAlgn="b"/>
                      <a:r>
                        <a:rPr lang="en-US" sz="1800" u="none" strike="noStrike">
                          <a:effectLst/>
                        </a:rPr>
                        <a:t>DEFOLIATORS</a:t>
                      </a:r>
                      <a:endParaRPr lang="en-US" sz="1800" b="0" i="0" u="none" strike="noStrike">
                        <a:solidFill>
                          <a:srgbClr val="000000"/>
                        </a:solidFill>
                        <a:effectLst/>
                        <a:latin typeface="Calibri" panose="020F0502020204030204" pitchFamily="34" charset="0"/>
                      </a:endParaRPr>
                    </a:p>
                  </a:txBody>
                  <a:tcPr marL="9525" marR="9525" marT="9525" marB="0" anchor="b"/>
                </a:tc>
              </a:tr>
              <a:tr h="365930">
                <a:tc>
                  <a:txBody>
                    <a:bodyPr/>
                    <a:lstStyle/>
                    <a:p>
                      <a:pPr algn="ctr" fontAlgn="b"/>
                      <a:r>
                        <a:rPr lang="en-US" sz="1800" u="none" strike="noStrike">
                          <a:effectLst/>
                        </a:rPr>
                        <a:t>PHLOEM FEEDERS</a:t>
                      </a:r>
                      <a:endParaRPr lang="en-US" sz="1800" b="0" i="0" u="none" strike="noStrike">
                        <a:solidFill>
                          <a:srgbClr val="000000"/>
                        </a:solidFill>
                        <a:effectLst/>
                        <a:latin typeface="Calibri" panose="020F0502020204030204" pitchFamily="34" charset="0"/>
                      </a:endParaRPr>
                    </a:p>
                  </a:txBody>
                  <a:tcPr marL="9525" marR="9525" marT="9525" marB="0" anchor="b"/>
                </a:tc>
              </a:tr>
              <a:tr h="365930">
                <a:tc>
                  <a:txBody>
                    <a:bodyPr/>
                    <a:lstStyle/>
                    <a:p>
                      <a:pPr algn="ctr" fontAlgn="b"/>
                      <a:r>
                        <a:rPr lang="en-US" sz="1800" u="none" strike="noStrike">
                          <a:effectLst/>
                        </a:rPr>
                        <a:t>FUNGAL INFESTATION</a:t>
                      </a:r>
                      <a:endParaRPr lang="en-US" sz="1800" b="0" i="0" u="none" strike="noStrike">
                        <a:solidFill>
                          <a:srgbClr val="000000"/>
                        </a:solidFill>
                        <a:effectLst/>
                        <a:latin typeface="Calibri" panose="020F0502020204030204" pitchFamily="34" charset="0"/>
                      </a:endParaRPr>
                    </a:p>
                  </a:txBody>
                  <a:tcPr marL="9525" marR="9525" marT="9525" marB="0" anchor="b"/>
                </a:tc>
              </a:tr>
              <a:tr h="365930">
                <a:tc>
                  <a:txBody>
                    <a:bodyPr/>
                    <a:lstStyle/>
                    <a:p>
                      <a:pPr algn="ctr" fontAlgn="b"/>
                      <a:r>
                        <a:rPr lang="en-US" sz="1800" u="none" strike="noStrike">
                          <a:effectLst/>
                        </a:rPr>
                        <a:t>ENVIRONMENTAL DAMAGE</a:t>
                      </a:r>
                      <a:endParaRPr lang="en-US" sz="1800" b="0" i="0" u="none" strike="noStrike">
                        <a:solidFill>
                          <a:srgbClr val="000000"/>
                        </a:solidFill>
                        <a:effectLst/>
                        <a:latin typeface="Calibri" panose="020F0502020204030204" pitchFamily="34" charset="0"/>
                      </a:endParaRPr>
                    </a:p>
                  </a:txBody>
                  <a:tcPr marL="9525" marR="9525" marT="9525" marB="0" anchor="b"/>
                </a:tc>
              </a:tr>
              <a:tr h="365930">
                <a:tc>
                  <a:txBody>
                    <a:bodyPr/>
                    <a:lstStyle/>
                    <a:p>
                      <a:pPr algn="ctr" fontAlgn="b"/>
                      <a:r>
                        <a:rPr lang="en-US" sz="1800" u="none" strike="noStrike">
                          <a:effectLst/>
                        </a:rPr>
                        <a:t>CHLOROSIS</a:t>
                      </a:r>
                      <a:endParaRPr lang="en-US" sz="1800" b="0" i="0" u="none" strike="noStrike">
                        <a:solidFill>
                          <a:srgbClr val="000000"/>
                        </a:solidFill>
                        <a:effectLst/>
                        <a:latin typeface="Calibri" panose="020F0502020204030204" pitchFamily="34" charset="0"/>
                      </a:endParaRPr>
                    </a:p>
                  </a:txBody>
                  <a:tcPr marL="9525" marR="9525" marT="9525" marB="0" anchor="b"/>
                </a:tc>
              </a:tr>
              <a:tr h="365930">
                <a:tc>
                  <a:txBody>
                    <a:bodyPr/>
                    <a:lstStyle/>
                    <a:p>
                      <a:pPr algn="ctr" fontAlgn="b"/>
                      <a:r>
                        <a:rPr lang="en-US" sz="1800" u="none" strike="noStrike" dirty="0">
                          <a:effectLst/>
                        </a:rPr>
                        <a:t>NECROSIS</a:t>
                      </a:r>
                      <a:endParaRPr lang="en-US" sz="1800" b="0" i="0" u="none" strike="noStrike" dirty="0">
                        <a:solidFill>
                          <a:srgbClr val="000000"/>
                        </a:solidFill>
                        <a:effectLst/>
                        <a:latin typeface="Calibri" panose="020F0502020204030204" pitchFamily="34" charset="0"/>
                      </a:endParaRPr>
                    </a:p>
                  </a:txBody>
                  <a:tcPr marL="9525" marR="9525" marT="9525" marB="0" anchor="b"/>
                </a:tc>
              </a:tr>
            </a:tbl>
          </a:graphicData>
        </a:graphic>
      </p:graphicFrame>
      <p:pic>
        <p:nvPicPr>
          <p:cNvPr id="8" name="Picture 21" descr="shield shin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122" y="5883370"/>
            <a:ext cx="789215" cy="87690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219201" y="5882446"/>
            <a:ext cx="10363200" cy="830997"/>
          </a:xfrm>
          <a:prstGeom prst="rect">
            <a:avLst/>
          </a:prstGeom>
          <a:noFill/>
        </p:spPr>
        <p:txBody>
          <a:bodyPr wrap="square" rtlCol="0">
            <a:spAutoFit/>
          </a:bodyPr>
          <a:lstStyle/>
          <a:p>
            <a:r>
              <a:rPr lang="en-US" sz="2400" dirty="0" smtClean="0"/>
              <a:t>FOR THE PURPOSES OF THIS PRESENTATION, THE TREES WERE GROUPED AND GRAPHED IN 3 HEALTH CLASSES: *ABOVE AVERAGE, *AVERAGE, AND *POOR</a:t>
            </a:r>
            <a:endParaRPr lang="en-US" sz="2400" dirty="0"/>
          </a:p>
        </p:txBody>
      </p:sp>
      <p:sp>
        <p:nvSpPr>
          <p:cNvPr id="10" name="TextBox 9"/>
          <p:cNvSpPr txBox="1"/>
          <p:nvPr/>
        </p:nvSpPr>
        <p:spPr>
          <a:xfrm>
            <a:off x="10558259" y="1037410"/>
            <a:ext cx="265043" cy="4524315"/>
          </a:xfrm>
          <a:prstGeom prst="rect">
            <a:avLst/>
          </a:prstGeom>
          <a:solidFill>
            <a:schemeClr val="accent5">
              <a:lumMod val="20000"/>
              <a:lumOff val="80000"/>
            </a:schemeClr>
          </a:solidFill>
        </p:spPr>
        <p:txBody>
          <a:bodyPr wrap="square" rtlCol="0">
            <a:spAutoFit/>
          </a:bodyPr>
          <a:lstStyle/>
          <a:p>
            <a:r>
              <a:rPr lang="en-US" sz="1600" dirty="0" smtClean="0"/>
              <a:t>SPECTRAL   ATTRIBUTES</a:t>
            </a:r>
            <a:endParaRPr lang="en-US" sz="1600" dirty="0"/>
          </a:p>
        </p:txBody>
      </p:sp>
      <p:sp>
        <p:nvSpPr>
          <p:cNvPr id="11" name="TextBox 10"/>
          <p:cNvSpPr txBox="1"/>
          <p:nvPr/>
        </p:nvSpPr>
        <p:spPr>
          <a:xfrm>
            <a:off x="10093887" y="3194286"/>
            <a:ext cx="300082" cy="369332"/>
          </a:xfrm>
          <a:prstGeom prst="rect">
            <a:avLst/>
          </a:prstGeom>
          <a:noFill/>
        </p:spPr>
        <p:txBody>
          <a:bodyPr wrap="none" rtlCol="0">
            <a:spAutoFit/>
          </a:bodyPr>
          <a:lstStyle/>
          <a:p>
            <a:r>
              <a:rPr lang="en-US" dirty="0" smtClean="0"/>
              <a:t>+</a:t>
            </a:r>
            <a:endParaRPr lang="en-US" dirty="0"/>
          </a:p>
        </p:txBody>
      </p:sp>
    </p:spTree>
    <p:extLst>
      <p:ext uri="{BB962C8B-B14F-4D97-AF65-F5344CB8AC3E}">
        <p14:creationId xmlns:p14="http://schemas.microsoft.com/office/powerpoint/2010/main" val="414401630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121" y="365125"/>
            <a:ext cx="11900499" cy="1325563"/>
          </a:xfrm>
        </p:spPr>
        <p:txBody>
          <a:bodyPr>
            <a:normAutofit fontScale="90000"/>
          </a:bodyPr>
          <a:lstStyle/>
          <a:p>
            <a:pPr algn="ctr"/>
            <a:r>
              <a:rPr lang="en-US" sz="3600" b="1" dirty="0" smtClean="0">
                <a:solidFill>
                  <a:schemeClr val="accent6">
                    <a:lumMod val="75000"/>
                  </a:schemeClr>
                </a:solidFill>
              </a:rPr>
              <a:t>EFFECT OF FUELS TREATMENTS ON WHOLE TREE HEALTH, LOWLANDS:</a:t>
            </a:r>
            <a:r>
              <a:rPr lang="en-US" sz="4000" dirty="0" smtClean="0"/>
              <a:t/>
            </a:r>
            <a:br>
              <a:rPr lang="en-US" sz="4000" dirty="0" smtClean="0"/>
            </a:br>
            <a:r>
              <a:rPr lang="en-US" sz="3600" dirty="0" smtClean="0"/>
              <a:t>proportion of trees in </a:t>
            </a:r>
            <a:r>
              <a:rPr lang="en-US" sz="3600" dirty="0" smtClean="0">
                <a:solidFill>
                  <a:srgbClr val="FFFF00"/>
                </a:solidFill>
              </a:rPr>
              <a:t>poor</a:t>
            </a:r>
            <a:r>
              <a:rPr lang="en-US" sz="3600" dirty="0" smtClean="0"/>
              <a:t>, </a:t>
            </a:r>
            <a:r>
              <a:rPr lang="en-US" sz="3600" dirty="0" smtClean="0">
                <a:solidFill>
                  <a:schemeClr val="bg1">
                    <a:lumMod val="75000"/>
                  </a:schemeClr>
                </a:solidFill>
              </a:rPr>
              <a:t>average</a:t>
            </a:r>
            <a:r>
              <a:rPr lang="en-US" sz="3600" dirty="0" smtClean="0"/>
              <a:t>, and </a:t>
            </a:r>
            <a:r>
              <a:rPr lang="en-US" sz="3600" dirty="0" smtClean="0">
                <a:solidFill>
                  <a:schemeClr val="bg2">
                    <a:lumMod val="50000"/>
                  </a:schemeClr>
                </a:solidFill>
              </a:rPr>
              <a:t>above average </a:t>
            </a:r>
            <a:r>
              <a:rPr lang="en-US" sz="3600" dirty="0" smtClean="0"/>
              <a:t>health</a:t>
            </a:r>
            <a:endParaRPr lang="en-US" sz="3600" dirty="0"/>
          </a:p>
        </p:txBody>
      </p:sp>
      <p:sp>
        <p:nvSpPr>
          <p:cNvPr id="3" name="Content Placeholder 2"/>
          <p:cNvSpPr>
            <a:spLocks noGrp="1"/>
          </p:cNvSpPr>
          <p:nvPr>
            <p:ph idx="1"/>
          </p:nvPr>
        </p:nvSpPr>
        <p:spPr>
          <a:xfrm>
            <a:off x="1190929" y="4722329"/>
            <a:ext cx="10655328" cy="1873421"/>
          </a:xfrm>
        </p:spPr>
        <p:txBody>
          <a:bodyPr>
            <a:noAutofit/>
          </a:bodyPr>
          <a:lstStyle/>
          <a:p>
            <a:r>
              <a:rPr lang="en-US" sz="2200" dirty="0" smtClean="0"/>
              <a:t>Fuels reduction treatments, not followed by prescribed fire had a greater proportion of trees in poor health relative to control. </a:t>
            </a:r>
          </a:p>
          <a:p>
            <a:r>
              <a:rPr lang="en-US" sz="2200" dirty="0" smtClean="0"/>
              <a:t>Harvest followed by prescribed fire eliminated </a:t>
            </a:r>
            <a:r>
              <a:rPr lang="en-US" sz="2200" dirty="0" smtClean="0">
                <a:solidFill>
                  <a:srgbClr val="FF0000"/>
                </a:solidFill>
              </a:rPr>
              <a:t>all</a:t>
            </a:r>
            <a:r>
              <a:rPr lang="en-US" sz="2200" dirty="0" smtClean="0"/>
              <a:t> poor health trees.</a:t>
            </a:r>
          </a:p>
          <a:p>
            <a:r>
              <a:rPr lang="en-US" sz="2200" dirty="0" smtClean="0"/>
              <a:t>Harvest followed by two prescribed fires at 7 </a:t>
            </a:r>
            <a:r>
              <a:rPr lang="en-US" sz="2200" dirty="0" err="1" smtClean="0"/>
              <a:t>yr</a:t>
            </a:r>
            <a:r>
              <a:rPr lang="en-US" sz="2200" dirty="0" smtClean="0"/>
              <a:t> intervals improved the proportion of above average health trees by 25%.</a:t>
            </a:r>
          </a:p>
        </p:txBody>
      </p:sp>
      <p:graphicFrame>
        <p:nvGraphicFramePr>
          <p:cNvPr id="4" name="Chart 3"/>
          <p:cNvGraphicFramePr>
            <a:graphicFrameLocks/>
          </p:cNvGraphicFramePr>
          <p:nvPr>
            <p:extLst/>
          </p:nvPr>
        </p:nvGraphicFramePr>
        <p:xfrm>
          <a:off x="1088628" y="1511299"/>
          <a:ext cx="2214563" cy="292536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extLst/>
          </p:nvPr>
        </p:nvGraphicFramePr>
        <p:xfrm>
          <a:off x="3553619" y="1562100"/>
          <a:ext cx="2214563" cy="292536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a:graphicFrameLocks/>
          </p:cNvGraphicFramePr>
          <p:nvPr>
            <p:extLst/>
          </p:nvPr>
        </p:nvGraphicFramePr>
        <p:xfrm>
          <a:off x="6176963" y="1536700"/>
          <a:ext cx="2214563" cy="292536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p:cNvGraphicFramePr>
            <a:graphicFrameLocks/>
          </p:cNvGraphicFramePr>
          <p:nvPr>
            <p:extLst/>
          </p:nvPr>
        </p:nvGraphicFramePr>
        <p:xfrm>
          <a:off x="8483600" y="1511300"/>
          <a:ext cx="2214563" cy="2925365"/>
        </p:xfrm>
        <a:graphic>
          <a:graphicData uri="http://schemas.openxmlformats.org/drawingml/2006/chart">
            <c:chart xmlns:c="http://schemas.openxmlformats.org/drawingml/2006/chart" xmlns:r="http://schemas.openxmlformats.org/officeDocument/2006/relationships" r:id="rId5"/>
          </a:graphicData>
        </a:graphic>
      </p:graphicFrame>
      <p:pic>
        <p:nvPicPr>
          <p:cNvPr id="8" name="Picture 21" descr="shield shin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4122" y="5883370"/>
            <a:ext cx="789215" cy="876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50130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65125"/>
            <a:ext cx="11977302" cy="1325563"/>
          </a:xfrm>
          <a:ln>
            <a:solidFill>
              <a:schemeClr val="accent1">
                <a:lumMod val="75000"/>
              </a:schemeClr>
            </a:solidFill>
          </a:ln>
        </p:spPr>
        <p:txBody>
          <a:bodyPr>
            <a:noAutofit/>
          </a:bodyPr>
          <a:lstStyle/>
          <a:p>
            <a:pPr algn="ctr"/>
            <a:r>
              <a:rPr lang="en-US" sz="3200" b="1" dirty="0" smtClean="0">
                <a:solidFill>
                  <a:schemeClr val="accent6">
                    <a:lumMod val="75000"/>
                  </a:schemeClr>
                </a:solidFill>
              </a:rPr>
              <a:t>TREE HEALTH ON 2 UPLAND SITES:</a:t>
            </a:r>
            <a:r>
              <a:rPr lang="en-US" sz="3600" dirty="0">
                <a:solidFill>
                  <a:schemeClr val="accent6">
                    <a:lumMod val="75000"/>
                  </a:schemeClr>
                </a:solidFill>
              </a:rPr>
              <a:t/>
            </a:r>
            <a:br>
              <a:rPr lang="en-US" sz="3600" dirty="0">
                <a:solidFill>
                  <a:schemeClr val="accent6">
                    <a:lumMod val="75000"/>
                  </a:schemeClr>
                </a:solidFill>
              </a:rPr>
            </a:br>
            <a:r>
              <a:rPr lang="en-US" sz="3600" dirty="0"/>
              <a:t>proportion of trees in </a:t>
            </a:r>
            <a:r>
              <a:rPr lang="en-US" sz="3600" dirty="0">
                <a:solidFill>
                  <a:srgbClr val="FFFF00"/>
                </a:solidFill>
              </a:rPr>
              <a:t>poor</a:t>
            </a:r>
            <a:r>
              <a:rPr lang="en-US" sz="3600" dirty="0"/>
              <a:t>, </a:t>
            </a:r>
            <a:r>
              <a:rPr lang="en-US" sz="3600" dirty="0">
                <a:solidFill>
                  <a:schemeClr val="bg1">
                    <a:lumMod val="75000"/>
                  </a:schemeClr>
                </a:solidFill>
              </a:rPr>
              <a:t>average</a:t>
            </a:r>
            <a:r>
              <a:rPr lang="en-US" sz="3600" dirty="0"/>
              <a:t>, and </a:t>
            </a:r>
            <a:r>
              <a:rPr lang="en-US" sz="3600" dirty="0">
                <a:solidFill>
                  <a:schemeClr val="bg2">
                    <a:lumMod val="50000"/>
                  </a:schemeClr>
                </a:solidFill>
              </a:rPr>
              <a:t>above average </a:t>
            </a:r>
            <a:r>
              <a:rPr lang="en-US" sz="3600" dirty="0"/>
              <a:t>health</a:t>
            </a:r>
          </a:p>
        </p:txBody>
      </p:sp>
      <p:graphicFrame>
        <p:nvGraphicFramePr>
          <p:cNvPr id="5" name="Chart 4"/>
          <p:cNvGraphicFramePr>
            <a:graphicFrameLocks/>
          </p:cNvGraphicFramePr>
          <p:nvPr>
            <p:extLst/>
          </p:nvPr>
        </p:nvGraphicFramePr>
        <p:xfrm>
          <a:off x="1081590" y="1295400"/>
          <a:ext cx="2190750" cy="290155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5"/>
          <p:cNvGraphicFramePr>
            <a:graphicFrameLocks/>
          </p:cNvGraphicFramePr>
          <p:nvPr>
            <p:extLst/>
          </p:nvPr>
        </p:nvGraphicFramePr>
        <p:xfrm>
          <a:off x="3265413" y="1295400"/>
          <a:ext cx="2190750" cy="290155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Chart 6"/>
          <p:cNvGraphicFramePr>
            <a:graphicFrameLocks/>
          </p:cNvGraphicFramePr>
          <p:nvPr>
            <p:extLst/>
          </p:nvPr>
        </p:nvGraphicFramePr>
        <p:xfrm>
          <a:off x="5410200" y="1295400"/>
          <a:ext cx="2190750" cy="290155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Chart 7"/>
          <p:cNvGraphicFramePr>
            <a:graphicFrameLocks/>
          </p:cNvGraphicFramePr>
          <p:nvPr>
            <p:extLst/>
          </p:nvPr>
        </p:nvGraphicFramePr>
        <p:xfrm>
          <a:off x="1055145" y="3532414"/>
          <a:ext cx="2190750" cy="290155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Chart 8"/>
          <p:cNvGraphicFramePr>
            <a:graphicFrameLocks/>
          </p:cNvGraphicFramePr>
          <p:nvPr>
            <p:extLst/>
          </p:nvPr>
        </p:nvGraphicFramePr>
        <p:xfrm>
          <a:off x="3245895" y="3617033"/>
          <a:ext cx="2190750" cy="2901553"/>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 name="Chart 9"/>
          <p:cNvGraphicFramePr>
            <a:graphicFrameLocks/>
          </p:cNvGraphicFramePr>
          <p:nvPr>
            <p:extLst/>
          </p:nvPr>
        </p:nvGraphicFramePr>
        <p:xfrm>
          <a:off x="5456163" y="3532413"/>
          <a:ext cx="2190750" cy="2901553"/>
        </p:xfrm>
        <a:graphic>
          <a:graphicData uri="http://schemas.openxmlformats.org/drawingml/2006/chart">
            <c:chart xmlns:c="http://schemas.openxmlformats.org/drawingml/2006/chart" xmlns:r="http://schemas.openxmlformats.org/officeDocument/2006/relationships" r:id="rId7"/>
          </a:graphicData>
        </a:graphic>
      </p:graphicFrame>
      <p:sp>
        <p:nvSpPr>
          <p:cNvPr id="11" name="TextBox 10"/>
          <p:cNvSpPr txBox="1"/>
          <p:nvPr/>
        </p:nvSpPr>
        <p:spPr>
          <a:xfrm>
            <a:off x="7666431" y="2029302"/>
            <a:ext cx="4082143" cy="1938992"/>
          </a:xfrm>
          <a:prstGeom prst="rect">
            <a:avLst/>
          </a:prstGeom>
          <a:noFill/>
        </p:spPr>
        <p:txBody>
          <a:bodyPr wrap="square" rtlCol="0">
            <a:spAutoFit/>
          </a:bodyPr>
          <a:lstStyle/>
          <a:p>
            <a:r>
              <a:rPr lang="en-US" sz="2400" dirty="0" smtClean="0"/>
              <a:t>In both sites, old growth trees had the poorest health in the </a:t>
            </a:r>
            <a:r>
              <a:rPr lang="en-US" sz="2400" dirty="0" smtClean="0"/>
              <a:t>population:</a:t>
            </a:r>
            <a:endParaRPr lang="en-US" sz="2400" dirty="0" smtClean="0"/>
          </a:p>
          <a:p>
            <a:r>
              <a:rPr lang="en-US" sz="2400" dirty="0" smtClean="0">
                <a:solidFill>
                  <a:srgbClr val="FF0000"/>
                </a:solidFill>
              </a:rPr>
              <a:t>45% of upland OG trees are in decline</a:t>
            </a:r>
          </a:p>
        </p:txBody>
      </p:sp>
      <p:sp>
        <p:nvSpPr>
          <p:cNvPr id="2" name="TextBox 1"/>
          <p:cNvSpPr txBox="1"/>
          <p:nvPr/>
        </p:nvSpPr>
        <p:spPr>
          <a:xfrm>
            <a:off x="185530" y="2862470"/>
            <a:ext cx="681597" cy="2585323"/>
          </a:xfrm>
          <a:prstGeom prst="rect">
            <a:avLst/>
          </a:prstGeom>
          <a:noFill/>
        </p:spPr>
        <p:txBody>
          <a:bodyPr wrap="none" rtlCol="0">
            <a:spAutoFit/>
          </a:bodyPr>
          <a:lstStyle/>
          <a:p>
            <a:r>
              <a:rPr lang="en-US" dirty="0" smtClean="0"/>
              <a:t>CY2C</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r>
              <a:rPr lang="en-US" dirty="0" smtClean="0"/>
              <a:t>CY2H</a:t>
            </a:r>
            <a:endParaRPr lang="en-US" dirty="0"/>
          </a:p>
        </p:txBody>
      </p:sp>
      <p:pic>
        <p:nvPicPr>
          <p:cNvPr id="12" name="Picture 21" descr="shield shin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4122" y="5883370"/>
            <a:ext cx="789215" cy="87690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563246" y="4345964"/>
            <a:ext cx="4414056" cy="1938992"/>
          </a:xfrm>
          <a:prstGeom prst="rect">
            <a:avLst/>
          </a:prstGeom>
          <a:noFill/>
        </p:spPr>
        <p:txBody>
          <a:bodyPr wrap="square" rtlCol="0">
            <a:spAutoFit/>
          </a:bodyPr>
          <a:lstStyle/>
          <a:p>
            <a:r>
              <a:rPr lang="en-US" sz="2400" dirty="0" smtClean="0"/>
              <a:t>&lt;Harvest site had high DMR score</a:t>
            </a:r>
          </a:p>
          <a:p>
            <a:r>
              <a:rPr lang="en-US" sz="2400" dirty="0" smtClean="0"/>
              <a:t>&lt;No OG trees were </a:t>
            </a:r>
            <a:r>
              <a:rPr lang="en-US" sz="2400" dirty="0" smtClean="0"/>
              <a:t>healthy: all </a:t>
            </a:r>
          </a:p>
          <a:p>
            <a:r>
              <a:rPr lang="en-US" sz="2400" dirty="0"/>
              <a:t> </a:t>
            </a:r>
            <a:r>
              <a:rPr lang="en-US" sz="2400" dirty="0" smtClean="0"/>
              <a:t> </a:t>
            </a:r>
            <a:r>
              <a:rPr lang="en-US" sz="2400" dirty="0" smtClean="0"/>
              <a:t>were heavily infected</a:t>
            </a:r>
            <a:endParaRPr lang="en-US" sz="2400" dirty="0" smtClean="0"/>
          </a:p>
          <a:p>
            <a:r>
              <a:rPr lang="en-US" sz="2400" dirty="0" smtClean="0"/>
              <a:t>&lt;Mistletoe will </a:t>
            </a:r>
            <a:r>
              <a:rPr lang="en-US" sz="2400" dirty="0" smtClean="0"/>
              <a:t>infect </a:t>
            </a:r>
            <a:r>
              <a:rPr lang="en-US" sz="2400" dirty="0" smtClean="0"/>
              <a:t>recruiting </a:t>
            </a:r>
            <a:endParaRPr lang="en-US" sz="2400" dirty="0" smtClean="0"/>
          </a:p>
          <a:p>
            <a:r>
              <a:rPr lang="en-US" sz="2400" dirty="0"/>
              <a:t> </a:t>
            </a:r>
            <a:r>
              <a:rPr lang="en-US" sz="2400" dirty="0" smtClean="0"/>
              <a:t> </a:t>
            </a:r>
            <a:r>
              <a:rPr lang="en-US" sz="2400" dirty="0" smtClean="0"/>
              <a:t>trees</a:t>
            </a:r>
            <a:endParaRPr lang="en-US" sz="2400" dirty="0" smtClean="0"/>
          </a:p>
        </p:txBody>
      </p:sp>
    </p:spTree>
    <p:extLst>
      <p:ext uri="{BB962C8B-B14F-4D97-AF65-F5344CB8AC3E}">
        <p14:creationId xmlns:p14="http://schemas.microsoft.com/office/powerpoint/2010/main" val="7284078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90084" y="4419600"/>
            <a:ext cx="1041695" cy="646331"/>
          </a:xfrm>
          <a:prstGeom prst="rect">
            <a:avLst/>
          </a:prstGeom>
          <a:noFill/>
        </p:spPr>
        <p:txBody>
          <a:bodyPr wrap="none" rtlCol="0">
            <a:spAutoFit/>
          </a:bodyPr>
          <a:lstStyle/>
          <a:p>
            <a:pPr algn="ctr"/>
            <a:r>
              <a:rPr lang="en-US" dirty="0"/>
              <a:t>CY2 </a:t>
            </a:r>
            <a:endParaRPr lang="en-US" dirty="0" smtClean="0"/>
          </a:p>
          <a:p>
            <a:pPr algn="ctr"/>
            <a:r>
              <a:rPr lang="en-US" dirty="0" smtClean="0"/>
              <a:t>HARVEST</a:t>
            </a:r>
            <a:endParaRPr lang="en-US" dirty="0"/>
          </a:p>
        </p:txBody>
      </p:sp>
      <p:graphicFrame>
        <p:nvGraphicFramePr>
          <p:cNvPr id="3" name="Chart 2"/>
          <p:cNvGraphicFramePr>
            <a:graphicFrameLocks/>
          </p:cNvGraphicFramePr>
          <p:nvPr>
            <p:extLst/>
          </p:nvPr>
        </p:nvGraphicFramePr>
        <p:xfrm>
          <a:off x="1752600" y="228600"/>
          <a:ext cx="2202656"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p:cNvGraphicFramePr>
            <a:graphicFrameLocks/>
          </p:cNvGraphicFramePr>
          <p:nvPr>
            <p:extLst/>
          </p:nvPr>
        </p:nvGraphicFramePr>
        <p:xfrm>
          <a:off x="3962400" y="228600"/>
          <a:ext cx="2202656"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p:cNvGraphicFramePr>
            <a:graphicFrameLocks/>
          </p:cNvGraphicFramePr>
          <p:nvPr>
            <p:extLst/>
          </p:nvPr>
        </p:nvGraphicFramePr>
        <p:xfrm>
          <a:off x="6019800" y="228600"/>
          <a:ext cx="2202656"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 name="Chart 5"/>
          <p:cNvGraphicFramePr>
            <a:graphicFrameLocks/>
          </p:cNvGraphicFramePr>
          <p:nvPr>
            <p:extLst/>
          </p:nvPr>
        </p:nvGraphicFramePr>
        <p:xfrm>
          <a:off x="1752600" y="3048000"/>
          <a:ext cx="2202656" cy="27432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Chart 6"/>
          <p:cNvGraphicFramePr>
            <a:graphicFrameLocks/>
          </p:cNvGraphicFramePr>
          <p:nvPr>
            <p:extLst/>
          </p:nvPr>
        </p:nvGraphicFramePr>
        <p:xfrm>
          <a:off x="4038600" y="3048000"/>
          <a:ext cx="2202656" cy="27432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8" name="Chart 7"/>
          <p:cNvGraphicFramePr>
            <a:graphicFrameLocks/>
          </p:cNvGraphicFramePr>
          <p:nvPr>
            <p:extLst/>
          </p:nvPr>
        </p:nvGraphicFramePr>
        <p:xfrm>
          <a:off x="6019800" y="3048000"/>
          <a:ext cx="2202656" cy="2743200"/>
        </p:xfrm>
        <a:graphic>
          <a:graphicData uri="http://schemas.openxmlformats.org/drawingml/2006/chart">
            <c:chart xmlns:c="http://schemas.openxmlformats.org/drawingml/2006/chart" xmlns:r="http://schemas.openxmlformats.org/officeDocument/2006/relationships" r:id="rId7"/>
          </a:graphicData>
        </a:graphic>
      </p:graphicFrame>
      <p:sp>
        <p:nvSpPr>
          <p:cNvPr id="9" name="TextBox 8"/>
          <p:cNvSpPr txBox="1"/>
          <p:nvPr/>
        </p:nvSpPr>
        <p:spPr>
          <a:xfrm>
            <a:off x="8130013" y="617860"/>
            <a:ext cx="3822587" cy="6247864"/>
          </a:xfrm>
          <a:prstGeom prst="rect">
            <a:avLst/>
          </a:prstGeom>
          <a:noFill/>
        </p:spPr>
        <p:txBody>
          <a:bodyPr wrap="square" rtlCol="0">
            <a:spAutoFit/>
          </a:bodyPr>
          <a:lstStyle/>
          <a:p>
            <a:r>
              <a:rPr lang="en-US" sz="2000" b="1" dirty="0" smtClean="0">
                <a:solidFill>
                  <a:schemeClr val="accent6">
                    <a:lumMod val="75000"/>
                  </a:schemeClr>
                </a:solidFill>
              </a:rPr>
              <a:t>POLE-SIZE TREES:</a:t>
            </a:r>
            <a:endParaRPr lang="en-US" sz="2000" b="1" dirty="0">
              <a:solidFill>
                <a:schemeClr val="accent6">
                  <a:lumMod val="75000"/>
                </a:schemeClr>
              </a:solidFill>
            </a:endParaRPr>
          </a:p>
          <a:p>
            <a:r>
              <a:rPr lang="en-US" sz="2000" dirty="0" smtClean="0"/>
              <a:t>25% of pole sized trees are in poor health; the majority of pole sized trees to be harvested are of aver-age health;</a:t>
            </a:r>
            <a:endParaRPr lang="en-US" sz="2000" dirty="0"/>
          </a:p>
          <a:p>
            <a:endParaRPr lang="en-US" sz="2000" dirty="0"/>
          </a:p>
          <a:p>
            <a:endParaRPr lang="en-US" sz="2000" dirty="0" smtClean="0"/>
          </a:p>
          <a:p>
            <a:endParaRPr lang="en-US" sz="2000" dirty="0"/>
          </a:p>
          <a:p>
            <a:endParaRPr lang="en-US" sz="2000" dirty="0" smtClean="0"/>
          </a:p>
          <a:p>
            <a:r>
              <a:rPr lang="en-US" sz="2000" b="1" dirty="0" smtClean="0">
                <a:solidFill>
                  <a:schemeClr val="accent6">
                    <a:lumMod val="75000"/>
                  </a:schemeClr>
                </a:solidFill>
              </a:rPr>
              <a:t>MATURE TREES:</a:t>
            </a:r>
          </a:p>
          <a:p>
            <a:r>
              <a:rPr lang="en-US" sz="2000" dirty="0" smtClean="0"/>
              <a:t>10-25% of mature trees are in poor health, and a larger proportion of healthy vs. average health trees are slated to be harvested;</a:t>
            </a:r>
          </a:p>
          <a:p>
            <a:endParaRPr lang="en-US" sz="2000" dirty="0"/>
          </a:p>
          <a:p>
            <a:r>
              <a:rPr lang="en-US" sz="2000" dirty="0" smtClean="0">
                <a:solidFill>
                  <a:srgbClr val="FF0000"/>
                </a:solidFill>
              </a:rPr>
              <a:t>BOTH SIZE CLASSES:</a:t>
            </a:r>
          </a:p>
          <a:p>
            <a:r>
              <a:rPr lang="en-US" sz="2000" dirty="0">
                <a:solidFill>
                  <a:srgbClr val="FF0000"/>
                </a:solidFill>
              </a:rPr>
              <a:t>H</a:t>
            </a:r>
            <a:r>
              <a:rPr lang="en-US" sz="2000" dirty="0" smtClean="0">
                <a:solidFill>
                  <a:srgbClr val="FF0000"/>
                </a:solidFill>
              </a:rPr>
              <a:t>arvesting the population </a:t>
            </a:r>
            <a:r>
              <a:rPr lang="en-US" sz="2000" i="1" dirty="0" smtClean="0">
                <a:solidFill>
                  <a:srgbClr val="FF0000"/>
                </a:solidFill>
              </a:rPr>
              <a:t>as marked</a:t>
            </a:r>
            <a:r>
              <a:rPr lang="en-US" sz="2000" dirty="0" smtClean="0">
                <a:solidFill>
                  <a:srgbClr val="FF0000"/>
                </a:solidFill>
              </a:rPr>
              <a:t> will leave a greater proportion of average and poor trees that will be recruited to OG.</a:t>
            </a:r>
            <a:endParaRPr lang="en-US" sz="2000" dirty="0">
              <a:solidFill>
                <a:srgbClr val="FF0000"/>
              </a:solidFill>
            </a:endParaRPr>
          </a:p>
        </p:txBody>
      </p:sp>
      <p:pic>
        <p:nvPicPr>
          <p:cNvPr id="10" name="Picture 21" descr="shield shin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4122" y="5883370"/>
            <a:ext cx="789215" cy="87690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752600" y="43934"/>
            <a:ext cx="5952014" cy="369332"/>
          </a:xfrm>
          <a:prstGeom prst="rect">
            <a:avLst/>
          </a:prstGeom>
          <a:noFill/>
        </p:spPr>
        <p:txBody>
          <a:bodyPr wrap="none" rtlCol="0">
            <a:spAutoFit/>
          </a:bodyPr>
          <a:lstStyle/>
          <a:p>
            <a:r>
              <a:rPr lang="en-US" b="1" dirty="0" smtClean="0"/>
              <a:t>(POPULATION)                  ‘LEAVE TREES’           HARVEST TREES</a:t>
            </a:r>
            <a:endParaRPr lang="en-US" b="1" dirty="0"/>
          </a:p>
        </p:txBody>
      </p:sp>
      <p:sp>
        <p:nvSpPr>
          <p:cNvPr id="12" name="TextBox 11"/>
          <p:cNvSpPr txBox="1"/>
          <p:nvPr/>
        </p:nvSpPr>
        <p:spPr>
          <a:xfrm>
            <a:off x="439300" y="1600200"/>
            <a:ext cx="1092479" cy="646331"/>
          </a:xfrm>
          <a:prstGeom prst="rect">
            <a:avLst/>
          </a:prstGeom>
          <a:noFill/>
        </p:spPr>
        <p:txBody>
          <a:bodyPr wrap="none" rtlCol="0">
            <a:spAutoFit/>
          </a:bodyPr>
          <a:lstStyle/>
          <a:p>
            <a:pPr algn="ctr"/>
            <a:r>
              <a:rPr lang="en-US" dirty="0"/>
              <a:t>CY2 </a:t>
            </a:r>
            <a:endParaRPr lang="en-US" dirty="0" smtClean="0"/>
          </a:p>
          <a:p>
            <a:pPr algn="ctr"/>
            <a:r>
              <a:rPr lang="en-US" dirty="0" smtClean="0"/>
              <a:t>CONTROL</a:t>
            </a:r>
            <a:endParaRPr lang="en-US" dirty="0"/>
          </a:p>
        </p:txBody>
      </p:sp>
      <p:sp>
        <p:nvSpPr>
          <p:cNvPr id="13" name="TextBox 12"/>
          <p:cNvSpPr txBox="1"/>
          <p:nvPr/>
        </p:nvSpPr>
        <p:spPr>
          <a:xfrm>
            <a:off x="2031938" y="5843612"/>
            <a:ext cx="5393338" cy="1231106"/>
          </a:xfrm>
          <a:prstGeom prst="rect">
            <a:avLst/>
          </a:prstGeom>
          <a:noFill/>
        </p:spPr>
        <p:txBody>
          <a:bodyPr wrap="square" rtlCol="0">
            <a:spAutoFit/>
          </a:bodyPr>
          <a:lstStyle/>
          <a:p>
            <a:pPr algn="ctr"/>
            <a:r>
              <a:rPr lang="en-US" sz="2800" b="1" dirty="0">
                <a:solidFill>
                  <a:schemeClr val="accent6">
                    <a:lumMod val="75000"/>
                  </a:schemeClr>
                </a:solidFill>
              </a:rPr>
              <a:t>UPLAND TREE POPULATIONS:</a:t>
            </a:r>
          </a:p>
          <a:p>
            <a:pPr algn="ctr"/>
            <a:r>
              <a:rPr lang="en-US" sz="2800" b="1" dirty="0">
                <a:solidFill>
                  <a:schemeClr val="accent6">
                    <a:lumMod val="75000"/>
                  </a:schemeClr>
                </a:solidFill>
              </a:rPr>
              <a:t>HARVEST (H) vs LEAVE TREES (</a:t>
            </a:r>
            <a:r>
              <a:rPr lang="en-US" sz="2800" b="1" dirty="0" err="1">
                <a:solidFill>
                  <a:schemeClr val="accent6">
                    <a:lumMod val="75000"/>
                  </a:schemeClr>
                </a:solidFill>
              </a:rPr>
              <a:t>nH</a:t>
            </a:r>
            <a:r>
              <a:rPr lang="en-US" sz="2800" b="1" dirty="0">
                <a:solidFill>
                  <a:schemeClr val="accent6">
                    <a:lumMod val="75000"/>
                  </a:schemeClr>
                </a:solidFill>
              </a:rPr>
              <a:t>)</a:t>
            </a:r>
          </a:p>
          <a:p>
            <a:endParaRPr lang="en-US" b="1" dirty="0">
              <a:solidFill>
                <a:schemeClr val="accent6">
                  <a:lumMod val="75000"/>
                </a:schemeClr>
              </a:solidFill>
            </a:endParaRPr>
          </a:p>
        </p:txBody>
      </p:sp>
    </p:spTree>
    <p:extLst>
      <p:ext uri="{BB962C8B-B14F-4D97-AF65-F5344CB8AC3E}">
        <p14:creationId xmlns:p14="http://schemas.microsoft.com/office/powerpoint/2010/main" val="255466446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ngrulke\AppData\Local\Microsoft\Windows\Temporary Internet Files\Content.IE5\IW953XP5\IMG_17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0"/>
            <a:ext cx="8026400" cy="601980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sz="quarter" idx="4294967295"/>
          </p:nvPr>
        </p:nvSpPr>
        <p:spPr>
          <a:xfrm>
            <a:off x="1524000" y="5410200"/>
            <a:ext cx="9144000" cy="1447800"/>
          </a:xfrm>
          <a:solidFill>
            <a:schemeClr val="bg1"/>
          </a:solidFill>
        </p:spPr>
        <p:txBody>
          <a:bodyPr>
            <a:normAutofit fontScale="92500" lnSpcReduction="10000"/>
          </a:bodyPr>
          <a:lstStyle/>
          <a:p>
            <a:r>
              <a:rPr lang="en-US" dirty="0" smtClean="0">
                <a:solidFill>
                  <a:schemeClr val="bg1">
                    <a:lumMod val="95000"/>
                  </a:schemeClr>
                </a:solidFill>
              </a:rPr>
              <a:t> </a:t>
            </a:r>
            <a:r>
              <a:rPr lang="en-US" dirty="0" smtClean="0"/>
              <a:t>Significant </a:t>
            </a:r>
            <a:r>
              <a:rPr lang="en-US" dirty="0"/>
              <a:t>signs of </a:t>
            </a:r>
            <a:r>
              <a:rPr lang="en-US" dirty="0" smtClean="0"/>
              <a:t>severe </a:t>
            </a:r>
            <a:r>
              <a:rPr lang="en-US" dirty="0"/>
              <a:t>drought </a:t>
            </a:r>
            <a:r>
              <a:rPr lang="en-US" dirty="0" smtClean="0"/>
              <a:t>stress: </a:t>
            </a:r>
            <a:endParaRPr lang="en-US" dirty="0"/>
          </a:p>
          <a:p>
            <a:pPr lvl="1"/>
            <a:r>
              <a:rPr lang="en-US" sz="2300" dirty="0"/>
              <a:t>Lower canopy primary branch excision; growing point dieback</a:t>
            </a:r>
          </a:p>
          <a:p>
            <a:pPr lvl="1"/>
            <a:r>
              <a:rPr lang="en-US" sz="2300" dirty="0"/>
              <a:t>Whole tree desiccation</a:t>
            </a:r>
          </a:p>
          <a:p>
            <a:pPr lvl="1"/>
            <a:r>
              <a:rPr lang="en-US" sz="2300" dirty="0"/>
              <a:t>Within whorl needle excision                                              </a:t>
            </a:r>
          </a:p>
        </p:txBody>
      </p:sp>
      <p:sp>
        <p:nvSpPr>
          <p:cNvPr id="10" name="TextBox 9"/>
          <p:cNvSpPr txBox="1"/>
          <p:nvPr/>
        </p:nvSpPr>
        <p:spPr>
          <a:xfrm>
            <a:off x="6553201" y="134035"/>
            <a:ext cx="3342838" cy="923330"/>
          </a:xfrm>
          <a:prstGeom prst="rect">
            <a:avLst/>
          </a:prstGeom>
          <a:solidFill>
            <a:schemeClr val="bg1"/>
          </a:solidFill>
        </p:spPr>
        <p:txBody>
          <a:bodyPr wrap="none" rtlCol="0">
            <a:spAutoFit/>
          </a:bodyPr>
          <a:lstStyle/>
          <a:p>
            <a:r>
              <a:rPr lang="en-US" dirty="0"/>
              <a:t>Fremont National Forest,</a:t>
            </a:r>
          </a:p>
          <a:p>
            <a:r>
              <a:rPr lang="en-US" dirty="0"/>
              <a:t>south-central Oregon, 2014-2015</a:t>
            </a:r>
          </a:p>
          <a:p>
            <a:r>
              <a:rPr lang="en-US" dirty="0"/>
              <a:t>d</a:t>
            </a:r>
            <a:r>
              <a:rPr lang="en-US" dirty="0" smtClean="0"/>
              <a:t>rought; Interior </a:t>
            </a:r>
            <a:r>
              <a:rPr lang="en-US" dirty="0"/>
              <a:t>ponderosa  pine</a:t>
            </a:r>
          </a:p>
        </p:txBody>
      </p:sp>
      <p:pic>
        <p:nvPicPr>
          <p:cNvPr id="5" name="Picture 21" descr="shield shi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122" y="5883370"/>
            <a:ext cx="789215" cy="876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5823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ngrulke\AppData\Local\Microsoft\Windows\Temporary Internet Files\Content.IE5\IW953XP5\IMG_17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0"/>
            <a:ext cx="8026400" cy="601980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sz="quarter" idx="4294967295"/>
          </p:nvPr>
        </p:nvSpPr>
        <p:spPr>
          <a:xfrm>
            <a:off x="1524000" y="5410200"/>
            <a:ext cx="9144000" cy="1447800"/>
          </a:xfrm>
          <a:solidFill>
            <a:schemeClr val="bg1"/>
          </a:solidFill>
        </p:spPr>
        <p:txBody>
          <a:bodyPr>
            <a:normAutofit fontScale="92500" lnSpcReduction="10000"/>
          </a:bodyPr>
          <a:lstStyle/>
          <a:p>
            <a:r>
              <a:rPr lang="en-US" dirty="0" smtClean="0">
                <a:solidFill>
                  <a:schemeClr val="bg1">
                    <a:lumMod val="95000"/>
                  </a:schemeClr>
                </a:solidFill>
              </a:rPr>
              <a:t>  </a:t>
            </a:r>
            <a:r>
              <a:rPr lang="en-US" dirty="0">
                <a:solidFill>
                  <a:schemeClr val="bg1">
                    <a:lumMod val="95000"/>
                  </a:schemeClr>
                </a:solidFill>
              </a:rPr>
              <a:t> </a:t>
            </a:r>
            <a:r>
              <a:rPr lang="en-US" dirty="0"/>
              <a:t>Significant signs of severe drought stress: </a:t>
            </a:r>
          </a:p>
          <a:p>
            <a:pPr lvl="1"/>
            <a:r>
              <a:rPr lang="en-US" sz="2300" dirty="0">
                <a:solidFill>
                  <a:srgbClr val="FF0000"/>
                </a:solidFill>
              </a:rPr>
              <a:t>Lower canopy primary branch excision; growing point dieback</a:t>
            </a:r>
          </a:p>
          <a:p>
            <a:pPr lvl="1"/>
            <a:r>
              <a:rPr lang="en-US" sz="2300" dirty="0"/>
              <a:t>Whole tree desiccation</a:t>
            </a:r>
          </a:p>
          <a:p>
            <a:pPr lvl="1"/>
            <a:r>
              <a:rPr lang="en-US" sz="2300" dirty="0"/>
              <a:t>Within whorl needle excision                                              </a:t>
            </a:r>
          </a:p>
        </p:txBody>
      </p:sp>
      <p:sp>
        <p:nvSpPr>
          <p:cNvPr id="3" name="Oval 2"/>
          <p:cNvSpPr/>
          <p:nvPr/>
        </p:nvSpPr>
        <p:spPr>
          <a:xfrm>
            <a:off x="2057400" y="2362200"/>
            <a:ext cx="1905000" cy="25908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7467600" y="1828800"/>
            <a:ext cx="2819400" cy="2667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21" descr="shield shi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122" y="5883370"/>
            <a:ext cx="789215" cy="876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9781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ngrulke\AppData\Local\Microsoft\Windows\Temporary Internet Files\Content.IE5\IW953XP5\IMG_17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0"/>
            <a:ext cx="8026400" cy="601980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sz="quarter" idx="4294967295"/>
          </p:nvPr>
        </p:nvSpPr>
        <p:spPr>
          <a:xfrm>
            <a:off x="1524000" y="5410200"/>
            <a:ext cx="9144000" cy="1447800"/>
          </a:xfrm>
          <a:solidFill>
            <a:schemeClr val="bg1"/>
          </a:solidFill>
        </p:spPr>
        <p:txBody>
          <a:bodyPr>
            <a:normAutofit fontScale="92500" lnSpcReduction="10000"/>
          </a:bodyPr>
          <a:lstStyle/>
          <a:p>
            <a:r>
              <a:rPr lang="en-US" dirty="0" smtClean="0">
                <a:solidFill>
                  <a:schemeClr val="bg1">
                    <a:lumMod val="95000"/>
                  </a:schemeClr>
                </a:solidFill>
              </a:rPr>
              <a:t>  </a:t>
            </a:r>
            <a:r>
              <a:rPr lang="en-US" dirty="0" smtClean="0"/>
              <a:t>Significant signs of severe drought stress: </a:t>
            </a:r>
          </a:p>
          <a:p>
            <a:pPr lvl="1"/>
            <a:r>
              <a:rPr lang="en-US" sz="2300" dirty="0"/>
              <a:t>Lower canopy primary branch excision; growing point dieback</a:t>
            </a:r>
          </a:p>
          <a:p>
            <a:pPr lvl="1"/>
            <a:r>
              <a:rPr lang="en-US" sz="2300" dirty="0">
                <a:solidFill>
                  <a:srgbClr val="FF0000"/>
                </a:solidFill>
              </a:rPr>
              <a:t>Whole tree desiccation</a:t>
            </a:r>
          </a:p>
          <a:p>
            <a:pPr lvl="1"/>
            <a:r>
              <a:rPr lang="en-US" sz="2300" dirty="0"/>
              <a:t>Within whorl needle excision                                              </a:t>
            </a:r>
          </a:p>
        </p:txBody>
      </p:sp>
      <p:sp>
        <p:nvSpPr>
          <p:cNvPr id="3" name="Oval 2"/>
          <p:cNvSpPr/>
          <p:nvPr/>
        </p:nvSpPr>
        <p:spPr>
          <a:xfrm>
            <a:off x="3810000" y="42081"/>
            <a:ext cx="2057400" cy="46823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1" descr="shield shi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122" y="5883370"/>
            <a:ext cx="789215" cy="876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691738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ngrulke\AppData\Local\Microsoft\Windows\Temporary Internet Files\Content.IE5\IW953XP5\IMG_17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0"/>
            <a:ext cx="8026400" cy="601980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sz="quarter" idx="4294967295"/>
          </p:nvPr>
        </p:nvSpPr>
        <p:spPr>
          <a:xfrm>
            <a:off x="1524000" y="5410200"/>
            <a:ext cx="9144000" cy="1447800"/>
          </a:xfrm>
          <a:solidFill>
            <a:schemeClr val="bg1"/>
          </a:solidFill>
        </p:spPr>
        <p:txBody>
          <a:bodyPr>
            <a:normAutofit fontScale="92500" lnSpcReduction="10000"/>
          </a:bodyPr>
          <a:lstStyle/>
          <a:p>
            <a:r>
              <a:rPr lang="en-US" dirty="0" smtClean="0">
                <a:solidFill>
                  <a:schemeClr val="bg1">
                    <a:lumMod val="95000"/>
                  </a:schemeClr>
                </a:solidFill>
              </a:rPr>
              <a:t>  </a:t>
            </a:r>
            <a:r>
              <a:rPr lang="en-US" dirty="0" smtClean="0"/>
              <a:t>Significant signs of severe drought stress: </a:t>
            </a:r>
          </a:p>
          <a:p>
            <a:pPr lvl="1"/>
            <a:r>
              <a:rPr lang="en-US" sz="2300" dirty="0"/>
              <a:t>Lower canopy primary branch excision; growing point dieback</a:t>
            </a:r>
          </a:p>
          <a:p>
            <a:pPr lvl="1"/>
            <a:r>
              <a:rPr lang="en-US" sz="2300" dirty="0"/>
              <a:t>Whole tree desiccation</a:t>
            </a:r>
          </a:p>
          <a:p>
            <a:pPr lvl="1"/>
            <a:r>
              <a:rPr lang="en-US" sz="2300" dirty="0">
                <a:solidFill>
                  <a:srgbClr val="FF0000"/>
                </a:solidFill>
              </a:rPr>
              <a:t>Within whorl needle excision                                              </a:t>
            </a:r>
          </a:p>
        </p:txBody>
      </p:sp>
      <p:sp>
        <p:nvSpPr>
          <p:cNvPr id="3" name="Oval 2"/>
          <p:cNvSpPr/>
          <p:nvPr/>
        </p:nvSpPr>
        <p:spPr>
          <a:xfrm>
            <a:off x="3810000" y="42081"/>
            <a:ext cx="2057400" cy="46823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C:\Users\ngrulke\AppData\Local\Microsoft\Windows\Temporary Internet Files\Content.IE5\UU8ZHWZX\IMG_17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1" y="228601"/>
            <a:ext cx="3597701" cy="4796935"/>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flipH="1" flipV="1">
            <a:off x="5334000" y="2383240"/>
            <a:ext cx="1295400" cy="1274361"/>
          </a:xfrm>
          <a:prstGeom prst="line">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248401" y="1"/>
            <a:ext cx="3835400" cy="646331"/>
          </a:xfrm>
          <a:prstGeom prst="rect">
            <a:avLst/>
          </a:prstGeom>
          <a:solidFill>
            <a:schemeClr val="bg1"/>
          </a:solidFill>
        </p:spPr>
        <p:txBody>
          <a:bodyPr wrap="square" rtlCol="0">
            <a:spAutoFit/>
          </a:bodyPr>
          <a:lstStyle/>
          <a:p>
            <a:pPr algn="ctr"/>
            <a:r>
              <a:rPr lang="en-US" b="1" dirty="0">
                <a:solidFill>
                  <a:srgbClr val="FF0000"/>
                </a:solidFill>
              </a:rPr>
              <a:t>NEEDLE AGE CLASSES OLDER THAN CURRENT YEAR WERE AFFECTED</a:t>
            </a:r>
          </a:p>
        </p:txBody>
      </p:sp>
      <p:pic>
        <p:nvPicPr>
          <p:cNvPr id="8" name="Picture 21" descr="shield shin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122" y="5883370"/>
            <a:ext cx="789215" cy="876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40878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ngrulke\AppData\Local\Microsoft\Windows\Temporary Internet Files\Content.IE5\KZZA027H\IMG_17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28600"/>
            <a:ext cx="4038600" cy="30289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ngrulke\AppData\Local\Microsoft\Windows\Temporary Internet Files\Content.IE5\UU8ZHWZX\IMG_17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3200400"/>
            <a:ext cx="4572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019800" y="228600"/>
            <a:ext cx="4054642" cy="1200329"/>
          </a:xfrm>
          <a:prstGeom prst="rect">
            <a:avLst/>
          </a:prstGeom>
          <a:noFill/>
        </p:spPr>
        <p:txBody>
          <a:bodyPr wrap="square" rtlCol="0">
            <a:spAutoFit/>
          </a:bodyPr>
          <a:lstStyle/>
          <a:p>
            <a:r>
              <a:rPr lang="en-US" dirty="0"/>
              <a:t>Chlorosis  can be generalized: </a:t>
            </a:r>
          </a:p>
          <a:p>
            <a:r>
              <a:rPr lang="en-US" dirty="0"/>
              <a:t>in this case whorl #1 &amp; 2 are most </a:t>
            </a:r>
            <a:r>
              <a:rPr lang="en-US" dirty="0" smtClean="0"/>
              <a:t>affected; in other cases all needle age classes are yellowing</a:t>
            </a:r>
            <a:endParaRPr lang="en-US" dirty="0"/>
          </a:p>
        </p:txBody>
      </p:sp>
      <p:sp>
        <p:nvSpPr>
          <p:cNvPr id="6" name="TextBox 5"/>
          <p:cNvSpPr txBox="1"/>
          <p:nvPr/>
        </p:nvSpPr>
        <p:spPr>
          <a:xfrm>
            <a:off x="1676400" y="4495800"/>
            <a:ext cx="4038600" cy="1477328"/>
          </a:xfrm>
          <a:prstGeom prst="rect">
            <a:avLst/>
          </a:prstGeom>
          <a:noFill/>
        </p:spPr>
        <p:txBody>
          <a:bodyPr wrap="square" rtlCol="0">
            <a:spAutoFit/>
          </a:bodyPr>
          <a:lstStyle/>
          <a:p>
            <a:r>
              <a:rPr lang="en-US" dirty="0"/>
              <a:t>In some cases, no </a:t>
            </a:r>
            <a:r>
              <a:rPr lang="en-US" dirty="0" smtClean="0"/>
              <a:t>needles </a:t>
            </a:r>
            <a:r>
              <a:rPr lang="en-US" dirty="0"/>
              <a:t>were produced or </a:t>
            </a:r>
            <a:r>
              <a:rPr lang="en-US" dirty="0" smtClean="0"/>
              <a:t>if they were, did not </a:t>
            </a:r>
            <a:r>
              <a:rPr lang="en-US" dirty="0" smtClean="0"/>
              <a:t>survive </a:t>
            </a:r>
            <a:r>
              <a:rPr lang="en-US" dirty="0"/>
              <a:t>and/or all primordia </a:t>
            </a:r>
            <a:r>
              <a:rPr lang="en-US" dirty="0" smtClean="0"/>
              <a:t>(were </a:t>
            </a:r>
            <a:r>
              <a:rPr lang="en-US" dirty="0"/>
              <a:t>stimulated to differentiate as male </a:t>
            </a:r>
            <a:r>
              <a:rPr lang="en-US" dirty="0"/>
              <a:t>strobili (fate </a:t>
            </a:r>
            <a:r>
              <a:rPr lang="en-US" dirty="0" smtClean="0"/>
              <a:t>of bud determined </a:t>
            </a:r>
            <a:r>
              <a:rPr lang="en-US" dirty="0"/>
              <a:t>in prior year, end of July)</a:t>
            </a:r>
            <a:endParaRPr lang="en-US" dirty="0"/>
          </a:p>
        </p:txBody>
      </p:sp>
      <p:pic>
        <p:nvPicPr>
          <p:cNvPr id="7" name="Picture 21" descr="shield shin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4122" y="5883370"/>
            <a:ext cx="789215" cy="876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6219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0661" y="1"/>
            <a:ext cx="9136479" cy="6857999"/>
          </a:xfrm>
          <a:prstGeom prst="rect">
            <a:avLst/>
          </a:prstGeom>
        </p:spPr>
      </p:pic>
      <p:sp>
        <p:nvSpPr>
          <p:cNvPr id="7" name="TextBox 6"/>
          <p:cNvSpPr txBox="1"/>
          <p:nvPr/>
        </p:nvSpPr>
        <p:spPr>
          <a:xfrm rot="16200000">
            <a:off x="192930" y="654735"/>
            <a:ext cx="2028056" cy="1015663"/>
          </a:xfrm>
          <a:prstGeom prst="rect">
            <a:avLst/>
          </a:prstGeom>
          <a:noFill/>
        </p:spPr>
        <p:txBody>
          <a:bodyPr wrap="none" rtlCol="0">
            <a:spAutoFit/>
          </a:bodyPr>
          <a:lstStyle/>
          <a:p>
            <a:r>
              <a:rPr lang="en-US" sz="6000" dirty="0" smtClean="0"/>
              <a:t>LIDAR</a:t>
            </a:r>
            <a:endParaRPr lang="en-US" sz="6000" dirty="0"/>
          </a:p>
        </p:txBody>
      </p:sp>
      <p:pic>
        <p:nvPicPr>
          <p:cNvPr id="4" name="Picture 21" descr="shield shi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122" y="5883370"/>
            <a:ext cx="789215" cy="876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46261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ngrulke\AppData\Local\Microsoft\Windows\Temporary Internet Files\Content.IE5\7DRVQRBM\IMG_169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3962400"/>
            <a:ext cx="7848600" cy="12801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31304" y="251059"/>
            <a:ext cx="4267200" cy="5632311"/>
          </a:xfrm>
          <a:prstGeom prst="rect">
            <a:avLst/>
          </a:prstGeom>
          <a:noFill/>
        </p:spPr>
        <p:txBody>
          <a:bodyPr wrap="square" rtlCol="0">
            <a:spAutoFit/>
          </a:bodyPr>
          <a:lstStyle/>
          <a:p>
            <a:r>
              <a:rPr lang="en-US" sz="2400" dirty="0"/>
              <a:t>In excising branches, there is a high incidence of:</a:t>
            </a:r>
          </a:p>
          <a:p>
            <a:pPr marL="285750" indent="-285750">
              <a:buFont typeface="Arial" panose="020B0604020202020204" pitchFamily="34" charset="0"/>
              <a:buChar char="•"/>
            </a:pPr>
            <a:r>
              <a:rPr lang="en-US" sz="2400" dirty="0"/>
              <a:t>scale</a:t>
            </a:r>
          </a:p>
          <a:p>
            <a:pPr marL="285750" indent="-285750">
              <a:buFont typeface="Arial" panose="020B0604020202020204" pitchFamily="34" charset="0"/>
              <a:buChar char="•"/>
            </a:pPr>
            <a:r>
              <a:rPr lang="en-US" sz="2400" dirty="0"/>
              <a:t>sap-sucking insects</a:t>
            </a:r>
          </a:p>
          <a:p>
            <a:pPr marL="285750" indent="-285750">
              <a:buFont typeface="Arial" panose="020B0604020202020204" pitchFamily="34" charset="0"/>
              <a:buChar char="•"/>
            </a:pPr>
            <a:r>
              <a:rPr lang="en-US" sz="2400" dirty="0"/>
              <a:t>leaf cutters (caterpillars)</a:t>
            </a:r>
          </a:p>
          <a:p>
            <a:pPr marL="285750" indent="-285750">
              <a:buFont typeface="Arial" panose="020B0604020202020204" pitchFamily="34" charset="0"/>
              <a:buChar char="•"/>
            </a:pPr>
            <a:r>
              <a:rPr lang="en-US" sz="2400" dirty="0"/>
              <a:t>needle tip dieback</a:t>
            </a:r>
          </a:p>
          <a:p>
            <a:pPr marL="285750" indent="-285750">
              <a:buFont typeface="Arial" panose="020B0604020202020204" pitchFamily="34" charset="0"/>
              <a:buChar char="•"/>
            </a:pPr>
            <a:r>
              <a:rPr lang="en-US" sz="2400" dirty="0"/>
              <a:t>whole needle dieback</a:t>
            </a:r>
          </a:p>
          <a:p>
            <a:pPr marL="285750" indent="-285750">
              <a:buFont typeface="Arial" panose="020B0604020202020204" pitchFamily="34" charset="0"/>
              <a:buChar char="•"/>
            </a:pPr>
            <a:r>
              <a:rPr lang="en-US" sz="2400" dirty="0"/>
              <a:t>loss of needle age classes </a:t>
            </a:r>
          </a:p>
          <a:p>
            <a:pPr marL="285750" indent="-285750">
              <a:buFont typeface="Arial" panose="020B0604020202020204" pitchFamily="34" charset="0"/>
              <a:buChar char="•"/>
            </a:pPr>
            <a:r>
              <a:rPr lang="en-US" sz="2400" dirty="0"/>
              <a:t>loss of needles within a </a:t>
            </a:r>
            <a:r>
              <a:rPr lang="en-US" sz="2400" dirty="0" smtClean="0"/>
              <a:t>whorl</a:t>
            </a:r>
          </a:p>
          <a:p>
            <a:pPr marL="285750" indent="-285750">
              <a:buFont typeface="Arial" panose="020B0604020202020204" pitchFamily="34" charset="0"/>
              <a:buChar char="•"/>
            </a:pPr>
            <a:endParaRPr lang="en-US" sz="2400" dirty="0"/>
          </a:p>
          <a:p>
            <a:r>
              <a:rPr lang="en-US" sz="2400" dirty="0" smtClean="0"/>
              <a:t>High frequency of these pathologies were associated with/preceded tree mortality in 20 </a:t>
            </a:r>
            <a:r>
              <a:rPr lang="en-US" sz="2400" dirty="0" err="1" smtClean="0"/>
              <a:t>yr</a:t>
            </a:r>
            <a:r>
              <a:rPr lang="en-US" sz="2400" dirty="0" smtClean="0"/>
              <a:t> study in Sequoia National Park</a:t>
            </a:r>
            <a:endParaRPr lang="en-US" sz="2400" dirty="0"/>
          </a:p>
        </p:txBody>
      </p:sp>
      <p:pic>
        <p:nvPicPr>
          <p:cNvPr id="4" name="Picture 21" descr="shield shi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122" y="5883370"/>
            <a:ext cx="789215" cy="876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503686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short02grow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3738" y="922824"/>
            <a:ext cx="3589338" cy="5486400"/>
          </a:xfrm>
          <a:prstGeom prst="rect">
            <a:avLst/>
          </a:prstGeom>
          <a:noFill/>
          <a:extLst>
            <a:ext uri="{909E8E84-426E-40DD-AFC4-6F175D3DCCD1}">
              <a14:hiddenFill xmlns:a14="http://schemas.microsoft.com/office/drawing/2010/main">
                <a:solidFill>
                  <a:srgbClr val="FFFFFF"/>
                </a:solidFill>
              </a14:hiddenFill>
            </a:ext>
          </a:extLst>
        </p:spPr>
      </p:pic>
      <p:sp>
        <p:nvSpPr>
          <p:cNvPr id="22531" name="Rectangle 3"/>
          <p:cNvSpPr>
            <a:spLocks noChangeArrowheads="1"/>
          </p:cNvSpPr>
          <p:nvPr/>
        </p:nvSpPr>
        <p:spPr bwMode="auto">
          <a:xfrm>
            <a:off x="1963738" y="922824"/>
            <a:ext cx="3581400" cy="54864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534" name="Line 6"/>
          <p:cNvSpPr>
            <a:spLocks noChangeShapeType="1"/>
          </p:cNvSpPr>
          <p:nvPr/>
        </p:nvSpPr>
        <p:spPr bwMode="auto">
          <a:xfrm flipH="1">
            <a:off x="3733800" y="3124200"/>
            <a:ext cx="152400" cy="304800"/>
          </a:xfrm>
          <a:prstGeom prst="line">
            <a:avLst/>
          </a:prstGeom>
          <a:noFill/>
          <a:ln w="38100">
            <a:solidFill>
              <a:srgbClr val="CC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5" name="Line 7"/>
          <p:cNvSpPr>
            <a:spLocks noChangeShapeType="1"/>
          </p:cNvSpPr>
          <p:nvPr/>
        </p:nvSpPr>
        <p:spPr bwMode="auto">
          <a:xfrm flipH="1">
            <a:off x="3352800" y="3581400"/>
            <a:ext cx="304800" cy="1447800"/>
          </a:xfrm>
          <a:prstGeom prst="line">
            <a:avLst/>
          </a:prstGeom>
          <a:noFill/>
          <a:ln w="38100">
            <a:solidFill>
              <a:srgbClr val="CC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6" name="Line 8"/>
          <p:cNvSpPr>
            <a:spLocks noChangeShapeType="1"/>
          </p:cNvSpPr>
          <p:nvPr/>
        </p:nvSpPr>
        <p:spPr bwMode="auto">
          <a:xfrm flipH="1">
            <a:off x="3276600" y="5105400"/>
            <a:ext cx="76200" cy="762000"/>
          </a:xfrm>
          <a:prstGeom prst="line">
            <a:avLst/>
          </a:prstGeom>
          <a:noFill/>
          <a:ln w="38100">
            <a:solidFill>
              <a:srgbClr val="CC33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7" name="Text Box 9"/>
          <p:cNvSpPr txBox="1">
            <a:spLocks noChangeArrowheads="1"/>
          </p:cNvSpPr>
          <p:nvPr/>
        </p:nvSpPr>
        <p:spPr bwMode="auto">
          <a:xfrm>
            <a:off x="6096000" y="1219201"/>
            <a:ext cx="3962400"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2400" dirty="0"/>
              <a:t>N</a:t>
            </a:r>
            <a:r>
              <a:rPr lang="en-US" altLang="en-US" sz="2400" dirty="0" smtClean="0"/>
              <a:t>eedle </a:t>
            </a:r>
            <a:r>
              <a:rPr lang="en-US" altLang="en-US" sz="2400" dirty="0"/>
              <a:t>elongation growth </a:t>
            </a:r>
            <a:r>
              <a:rPr lang="en-US" altLang="en-US" sz="2400" dirty="0" smtClean="0"/>
              <a:t>is used as </a:t>
            </a:r>
            <a:r>
              <a:rPr lang="en-US" altLang="en-US" sz="2400" dirty="0"/>
              <a:t>a simple proxy for physiological tree drought stress.</a:t>
            </a:r>
          </a:p>
          <a:p>
            <a:endParaRPr lang="en-US" altLang="en-US" sz="2400" dirty="0"/>
          </a:p>
          <a:p>
            <a:r>
              <a:rPr lang="en-US" altLang="en-US" sz="2400" dirty="0"/>
              <a:t>Needle elongation growth was expressed as % of maximum growth observed for all retained needle age classes. </a:t>
            </a:r>
          </a:p>
          <a:p>
            <a:endParaRPr lang="en-US" altLang="en-US" sz="2400" dirty="0"/>
          </a:p>
          <a:p>
            <a:r>
              <a:rPr lang="en-US" altLang="en-US" sz="2400" dirty="0"/>
              <a:t>This relative measure corrects for canopy position and </a:t>
            </a:r>
            <a:r>
              <a:rPr lang="en-US" altLang="en-US" sz="2400" dirty="0" smtClean="0"/>
              <a:t>effects of competition.</a:t>
            </a:r>
            <a:endParaRPr lang="en-US" altLang="en-US" sz="2400" dirty="0"/>
          </a:p>
        </p:txBody>
      </p:sp>
      <p:sp>
        <p:nvSpPr>
          <p:cNvPr id="22538" name="Text Box 10"/>
          <p:cNvSpPr txBox="1">
            <a:spLocks noChangeArrowheads="1"/>
          </p:cNvSpPr>
          <p:nvPr/>
        </p:nvSpPr>
        <p:spPr bwMode="auto">
          <a:xfrm>
            <a:off x="356166" y="202092"/>
            <a:ext cx="1131267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sz="2400" b="1" dirty="0">
                <a:solidFill>
                  <a:schemeClr val="accent6">
                    <a:lumMod val="75000"/>
                  </a:schemeClr>
                </a:solidFill>
              </a:rPr>
              <a:t>NEEDLE ELONGATION IN CURRENT YEAR INDICATES LEVEL OF TREE DROUGHT </a:t>
            </a:r>
            <a:r>
              <a:rPr lang="en-US" sz="2400" b="1" dirty="0" smtClean="0">
                <a:solidFill>
                  <a:schemeClr val="accent6">
                    <a:lumMod val="75000"/>
                  </a:schemeClr>
                </a:solidFill>
              </a:rPr>
              <a:t>STRESS</a:t>
            </a:r>
            <a:endParaRPr lang="en-US" altLang="en-US" sz="2400" b="1" dirty="0">
              <a:solidFill>
                <a:schemeClr val="accent6">
                  <a:lumMod val="75000"/>
                </a:schemeClr>
              </a:solidFill>
            </a:endParaRPr>
          </a:p>
        </p:txBody>
      </p:sp>
      <p:sp>
        <p:nvSpPr>
          <p:cNvPr id="22539" name="Text Box 11"/>
          <p:cNvSpPr txBox="1">
            <a:spLocks noChangeArrowheads="1"/>
          </p:cNvSpPr>
          <p:nvPr/>
        </p:nvSpPr>
        <p:spPr bwMode="auto">
          <a:xfrm>
            <a:off x="4860926" y="3236913"/>
            <a:ext cx="652743"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a:solidFill>
                  <a:srgbClr val="CC3300"/>
                </a:solidFill>
              </a:rPr>
              <a:t>2002</a:t>
            </a:r>
          </a:p>
        </p:txBody>
      </p:sp>
      <p:sp>
        <p:nvSpPr>
          <p:cNvPr id="22541" name="Text Box 13"/>
          <p:cNvSpPr txBox="1">
            <a:spLocks noChangeArrowheads="1"/>
          </p:cNvSpPr>
          <p:nvPr/>
        </p:nvSpPr>
        <p:spPr bwMode="auto">
          <a:xfrm>
            <a:off x="4854795" y="2126046"/>
            <a:ext cx="652743"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srgbClr val="CC3300"/>
                </a:solidFill>
              </a:rPr>
              <a:t>2003</a:t>
            </a:r>
          </a:p>
        </p:txBody>
      </p:sp>
      <p:sp>
        <p:nvSpPr>
          <p:cNvPr id="22542" name="Text Box 14"/>
          <p:cNvSpPr txBox="1">
            <a:spLocks noChangeArrowheads="1"/>
          </p:cNvSpPr>
          <p:nvPr/>
        </p:nvSpPr>
        <p:spPr bwMode="auto">
          <a:xfrm>
            <a:off x="4900333" y="5620134"/>
            <a:ext cx="652743"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srgbClr val="CC3300"/>
                </a:solidFill>
              </a:rPr>
              <a:t>2000</a:t>
            </a:r>
          </a:p>
        </p:txBody>
      </p:sp>
      <p:sp>
        <p:nvSpPr>
          <p:cNvPr id="13" name="Text Box 13"/>
          <p:cNvSpPr txBox="1">
            <a:spLocks noChangeArrowheads="1"/>
          </p:cNvSpPr>
          <p:nvPr/>
        </p:nvSpPr>
        <p:spPr bwMode="auto">
          <a:xfrm>
            <a:off x="4860926" y="4151577"/>
            <a:ext cx="652743" cy="36933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dirty="0">
                <a:solidFill>
                  <a:srgbClr val="CC3300"/>
                </a:solidFill>
              </a:rPr>
              <a:t>2001</a:t>
            </a:r>
          </a:p>
        </p:txBody>
      </p:sp>
      <p:pic>
        <p:nvPicPr>
          <p:cNvPr id="14" name="Picture 21" descr="shield shi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122" y="5883370"/>
            <a:ext cx="789215" cy="876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63701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98437"/>
            <a:ext cx="11925300" cy="1325563"/>
          </a:xfrm>
        </p:spPr>
        <p:txBody>
          <a:bodyPr>
            <a:normAutofit/>
          </a:bodyPr>
          <a:lstStyle/>
          <a:p>
            <a:pPr algn="ctr"/>
            <a:r>
              <a:rPr lang="en-US" sz="3200" dirty="0" smtClean="0"/>
              <a:t>SENSITIVITY OF NEEDLE ELONGATION GROWTH TO ANNUAL PPT</a:t>
            </a:r>
            <a:endParaRPr lang="en-US" sz="3200" dirty="0"/>
          </a:p>
        </p:txBody>
      </p:sp>
      <p:graphicFrame>
        <p:nvGraphicFramePr>
          <p:cNvPr id="6" name="Chart 5"/>
          <p:cNvGraphicFramePr>
            <a:graphicFrameLocks/>
          </p:cNvGraphicFramePr>
          <p:nvPr>
            <p:extLst>
              <p:ext uri="{D42A27DB-BD31-4B8C-83A1-F6EECF244321}">
                <p14:modId xmlns:p14="http://schemas.microsoft.com/office/powerpoint/2010/main" val="2905211230"/>
              </p:ext>
            </p:extLst>
          </p:nvPr>
        </p:nvGraphicFramePr>
        <p:xfrm>
          <a:off x="5862873" y="2020436"/>
          <a:ext cx="5003800" cy="300990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p:cNvSpPr txBox="1"/>
          <p:nvPr/>
        </p:nvSpPr>
        <p:spPr>
          <a:xfrm>
            <a:off x="2304949" y="5159595"/>
            <a:ext cx="2113464" cy="369332"/>
          </a:xfrm>
          <a:prstGeom prst="rect">
            <a:avLst/>
          </a:prstGeom>
          <a:noFill/>
        </p:spPr>
        <p:txBody>
          <a:bodyPr wrap="none" rtlCol="0">
            <a:spAutoFit/>
          </a:bodyPr>
          <a:lstStyle/>
          <a:p>
            <a:r>
              <a:rPr lang="en-US" dirty="0" smtClean="0"/>
              <a:t>FREMONT NF STUDY</a:t>
            </a:r>
            <a:endParaRPr lang="en-US" dirty="0"/>
          </a:p>
        </p:txBody>
      </p:sp>
      <p:sp>
        <p:nvSpPr>
          <p:cNvPr id="9" name="TextBox 8"/>
          <p:cNvSpPr txBox="1"/>
          <p:nvPr/>
        </p:nvSpPr>
        <p:spPr>
          <a:xfrm>
            <a:off x="7351001" y="5030336"/>
            <a:ext cx="2857257" cy="646331"/>
          </a:xfrm>
          <a:prstGeom prst="rect">
            <a:avLst/>
          </a:prstGeom>
          <a:noFill/>
          <a:ln>
            <a:solidFill>
              <a:schemeClr val="tx1"/>
            </a:solidFill>
            <a:prstDash val="dash"/>
          </a:ln>
        </p:spPr>
        <p:txBody>
          <a:bodyPr wrap="none" rtlCol="0">
            <a:spAutoFit/>
          </a:bodyPr>
          <a:lstStyle/>
          <a:p>
            <a:r>
              <a:rPr lang="en-US" dirty="0" smtClean="0"/>
              <a:t>5 Nat’l Forests, 2006 – 2015,</a:t>
            </a:r>
          </a:p>
          <a:p>
            <a:r>
              <a:rPr lang="en-US" dirty="0" smtClean="0"/>
              <a:t>Jeffrey pine, SBNF to LNF</a:t>
            </a:r>
            <a:endParaRPr lang="en-US" dirty="0"/>
          </a:p>
        </p:txBody>
      </p:sp>
      <p:pic>
        <p:nvPicPr>
          <p:cNvPr id="10" name="Picture 21" descr="shield shi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122" y="5883370"/>
            <a:ext cx="789215" cy="87690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Chart 10"/>
          <p:cNvGraphicFramePr>
            <a:graphicFrameLocks/>
          </p:cNvGraphicFramePr>
          <p:nvPr>
            <p:extLst>
              <p:ext uri="{D42A27DB-BD31-4B8C-83A1-F6EECF244321}">
                <p14:modId xmlns:p14="http://schemas.microsoft.com/office/powerpoint/2010/main" val="1161313957"/>
              </p:ext>
            </p:extLst>
          </p:nvPr>
        </p:nvGraphicFramePr>
        <p:xfrm>
          <a:off x="1465350" y="1746098"/>
          <a:ext cx="3163278" cy="3197087"/>
        </p:xfrm>
        <a:graphic>
          <a:graphicData uri="http://schemas.openxmlformats.org/drawingml/2006/chart">
            <c:chart xmlns:c="http://schemas.openxmlformats.org/drawingml/2006/chart" xmlns:r="http://schemas.openxmlformats.org/officeDocument/2006/relationships" r:id="rId4"/>
          </a:graphicData>
        </a:graphic>
      </p:graphicFrame>
      <p:cxnSp>
        <p:nvCxnSpPr>
          <p:cNvPr id="12" name="Straight Connector 11"/>
          <p:cNvCxnSpPr/>
          <p:nvPr/>
        </p:nvCxnSpPr>
        <p:spPr>
          <a:xfrm flipH="1" flipV="1">
            <a:off x="7837934" y="2172648"/>
            <a:ext cx="17253" cy="2343989"/>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22751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06186"/>
            <a:ext cx="9144000" cy="990600"/>
          </a:xfrm>
        </p:spPr>
        <p:txBody>
          <a:bodyPr>
            <a:normAutofit fontScale="90000"/>
          </a:bodyPr>
          <a:lstStyle/>
          <a:p>
            <a:pPr algn="ctr"/>
            <a:r>
              <a:rPr lang="en-US" sz="3600" dirty="0" smtClean="0"/>
              <a:t>SIMPLE APPROACH TO IDENTIFYING“TREES AT RISK:”</a:t>
            </a:r>
            <a:endParaRPr lang="en-US" sz="3600" dirty="0"/>
          </a:p>
        </p:txBody>
      </p:sp>
      <p:sp>
        <p:nvSpPr>
          <p:cNvPr id="3" name="Content Placeholder 2"/>
          <p:cNvSpPr>
            <a:spLocks noGrp="1"/>
          </p:cNvSpPr>
          <p:nvPr>
            <p:ph sz="quarter" idx="1"/>
          </p:nvPr>
        </p:nvSpPr>
        <p:spPr>
          <a:xfrm>
            <a:off x="313899" y="1825625"/>
            <a:ext cx="11532358" cy="3211324"/>
          </a:xfrm>
        </p:spPr>
        <p:txBody>
          <a:bodyPr>
            <a:normAutofit lnSpcReduction="10000"/>
          </a:bodyPr>
          <a:lstStyle/>
          <a:p>
            <a:r>
              <a:rPr lang="en-US" dirty="0" smtClean="0"/>
              <a:t>Track site % of average precipitation</a:t>
            </a:r>
          </a:p>
          <a:p>
            <a:r>
              <a:rPr lang="en-US" dirty="0" smtClean="0"/>
              <a:t>Measure % of maximum needle elongation (CURRENT YR:MAX ON BRANCHLET)</a:t>
            </a:r>
          </a:p>
          <a:p>
            <a:r>
              <a:rPr lang="en-US" dirty="0" smtClean="0"/>
              <a:t>Look for LOTS of needle insects and pathogens</a:t>
            </a:r>
          </a:p>
          <a:p>
            <a:r>
              <a:rPr lang="en-US" dirty="0" smtClean="0"/>
              <a:t>Look at whole tree foliar discoloration and location in canopy</a:t>
            </a:r>
          </a:p>
          <a:p>
            <a:r>
              <a:rPr lang="en-US" dirty="0" smtClean="0">
                <a:solidFill>
                  <a:srgbClr val="FF0000"/>
                </a:solidFill>
              </a:rPr>
              <a:t>*soon* remote sensing tools will be available to identify drought-stressed and unhealthy trees for thinning prescriptions at the landscape level</a:t>
            </a:r>
            <a:endParaRPr lang="en-US" dirty="0">
              <a:solidFill>
                <a:srgbClr val="FF0000"/>
              </a:solidFill>
            </a:endParaRPr>
          </a:p>
        </p:txBody>
      </p:sp>
      <p:pic>
        <p:nvPicPr>
          <p:cNvPr id="4" name="Picture 21" descr="shield shin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122" y="5883370"/>
            <a:ext cx="789215" cy="876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355379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1" descr="shield shin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122" y="5883370"/>
            <a:ext cx="789215" cy="87690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558729" y="356835"/>
            <a:ext cx="10804361" cy="5970865"/>
          </a:xfrm>
          <a:prstGeom prst="rect">
            <a:avLst/>
          </a:prstGeom>
          <a:noFill/>
        </p:spPr>
        <p:txBody>
          <a:bodyPr wrap="square" rtlCol="0">
            <a:spAutoFit/>
          </a:bodyPr>
          <a:lstStyle/>
          <a:p>
            <a:r>
              <a:rPr lang="en-US" dirty="0" smtClean="0"/>
              <a:t>References:</a:t>
            </a:r>
          </a:p>
          <a:p>
            <a:endParaRPr lang="en-US" sz="1400" dirty="0"/>
          </a:p>
          <a:p>
            <a:pPr marL="457200" indent="-457200"/>
            <a:r>
              <a:rPr lang="en-US" sz="1400" dirty="0"/>
              <a:t>Churchill DJ, Larson AJ, </a:t>
            </a:r>
            <a:r>
              <a:rPr lang="en-US" sz="1400" dirty="0" err="1"/>
              <a:t>Dahlgreen</a:t>
            </a:r>
            <a:r>
              <a:rPr lang="en-US" sz="1400" dirty="0"/>
              <a:t> MC, Franklin JF, </a:t>
            </a:r>
            <a:r>
              <a:rPr lang="en-US" sz="1400" dirty="0" err="1"/>
              <a:t>Hessburg</a:t>
            </a:r>
            <a:r>
              <a:rPr lang="en-US" sz="1400" dirty="0"/>
              <a:t> PF, Lutz JA 2013 Restoring forest resilience from reference spatial patterns to </a:t>
            </a:r>
            <a:r>
              <a:rPr lang="en-US" sz="1400" dirty="0" err="1"/>
              <a:t>silvicultural</a:t>
            </a:r>
            <a:r>
              <a:rPr lang="en-US" sz="1400" dirty="0"/>
              <a:t> prescriptions and monitoring, Forest Ecology and Management 291: 442-457.</a:t>
            </a:r>
          </a:p>
          <a:p>
            <a:pPr marL="457200" indent="-457200"/>
            <a:endParaRPr lang="en-US" sz="1400" dirty="0" smtClean="0"/>
          </a:p>
          <a:p>
            <a:pPr marL="457200" lvl="0" indent="-457200"/>
            <a:r>
              <a:rPr lang="en-US" altLang="en-US" sz="1400" dirty="0">
                <a:latin typeface="Candara" panose="020E0502030303020204" pitchFamily="34" charset="0"/>
                <a:ea typeface="Times New Roman" panose="02020603050405020304" pitchFamily="18" charset="0"/>
                <a:cs typeface="Times New Roman" panose="02020603050405020304" pitchFamily="18" charset="0"/>
              </a:rPr>
              <a:t>Grulke NE 1999 Physiological responses of ponderosa pine to gradients of environmental stressors. In: Miller PR, McBride J (</a:t>
            </a:r>
            <a:r>
              <a:rPr lang="en-US" altLang="en-US" sz="1400" dirty="0" err="1">
                <a:latin typeface="Candara" panose="020E0502030303020204" pitchFamily="34" charset="0"/>
                <a:ea typeface="Times New Roman" panose="02020603050405020304" pitchFamily="18" charset="0"/>
                <a:cs typeface="Times New Roman" panose="02020603050405020304" pitchFamily="18" charset="0"/>
              </a:rPr>
              <a:t>eds</a:t>
            </a:r>
            <a:r>
              <a:rPr lang="en-US" altLang="en-US" sz="1400" dirty="0">
                <a:latin typeface="Candara" panose="020E0502030303020204" pitchFamily="34" charset="0"/>
                <a:ea typeface="Times New Roman" panose="02020603050405020304" pitchFamily="18" charset="0"/>
                <a:cs typeface="Times New Roman" panose="02020603050405020304" pitchFamily="18" charset="0"/>
              </a:rPr>
              <a:t>) </a:t>
            </a:r>
            <a:r>
              <a:rPr lang="en-US" altLang="en-US" sz="1400" u="sng" dirty="0">
                <a:latin typeface="Candara" panose="020E0502030303020204" pitchFamily="34" charset="0"/>
                <a:ea typeface="Times New Roman" panose="02020603050405020304" pitchFamily="18" charset="0"/>
                <a:cs typeface="Times New Roman" panose="02020603050405020304" pitchFamily="18" charset="0"/>
              </a:rPr>
              <a:t>Oxidant Air Pollution Impacts in the Montane Forests of Southern California: The San Bernardino Mountain Case Study</a:t>
            </a:r>
            <a:r>
              <a:rPr lang="en-US" altLang="en-US" sz="1400" dirty="0">
                <a:latin typeface="Candara" panose="020E0502030303020204" pitchFamily="34" charset="0"/>
                <a:ea typeface="Times New Roman" panose="02020603050405020304" pitchFamily="18" charset="0"/>
                <a:cs typeface="Times New Roman" panose="02020603050405020304" pitchFamily="18" charset="0"/>
              </a:rPr>
              <a:t>. </a:t>
            </a:r>
            <a:r>
              <a:rPr lang="en-US" altLang="en-US" sz="1400" b="1" i="1" dirty="0">
                <a:latin typeface="Candara" panose="020E0502030303020204" pitchFamily="34" charset="0"/>
                <a:ea typeface="Times New Roman" panose="02020603050405020304" pitchFamily="18" charset="0"/>
                <a:cs typeface="Times New Roman" panose="02020603050405020304" pitchFamily="18" charset="0"/>
              </a:rPr>
              <a:t>Ecological Studies</a:t>
            </a:r>
            <a:r>
              <a:rPr lang="en-US" altLang="en-US" sz="1400" dirty="0">
                <a:latin typeface="Candara" panose="020E0502030303020204" pitchFamily="34" charset="0"/>
                <a:ea typeface="Times New Roman" panose="02020603050405020304" pitchFamily="18" charset="0"/>
                <a:cs typeface="Times New Roman" panose="02020603050405020304" pitchFamily="18" charset="0"/>
              </a:rPr>
              <a:t> 134:126-163. </a:t>
            </a:r>
            <a:r>
              <a:rPr lang="en-US" altLang="en-US" sz="1400" dirty="0" err="1">
                <a:latin typeface="Candara" panose="020E0502030303020204" pitchFamily="34" charset="0"/>
                <a:ea typeface="Times New Roman" panose="02020603050405020304" pitchFamily="18" charset="0"/>
                <a:cs typeface="Times New Roman" panose="02020603050405020304" pitchFamily="18" charset="0"/>
              </a:rPr>
              <a:t>NY:Springer-Verlag</a:t>
            </a:r>
            <a:r>
              <a:rPr lang="en-US" altLang="en-US" sz="1400" dirty="0">
                <a:latin typeface="Candara" panose="020E0502030303020204" pitchFamily="34" charset="0"/>
                <a:ea typeface="Times New Roman" panose="02020603050405020304" pitchFamily="18" charset="0"/>
                <a:cs typeface="Times New Roman" panose="02020603050405020304" pitchFamily="18" charset="0"/>
              </a:rPr>
              <a:t>.</a:t>
            </a:r>
          </a:p>
          <a:p>
            <a:pPr marL="457200" indent="-457200"/>
            <a:endParaRPr lang="en-US" sz="1400" dirty="0" smtClean="0"/>
          </a:p>
          <a:p>
            <a:pPr marL="457200" indent="-457200"/>
            <a:r>
              <a:rPr lang="en-US" sz="1400" dirty="0" smtClean="0"/>
              <a:t>Grulke NE, </a:t>
            </a:r>
            <a:r>
              <a:rPr lang="en-US" sz="1400" dirty="0" err="1" smtClean="0"/>
              <a:t>Balduman</a:t>
            </a:r>
            <a:r>
              <a:rPr lang="en-US" sz="1400" dirty="0" smtClean="0"/>
              <a:t> L 1999 Deciduous conifers: high nitrogen deposition and ozone exposure effects on ponderosa pine. Water, Soil, Air Pollution 116:235-248.</a:t>
            </a:r>
          </a:p>
          <a:p>
            <a:pPr marL="457200" indent="-457200"/>
            <a:endParaRPr lang="en-US" sz="1400" dirty="0"/>
          </a:p>
          <a:p>
            <a:pPr marL="457200" indent="-457200"/>
            <a:r>
              <a:rPr lang="en-US" sz="1400" dirty="0"/>
              <a:t>Grulke NE, Johnson R, Esperanza A, Jones D, Nguyen T, </a:t>
            </a:r>
            <a:r>
              <a:rPr lang="en-US" sz="1400" dirty="0" err="1"/>
              <a:t>Posch</a:t>
            </a:r>
            <a:r>
              <a:rPr lang="en-US" sz="1400" dirty="0"/>
              <a:t> S, </a:t>
            </a:r>
            <a:r>
              <a:rPr lang="en-US" sz="1400" dirty="0" err="1"/>
              <a:t>Tausz</a:t>
            </a:r>
            <a:r>
              <a:rPr lang="en-US" sz="1400" dirty="0"/>
              <a:t> M 2003 Canopy transpiration of Jeffrey pine in mesic and xeric microsites: O3 uptake and injury response. TREES 17: 292-298.</a:t>
            </a:r>
            <a:endParaRPr lang="en-US" altLang="en-US" sz="1400" dirty="0">
              <a:latin typeface="Candara" panose="020E0502030303020204" pitchFamily="34" charset="0"/>
              <a:ea typeface="Times New Roman" panose="02020603050405020304" pitchFamily="18" charset="0"/>
              <a:cs typeface="Times New Roman" panose="02020603050405020304" pitchFamily="18" charset="0"/>
            </a:endParaRPr>
          </a:p>
          <a:p>
            <a:pPr marL="457200" indent="-457200"/>
            <a:endParaRPr lang="en-US" altLang="en-US" sz="1400" dirty="0">
              <a:latin typeface="Candara" panose="020E0502030303020204" pitchFamily="34" charset="0"/>
              <a:ea typeface="Times New Roman" panose="02020603050405020304" pitchFamily="18" charset="0"/>
              <a:cs typeface="Times New Roman" panose="02020603050405020304" pitchFamily="18" charset="0"/>
            </a:endParaRPr>
          </a:p>
          <a:p>
            <a:pPr marL="457200" indent="-457200"/>
            <a:r>
              <a:rPr lang="en-US" sz="1400" dirty="0" smtClean="0"/>
              <a:t>Grulke </a:t>
            </a:r>
            <a:r>
              <a:rPr lang="en-US" sz="1400" dirty="0" smtClean="0"/>
              <a:t>NE, Paine T, </a:t>
            </a:r>
            <a:r>
              <a:rPr lang="en-US" sz="1400" dirty="0" err="1" smtClean="0"/>
              <a:t>Minnich</a:t>
            </a:r>
            <a:r>
              <a:rPr lang="en-US" sz="1400" dirty="0" smtClean="0"/>
              <a:t> R, Chavez D, Riggan P, Dunn A 2009 Air pollution increases forest susceptibility to wildfire. </a:t>
            </a:r>
            <a:r>
              <a:rPr lang="en-US" sz="1400" dirty="0" err="1" smtClean="0"/>
              <a:t>Pgs</a:t>
            </a:r>
            <a:r>
              <a:rPr lang="en-US" sz="1400" dirty="0" smtClean="0"/>
              <a:t> 365-403, In: </a:t>
            </a:r>
            <a:r>
              <a:rPr lang="en-US" sz="1400" dirty="0" err="1" smtClean="0"/>
              <a:t>Bytnerowicz</a:t>
            </a:r>
            <a:r>
              <a:rPr lang="en-US" sz="1400" dirty="0" smtClean="0"/>
              <a:t> A, </a:t>
            </a:r>
            <a:r>
              <a:rPr lang="en-US" sz="1400" dirty="0" err="1" smtClean="0"/>
              <a:t>Arbaugh</a:t>
            </a:r>
            <a:r>
              <a:rPr lang="en-US" sz="1400" dirty="0" smtClean="0"/>
              <a:t> M, </a:t>
            </a:r>
            <a:r>
              <a:rPr lang="en-US" sz="1400" dirty="0" err="1" smtClean="0"/>
              <a:t>Riebau</a:t>
            </a:r>
            <a:r>
              <a:rPr lang="en-US" sz="1400" dirty="0" smtClean="0"/>
              <a:t> A, Andersen C (</a:t>
            </a:r>
            <a:r>
              <a:rPr lang="en-US" sz="1400" dirty="0" err="1" smtClean="0"/>
              <a:t>eds</a:t>
            </a:r>
            <a:r>
              <a:rPr lang="en-US" sz="1400" dirty="0" smtClean="0"/>
              <a:t>) Wildland fires and Air Pollution. Developments in Environmental Science, Vol. 8, The Hague, Netherlands: Elsevier Publishers.</a:t>
            </a:r>
          </a:p>
          <a:p>
            <a:pPr marL="457200" indent="-457200"/>
            <a:endParaRPr lang="en-US" sz="1400" dirty="0"/>
          </a:p>
          <a:p>
            <a:pPr marL="457200" indent="-457200"/>
            <a:r>
              <a:rPr lang="en-US" sz="1400" dirty="0" smtClean="0"/>
              <a:t>Grulke </a:t>
            </a:r>
            <a:r>
              <a:rPr lang="en-US" sz="1400" dirty="0"/>
              <a:t>NE, </a:t>
            </a:r>
            <a:r>
              <a:rPr lang="en-US" sz="1400" dirty="0" err="1"/>
              <a:t>Retzlaff</a:t>
            </a:r>
            <a:r>
              <a:rPr lang="en-US" sz="1400" dirty="0"/>
              <a:t> WA 2001 Changes in physiological attributes from seedlings to mature ponderosa pine. Tree Physiology 21:275-286.</a:t>
            </a:r>
          </a:p>
          <a:p>
            <a:pPr marL="457200" lvl="0" indent="-457200"/>
            <a:endParaRPr lang="en-US" altLang="en-US" sz="1400" dirty="0" smtClean="0">
              <a:latin typeface="Candara" panose="020E0502030303020204" pitchFamily="34" charset="0"/>
              <a:cs typeface="Times New Roman" panose="02020603050405020304" pitchFamily="18" charset="0"/>
            </a:endParaRPr>
          </a:p>
          <a:p>
            <a:pPr marL="457200" lvl="0" indent="-457200"/>
            <a:r>
              <a:rPr lang="en-US" altLang="en-US" sz="1400" dirty="0" smtClean="0">
                <a:latin typeface="Candara" panose="020E0502030303020204" pitchFamily="34" charset="0"/>
                <a:cs typeface="Times New Roman" panose="02020603050405020304" pitchFamily="18" charset="0"/>
              </a:rPr>
              <a:t>Schrader-Patton </a:t>
            </a:r>
            <a:r>
              <a:rPr lang="en-US" altLang="en-US" sz="1400" dirty="0">
                <a:latin typeface="Candara" panose="020E0502030303020204" pitchFamily="34" charset="0"/>
                <a:cs typeface="Times New Roman" panose="02020603050405020304" pitchFamily="18" charset="0"/>
              </a:rPr>
              <a:t>C, Grulke NE, Dressen M 2016 Rapid reconnaissance of a forest insect outbreak in Colorado using MODIS phenology data. Pacific Northwest Research Station, General Technical Report, PNW-GTR-940e (in press).</a:t>
            </a:r>
            <a:endParaRPr lang="en-US" altLang="en-US" sz="1400" dirty="0"/>
          </a:p>
          <a:p>
            <a:pPr marL="457200" indent="-457200"/>
            <a:endParaRPr lang="en-US" altLang="en-US" sz="1400" dirty="0">
              <a:latin typeface="Candara" panose="020E0502030303020204" pitchFamily="34" charset="0"/>
              <a:ea typeface="Times New Roman" panose="02020603050405020304" pitchFamily="18" charset="0"/>
              <a:cs typeface="Times New Roman" panose="02020603050405020304" pitchFamily="18" charset="0"/>
            </a:endParaRPr>
          </a:p>
          <a:p>
            <a:pPr lvl="0"/>
            <a:endParaRPr lang="en-US" altLang="en-US" sz="1400" dirty="0">
              <a:latin typeface="Arial" panose="020B0604020202020204" pitchFamily="34" charset="0"/>
            </a:endParaRPr>
          </a:p>
          <a:p>
            <a:endParaRPr lang="en-US" sz="1400" dirty="0"/>
          </a:p>
        </p:txBody>
      </p:sp>
    </p:spTree>
    <p:extLst>
      <p:ext uri="{BB962C8B-B14F-4D97-AF65-F5344CB8AC3E}">
        <p14:creationId xmlns:p14="http://schemas.microsoft.com/office/powerpoint/2010/main" val="31726837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4786" y="83620"/>
            <a:ext cx="3316239" cy="6613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Image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3792" y="96568"/>
            <a:ext cx="3591338" cy="6639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Image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07896" y="83620"/>
            <a:ext cx="3525078" cy="6652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rot="16200000">
            <a:off x="-1350678" y="2442529"/>
            <a:ext cx="4192173" cy="1323439"/>
          </a:xfrm>
          <a:prstGeom prst="rect">
            <a:avLst/>
          </a:prstGeom>
          <a:noFill/>
        </p:spPr>
        <p:txBody>
          <a:bodyPr wrap="none" rtlCol="0">
            <a:spAutoFit/>
          </a:bodyPr>
          <a:lstStyle/>
          <a:p>
            <a:pPr algn="ctr"/>
            <a:r>
              <a:rPr lang="en-US" sz="4000" dirty="0" smtClean="0"/>
              <a:t>MULTISPECTRAL</a:t>
            </a:r>
          </a:p>
          <a:p>
            <a:pPr algn="ctr"/>
            <a:r>
              <a:rPr lang="en-US" sz="4000" dirty="0" smtClean="0"/>
              <a:t>HIGH RESOLUTION</a:t>
            </a:r>
            <a:endParaRPr lang="en-US" sz="4000" dirty="0"/>
          </a:p>
        </p:txBody>
      </p:sp>
      <p:pic>
        <p:nvPicPr>
          <p:cNvPr id="6" name="Picture 21" descr="shield shin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122" y="5883370"/>
            <a:ext cx="789215" cy="876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12522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vg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1868" y="139700"/>
            <a:ext cx="9994874" cy="6604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rot="16200000">
            <a:off x="-1701267" y="2058553"/>
            <a:ext cx="5341526" cy="1938992"/>
          </a:xfrm>
          <a:prstGeom prst="rect">
            <a:avLst/>
          </a:prstGeom>
          <a:noFill/>
        </p:spPr>
        <p:txBody>
          <a:bodyPr wrap="none" rtlCol="0">
            <a:spAutoFit/>
          </a:bodyPr>
          <a:lstStyle/>
          <a:p>
            <a:pPr algn="ctr"/>
            <a:r>
              <a:rPr lang="en-US" sz="4000" dirty="0" smtClean="0"/>
              <a:t>STEREOSCOPIC VIEW OF </a:t>
            </a:r>
          </a:p>
          <a:p>
            <a:pPr algn="ctr"/>
            <a:r>
              <a:rPr lang="en-US" sz="4000" dirty="0" smtClean="0"/>
              <a:t>MULTISPECTRAL</a:t>
            </a:r>
          </a:p>
          <a:p>
            <a:pPr algn="ctr"/>
            <a:r>
              <a:rPr lang="en-US" sz="4000" dirty="0" smtClean="0"/>
              <a:t>HIGH RESOLUTION</a:t>
            </a:r>
            <a:endParaRPr lang="en-US" sz="4000" dirty="0"/>
          </a:p>
        </p:txBody>
      </p:sp>
      <p:cxnSp>
        <p:nvCxnSpPr>
          <p:cNvPr id="4" name="Straight Arrow Connector 3"/>
          <p:cNvCxnSpPr/>
          <p:nvPr/>
        </p:nvCxnSpPr>
        <p:spPr>
          <a:xfrm>
            <a:off x="7010400" y="3028048"/>
            <a:ext cx="0" cy="413652"/>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6616700" y="2329548"/>
            <a:ext cx="0" cy="413652"/>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2743200" y="2376722"/>
            <a:ext cx="0" cy="413652"/>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8" name="Picture 21" descr="shield shi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122" y="5883370"/>
            <a:ext cx="789215" cy="876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25801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ln w="28575">
            <a:solidFill>
              <a:schemeClr val="accent1"/>
            </a:solidFill>
          </a:ln>
        </p:spPr>
        <p:txBody>
          <a:bodyPr/>
          <a:lstStyle/>
          <a:p>
            <a:pPr algn="ctr"/>
            <a:r>
              <a:rPr lang="en-US" dirty="0" smtClean="0"/>
              <a:t>WWETAC REMOTE SENSING TOOLS</a:t>
            </a:r>
            <a:endParaRPr lang="en-US" dirty="0"/>
          </a:p>
        </p:txBody>
      </p:sp>
      <p:sp>
        <p:nvSpPr>
          <p:cNvPr id="5" name="Content Placeholder 4"/>
          <p:cNvSpPr>
            <a:spLocks noGrp="1"/>
          </p:cNvSpPr>
          <p:nvPr>
            <p:ph sz="half" idx="1"/>
          </p:nvPr>
        </p:nvSpPr>
        <p:spPr/>
        <p:txBody>
          <a:bodyPr/>
          <a:lstStyle/>
          <a:p>
            <a:pPr marL="0" indent="0">
              <a:buNone/>
            </a:pPr>
            <a:r>
              <a:rPr lang="en-US" dirty="0" smtClean="0"/>
              <a:t>MODIS-based tools:</a:t>
            </a:r>
          </a:p>
          <a:p>
            <a:r>
              <a:rPr lang="en-US" dirty="0" smtClean="0"/>
              <a:t>FORWARN</a:t>
            </a:r>
          </a:p>
          <a:p>
            <a:pPr lvl="1"/>
            <a:r>
              <a:rPr lang="en-US" dirty="0" smtClean="0"/>
              <a:t>FIDAR</a:t>
            </a:r>
          </a:p>
          <a:p>
            <a:pPr lvl="1"/>
            <a:r>
              <a:rPr lang="en-US" dirty="0" smtClean="0"/>
              <a:t>PHENO_MAP</a:t>
            </a:r>
            <a:endParaRPr lang="en-US" dirty="0"/>
          </a:p>
        </p:txBody>
      </p:sp>
      <p:sp>
        <p:nvSpPr>
          <p:cNvPr id="6" name="Content Placeholder 5"/>
          <p:cNvSpPr>
            <a:spLocks noGrp="1"/>
          </p:cNvSpPr>
          <p:nvPr>
            <p:ph sz="half" idx="2"/>
          </p:nvPr>
        </p:nvSpPr>
        <p:spPr/>
        <p:txBody>
          <a:bodyPr/>
          <a:lstStyle/>
          <a:p>
            <a:r>
              <a:rPr lang="en-US" dirty="0" smtClean="0"/>
              <a:t>High resolution, multispectral tools </a:t>
            </a:r>
            <a:r>
              <a:rPr lang="en-US" sz="2000" dirty="0" smtClean="0"/>
              <a:t>(FIREIMAGER)</a:t>
            </a:r>
          </a:p>
          <a:p>
            <a:pPr lvl="1"/>
            <a:r>
              <a:rPr lang="en-US" dirty="0" smtClean="0"/>
              <a:t>Identification of species</a:t>
            </a:r>
          </a:p>
          <a:p>
            <a:pPr lvl="1"/>
            <a:r>
              <a:rPr lang="en-US" dirty="0" smtClean="0"/>
              <a:t>Detection and source of disturbance agent</a:t>
            </a:r>
            <a:endParaRPr lang="en-US" dirty="0"/>
          </a:p>
        </p:txBody>
      </p:sp>
      <p:pic>
        <p:nvPicPr>
          <p:cNvPr id="7" name="Picture 21" descr="shield shin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122" y="5883370"/>
            <a:ext cx="789215" cy="876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72517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9071112" y="274638"/>
            <a:ext cx="3279913" cy="715962"/>
          </a:xfrm>
        </p:spPr>
        <p:txBody>
          <a:bodyPr/>
          <a:lstStyle/>
          <a:p>
            <a:pPr algn="ctr"/>
            <a:r>
              <a:rPr lang="en-US" dirty="0" err="1" smtClean="0"/>
              <a:t>ForWarn</a:t>
            </a:r>
            <a:endParaRPr lang="en-US" dirty="0"/>
          </a:p>
        </p:txBody>
      </p:sp>
      <p:sp>
        <p:nvSpPr>
          <p:cNvPr id="4" name="Content Placeholder 3"/>
          <p:cNvSpPr>
            <a:spLocks noGrp="1"/>
          </p:cNvSpPr>
          <p:nvPr>
            <p:ph idx="1"/>
          </p:nvPr>
        </p:nvSpPr>
        <p:spPr>
          <a:xfrm>
            <a:off x="9531986" y="990600"/>
            <a:ext cx="2527492" cy="1066800"/>
          </a:xfrm>
        </p:spPr>
        <p:txBody>
          <a:bodyPr>
            <a:noAutofit/>
          </a:bodyPr>
          <a:lstStyle/>
          <a:p>
            <a:pPr marL="114300" lvl="1" indent="0">
              <a:buClr>
                <a:schemeClr val="accent1"/>
              </a:buClr>
              <a:buNone/>
            </a:pPr>
            <a:r>
              <a:rPr lang="en-US" i="1" dirty="0" err="1"/>
              <a:t>ForWarn</a:t>
            </a:r>
            <a:r>
              <a:rPr lang="en-US" dirty="0"/>
              <a:t> provides </a:t>
            </a:r>
            <a:r>
              <a:rPr lang="en-US" dirty="0" smtClean="0"/>
              <a:t>NRT </a:t>
            </a:r>
            <a:r>
              <a:rPr lang="en-US" dirty="0"/>
              <a:t>tracking of </a:t>
            </a:r>
            <a:r>
              <a:rPr lang="en-US" dirty="0" smtClean="0"/>
              <a:t>veg </a:t>
            </a:r>
            <a:r>
              <a:rPr lang="en-US" dirty="0"/>
              <a:t>changes across landscapes in the U</a:t>
            </a:r>
            <a:r>
              <a:rPr lang="en-US" dirty="0" smtClean="0"/>
              <a:t>S. It’s </a:t>
            </a:r>
            <a:r>
              <a:rPr lang="en-US" dirty="0" smtClean="0"/>
              <a:t>use-</a:t>
            </a:r>
            <a:r>
              <a:rPr lang="en-US" dirty="0" err="1" smtClean="0"/>
              <a:t>ful</a:t>
            </a:r>
            <a:r>
              <a:rPr lang="en-US" dirty="0" smtClean="0"/>
              <a:t> </a:t>
            </a:r>
            <a:r>
              <a:rPr lang="en-US" dirty="0"/>
              <a:t>for both </a:t>
            </a:r>
            <a:r>
              <a:rPr lang="en-US" dirty="0" err="1" smtClean="0"/>
              <a:t>moni-toring</a:t>
            </a:r>
            <a:r>
              <a:rPr lang="en-US" dirty="0" smtClean="0"/>
              <a:t>/attributing </a:t>
            </a:r>
            <a:r>
              <a:rPr lang="en-US" dirty="0"/>
              <a:t>disturbance </a:t>
            </a:r>
            <a:r>
              <a:rPr lang="en-US" dirty="0" smtClean="0"/>
              <a:t>as </a:t>
            </a:r>
            <a:r>
              <a:rPr lang="en-US" dirty="0"/>
              <a:t>well as </a:t>
            </a:r>
            <a:r>
              <a:rPr lang="en-US" dirty="0" err="1" smtClean="0"/>
              <a:t>yr</a:t>
            </a:r>
            <a:r>
              <a:rPr lang="en-US" dirty="0" smtClean="0"/>
              <a:t>-to-</a:t>
            </a:r>
            <a:r>
              <a:rPr lang="en-US" dirty="0" err="1" smtClean="0"/>
              <a:t>yr</a:t>
            </a:r>
            <a:r>
              <a:rPr lang="en-US" dirty="0" smtClean="0"/>
              <a:t> </a:t>
            </a:r>
            <a:r>
              <a:rPr lang="en-US" dirty="0" smtClean="0"/>
              <a:t>variability. Uses MODIS </a:t>
            </a:r>
            <a:r>
              <a:rPr lang="en-US" dirty="0" smtClean="0"/>
              <a:t>satellite </a:t>
            </a:r>
            <a:r>
              <a:rPr lang="en-US" dirty="0" smtClean="0"/>
              <a:t>data (~13 acre pixel every 8 d</a:t>
            </a:r>
            <a:r>
              <a:rPr lang="en-US" dirty="0" smtClean="0"/>
              <a:t>).</a:t>
            </a:r>
          </a:p>
          <a:p>
            <a:pPr marL="114300" lvl="1" indent="0">
              <a:buClr>
                <a:schemeClr val="accent1"/>
              </a:buClr>
              <a:buNone/>
            </a:pPr>
            <a:endParaRPr lang="en-US" dirty="0"/>
          </a:p>
          <a:p>
            <a:pPr marL="114300" lvl="1" indent="0">
              <a:buClr>
                <a:schemeClr val="accent1"/>
              </a:buClr>
              <a:buNone/>
            </a:pPr>
            <a:endParaRPr lang="en-US" dirty="0"/>
          </a:p>
          <a:p>
            <a:pPr marL="114300" lvl="1" indent="0">
              <a:buClr>
                <a:schemeClr val="accent1"/>
              </a:buClr>
              <a:buNone/>
            </a:pPr>
            <a:r>
              <a:rPr lang="en-US" sz="2000" i="1" dirty="0"/>
              <a:t>g</a:t>
            </a:r>
            <a:r>
              <a:rPr lang="en-US" sz="2000" i="1" dirty="0" smtClean="0"/>
              <a:t>oogle</a:t>
            </a:r>
            <a:r>
              <a:rPr lang="en-US" dirty="0" smtClean="0"/>
              <a:t> ‘</a:t>
            </a:r>
            <a:r>
              <a:rPr lang="en-US" dirty="0" err="1" smtClean="0"/>
              <a:t>ForWarn</a:t>
            </a:r>
            <a:r>
              <a:rPr lang="en-US" dirty="0" smtClean="0"/>
              <a:t>’</a:t>
            </a:r>
          </a:p>
        </p:txBody>
      </p:sp>
      <p:pic>
        <p:nvPicPr>
          <p:cNvPr id="2" name="Picture 1"/>
          <p:cNvPicPr>
            <a:picLocks noChangeAspect="1"/>
          </p:cNvPicPr>
          <p:nvPr/>
        </p:nvPicPr>
        <p:blipFill>
          <a:blip r:embed="rId2"/>
          <a:stretch>
            <a:fillRect/>
          </a:stretch>
        </p:blipFill>
        <p:spPr>
          <a:xfrm>
            <a:off x="132521" y="274638"/>
            <a:ext cx="9297124" cy="6518579"/>
          </a:xfrm>
          <a:prstGeom prst="rect">
            <a:avLst/>
          </a:prstGeom>
        </p:spPr>
      </p:pic>
      <p:pic>
        <p:nvPicPr>
          <p:cNvPr id="6" name="Picture 21" descr="shield shi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122" y="5883370"/>
            <a:ext cx="789215" cy="876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8565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59047" y="517642"/>
            <a:ext cx="4936436" cy="792162"/>
          </a:xfrm>
        </p:spPr>
        <p:txBody>
          <a:bodyPr>
            <a:normAutofit fontScale="90000"/>
          </a:bodyPr>
          <a:lstStyle/>
          <a:p>
            <a:r>
              <a:rPr lang="en-US" dirty="0" smtClean="0"/>
              <a:t>FIDAR:</a:t>
            </a:r>
            <a:br>
              <a:rPr lang="en-US" dirty="0" smtClean="0"/>
            </a:br>
            <a:r>
              <a:rPr lang="en-US" sz="2400" dirty="0" smtClean="0"/>
              <a:t>Forest Insect and Disease Disturbance Assessment and Reconnaissance</a:t>
            </a:r>
            <a:r>
              <a:rPr lang="en-US" dirty="0" smtClean="0"/>
              <a:t/>
            </a:r>
            <a:br>
              <a:rPr lang="en-US" dirty="0" smtClean="0"/>
            </a:br>
            <a:r>
              <a:rPr lang="en-US" dirty="0" smtClean="0"/>
              <a:t> </a:t>
            </a:r>
            <a:endParaRPr lang="en-US" dirty="0"/>
          </a:p>
        </p:txBody>
      </p:sp>
      <p:sp>
        <p:nvSpPr>
          <p:cNvPr id="3" name="Content Placeholder 2"/>
          <p:cNvSpPr>
            <a:spLocks noGrp="1"/>
          </p:cNvSpPr>
          <p:nvPr>
            <p:ph idx="1"/>
          </p:nvPr>
        </p:nvSpPr>
        <p:spPr>
          <a:xfrm>
            <a:off x="6728790" y="1511612"/>
            <a:ext cx="5353880" cy="3465444"/>
          </a:xfrm>
        </p:spPr>
        <p:txBody>
          <a:bodyPr>
            <a:noAutofit/>
          </a:bodyPr>
          <a:lstStyle/>
          <a:p>
            <a:pPr marL="342900" lvl="1">
              <a:buClr>
                <a:schemeClr val="accent1"/>
              </a:buClr>
            </a:pPr>
            <a:r>
              <a:rPr lang="en-US" dirty="0"/>
              <a:t>Overlays </a:t>
            </a:r>
            <a:r>
              <a:rPr lang="en-US" dirty="0" err="1"/>
              <a:t>ForWarn</a:t>
            </a:r>
            <a:r>
              <a:rPr lang="en-US" dirty="0"/>
              <a:t> imagery onto Forests’ FACTS data bases to estimate types of stands affected by </a:t>
            </a:r>
            <a:r>
              <a:rPr lang="en-US" dirty="0" smtClean="0"/>
              <a:t>disturbance agent and stand age</a:t>
            </a:r>
            <a:endParaRPr lang="en-US" dirty="0"/>
          </a:p>
          <a:p>
            <a:pPr marL="342900" lvl="1">
              <a:buClr>
                <a:schemeClr val="accent1"/>
              </a:buClr>
            </a:pPr>
            <a:r>
              <a:rPr lang="en-US" dirty="0" smtClean="0"/>
              <a:t>Rapid update: every 8 days</a:t>
            </a:r>
            <a:endParaRPr lang="en-US" dirty="0"/>
          </a:p>
          <a:p>
            <a:pPr marL="342900" lvl="1">
              <a:buClr>
                <a:schemeClr val="accent1"/>
              </a:buClr>
            </a:pPr>
            <a:r>
              <a:rPr lang="en-US" dirty="0" smtClean="0"/>
              <a:t>Detect &amp; map large </a:t>
            </a:r>
            <a:r>
              <a:rPr lang="en-US" dirty="0" err="1" smtClean="0"/>
              <a:t>windthrow</a:t>
            </a:r>
            <a:r>
              <a:rPr lang="en-US" dirty="0" smtClean="0"/>
              <a:t> areas, extreme drought, </a:t>
            </a:r>
            <a:r>
              <a:rPr lang="en-US" dirty="0"/>
              <a:t>insect </a:t>
            </a:r>
            <a:r>
              <a:rPr lang="en-US" dirty="0" smtClean="0"/>
              <a:t>outbreaks, </a:t>
            </a:r>
            <a:r>
              <a:rPr lang="en-US" dirty="0"/>
              <a:t>and </a:t>
            </a:r>
            <a:r>
              <a:rPr lang="en-US" dirty="0" smtClean="0"/>
              <a:t>pathogen outbreaks</a:t>
            </a:r>
          </a:p>
          <a:p>
            <a:pPr marL="342900" lvl="1">
              <a:buClr>
                <a:schemeClr val="accent1"/>
              </a:buClr>
            </a:pPr>
            <a:r>
              <a:rPr lang="en-US" dirty="0" smtClean="0"/>
              <a:t>Coarse: 13 acre pixel</a:t>
            </a:r>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6771861" cy="6858000"/>
          </a:xfrm>
          <a:prstGeom prst="rect">
            <a:avLst/>
          </a:prstGeom>
          <a:noFill/>
          <a:ln>
            <a:noFill/>
          </a:ln>
          <a:effectLst/>
          <a:extLst/>
        </p:spPr>
      </p:pic>
      <p:sp>
        <p:nvSpPr>
          <p:cNvPr id="5" name="Rectangle 4"/>
          <p:cNvSpPr/>
          <p:nvPr/>
        </p:nvSpPr>
        <p:spPr>
          <a:xfrm>
            <a:off x="6884504" y="5380672"/>
            <a:ext cx="5042453" cy="1477328"/>
          </a:xfrm>
          <a:prstGeom prst="rect">
            <a:avLst/>
          </a:prstGeom>
        </p:spPr>
        <p:txBody>
          <a:bodyPr wrap="square">
            <a:spAutoFit/>
          </a:bodyPr>
          <a:lstStyle/>
          <a:p>
            <a:r>
              <a:rPr lang="en-US" dirty="0" smtClean="0"/>
              <a:t>NDVI = ‘greenness’ = photosynthetic activity</a:t>
            </a:r>
          </a:p>
          <a:p>
            <a:r>
              <a:rPr lang="en-US" dirty="0" smtClean="0"/>
              <a:t>Red </a:t>
            </a:r>
            <a:r>
              <a:rPr lang="en-US" dirty="0"/>
              <a:t>= high </a:t>
            </a:r>
            <a:r>
              <a:rPr lang="en-US" dirty="0" smtClean="0"/>
              <a:t>reduction in NDVI</a:t>
            </a:r>
            <a:endParaRPr lang="en-US" dirty="0"/>
          </a:p>
          <a:p>
            <a:r>
              <a:rPr lang="en-US" dirty="0"/>
              <a:t>Pink = medium </a:t>
            </a:r>
            <a:r>
              <a:rPr lang="en-US" dirty="0" smtClean="0"/>
              <a:t>reduction </a:t>
            </a:r>
          </a:p>
          <a:p>
            <a:r>
              <a:rPr lang="en-US" dirty="0" smtClean="0"/>
              <a:t>Yellow </a:t>
            </a:r>
            <a:r>
              <a:rPr lang="en-US" dirty="0"/>
              <a:t>= low reduction</a:t>
            </a:r>
          </a:p>
          <a:p>
            <a:r>
              <a:rPr lang="en-US" dirty="0"/>
              <a:t>Green = no reduction</a:t>
            </a:r>
          </a:p>
        </p:txBody>
      </p:sp>
      <p:sp>
        <p:nvSpPr>
          <p:cNvPr id="7" name="TextBox 6"/>
          <p:cNvSpPr txBox="1"/>
          <p:nvPr/>
        </p:nvSpPr>
        <p:spPr>
          <a:xfrm>
            <a:off x="3976800" y="6488668"/>
            <a:ext cx="2795061" cy="369332"/>
          </a:xfrm>
          <a:prstGeom prst="rect">
            <a:avLst/>
          </a:prstGeom>
          <a:noFill/>
        </p:spPr>
        <p:txBody>
          <a:bodyPr wrap="none" rtlCol="0">
            <a:spAutoFit/>
          </a:bodyPr>
          <a:lstStyle/>
          <a:p>
            <a:r>
              <a:rPr lang="en-US" dirty="0" smtClean="0"/>
              <a:t>Schrader-Patton et al., 2016</a:t>
            </a:r>
            <a:endParaRPr lang="en-US" dirty="0"/>
          </a:p>
        </p:txBody>
      </p:sp>
      <p:pic>
        <p:nvPicPr>
          <p:cNvPr id="8" name="Picture 21" descr="shield shin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122" y="5883370"/>
            <a:ext cx="789215" cy="876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471300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5922</TotalTime>
  <Words>2684</Words>
  <Application>Microsoft Office PowerPoint</Application>
  <PresentationFormat>Widescreen</PresentationFormat>
  <Paragraphs>449</Paragraphs>
  <Slides>44</Slides>
  <Notes>1</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3</vt:i4>
      </vt:variant>
      <vt:variant>
        <vt:lpstr>Slide Titles</vt:lpstr>
      </vt:variant>
      <vt:variant>
        <vt:i4>44</vt:i4>
      </vt:variant>
    </vt:vector>
  </HeadingPairs>
  <TitlesOfParts>
    <vt:vector size="55" baseType="lpstr">
      <vt:lpstr>MS Mincho</vt:lpstr>
      <vt:lpstr>Arial</vt:lpstr>
      <vt:lpstr>Calibri</vt:lpstr>
      <vt:lpstr>Calibri Light</vt:lpstr>
      <vt:lpstr>Candara</vt:lpstr>
      <vt:lpstr>Tempus Sans ITC</vt:lpstr>
      <vt:lpstr>Times New Roman</vt:lpstr>
      <vt:lpstr>Office Theme</vt:lpstr>
      <vt:lpstr>Chart</vt:lpstr>
      <vt:lpstr>Graph Sheet</vt:lpstr>
      <vt:lpstr>Slide</vt:lpstr>
      <vt:lpstr>REMOTE SENSING TOOLS FOR FOREST RESTORATION</vt:lpstr>
      <vt:lpstr>PowerPoint Presentation</vt:lpstr>
      <vt:lpstr>PowerPoint Presentation</vt:lpstr>
      <vt:lpstr>PowerPoint Presentation</vt:lpstr>
      <vt:lpstr>PowerPoint Presentation</vt:lpstr>
      <vt:lpstr>PowerPoint Presentation</vt:lpstr>
      <vt:lpstr>WWETAC REMOTE SENSING TOOLS</vt:lpstr>
      <vt:lpstr>ForWarn</vt:lpstr>
      <vt:lpstr>FIDAR: Forest Insect and Disease Disturbance Assessment and Reconnaissance  </vt:lpstr>
      <vt:lpstr>   FIDAR: landscape example</vt:lpstr>
      <vt:lpstr>PowerPoint Presentation</vt:lpstr>
      <vt:lpstr>MULTISPECTRAL, HIGH RESOLUTION IMAGERY</vt:lpstr>
      <vt:lpstr>PowerPoint Presentation</vt:lpstr>
      <vt:lpstr>PowerPoint Presentation</vt:lpstr>
      <vt:lpstr>PowerPoint Presentation</vt:lpstr>
      <vt:lpstr>PowerPoint Presentation</vt:lpstr>
      <vt:lpstr>PowerPoint Presentation</vt:lpstr>
      <vt:lpstr>THERMAL IMAGERY</vt:lpstr>
      <vt:lpstr>TEST FOR ABILITY TO DISTINGUISH TREE DROUGHT STRESS AND HEALTH</vt:lpstr>
      <vt:lpstr>CORRELATION OF REMOTELY SENSED AND CANOPY HEALTH ATTRIBUTES:  SIGNIFICANT CCA</vt:lpstr>
      <vt:lpstr>Spectral signature of drought stressed or trees already attacked by insects or pathogens can be used to identify *at risk* trees (each tree is georeferenced within imagery).   *At risk* trees could be selected for harvest, and leave the healthiest trees for recruitment to old growth.  …WWETAC &amp; TNC working on this on the Fremont</vt:lpstr>
      <vt:lpstr>info on tree physiology to think about in fuels reduction treatments…</vt:lpstr>
      <vt:lpstr>PowerPoint Presentation</vt:lpstr>
      <vt:lpstr>PowerPoint Presentation</vt:lpstr>
      <vt:lpstr>PowerPoint Presentation</vt:lpstr>
      <vt:lpstr>PowerPoint Presentation</vt:lpstr>
      <vt:lpstr>PowerPoint Presentation</vt:lpstr>
      <vt:lpstr>WWETAC and TNC has been working on the effect of the 2014 &amp; 2015 drought on tree health in different fuels treatments on the Fremont NF</vt:lpstr>
      <vt:lpstr>PowerPoint Presentation</vt:lpstr>
      <vt:lpstr>Intent: assess forest health in different fuels treatments, in upland and lowland sites</vt:lpstr>
      <vt:lpstr>APPLICATION OF THIS APPROACH TO ASSESS  FUELS TREATMENTS ON THE FREMONT NF</vt:lpstr>
      <vt:lpstr>EFFECT OF FUELS TREATMENTS ON WHOLE TREE HEALTH, LOWLANDS: proportion of trees in poor, average, and above average health</vt:lpstr>
      <vt:lpstr>TREE HEALTH ON 2 UPLAND SITES: proportion of trees in poor, average, and above average health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SENSITIVITY OF NEEDLE ELONGATION GROWTH TO ANNUAL PPT</vt:lpstr>
      <vt:lpstr>SIMPLE APPROACH TO IDENTIFYING“TREES AT RISK:”</vt:lpstr>
      <vt:lpstr>PowerPoint Presentation</vt:lpstr>
    </vt:vector>
  </TitlesOfParts>
  <Company>USDA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Grulke, Nancy -FS</dc:creator>
  <cp:lastModifiedBy>Grulke, Nancy -FS</cp:lastModifiedBy>
  <cp:revision>48</cp:revision>
  <dcterms:created xsi:type="dcterms:W3CDTF">2016-06-22T19:41:26Z</dcterms:created>
  <dcterms:modified xsi:type="dcterms:W3CDTF">2016-06-28T13:59:39Z</dcterms:modified>
</cp:coreProperties>
</file>