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84" r:id="rId2"/>
    <p:sldMasterId id="2147483777" r:id="rId3"/>
    <p:sldMasterId id="2147483881" r:id="rId4"/>
    <p:sldMasterId id="2147483917" r:id="rId5"/>
    <p:sldMasterId id="2147483929" r:id="rId6"/>
    <p:sldMasterId id="2147483941" r:id="rId7"/>
    <p:sldMasterId id="2147483953" r:id="rId8"/>
    <p:sldMasterId id="2147483965" r:id="rId9"/>
    <p:sldMasterId id="2147483977" r:id="rId10"/>
    <p:sldMasterId id="2147483989" r:id="rId11"/>
    <p:sldMasterId id="2147484001" r:id="rId12"/>
  </p:sldMasterIdLst>
  <p:notesMasterIdLst>
    <p:notesMasterId r:id="rId64"/>
  </p:notesMasterIdLst>
  <p:sldIdLst>
    <p:sldId id="813" r:id="rId13"/>
    <p:sldId id="832" r:id="rId14"/>
    <p:sldId id="756" r:id="rId15"/>
    <p:sldId id="815" r:id="rId16"/>
    <p:sldId id="760" r:id="rId17"/>
    <p:sldId id="762" r:id="rId18"/>
    <p:sldId id="757" r:id="rId19"/>
    <p:sldId id="844" r:id="rId20"/>
    <p:sldId id="743" r:id="rId21"/>
    <p:sldId id="851" r:id="rId22"/>
    <p:sldId id="749" r:id="rId23"/>
    <p:sldId id="781" r:id="rId24"/>
    <p:sldId id="764" r:id="rId25"/>
    <p:sldId id="833" r:id="rId26"/>
    <p:sldId id="852" r:id="rId27"/>
    <p:sldId id="789" r:id="rId28"/>
    <p:sldId id="818" r:id="rId29"/>
    <p:sldId id="794" r:id="rId30"/>
    <p:sldId id="795" r:id="rId31"/>
    <p:sldId id="797" r:id="rId32"/>
    <p:sldId id="798" r:id="rId33"/>
    <p:sldId id="786" r:id="rId34"/>
    <p:sldId id="765" r:id="rId35"/>
    <p:sldId id="800" r:id="rId36"/>
    <p:sldId id="766" r:id="rId37"/>
    <p:sldId id="767" r:id="rId38"/>
    <p:sldId id="843" r:id="rId39"/>
    <p:sldId id="779" r:id="rId40"/>
    <p:sldId id="823" r:id="rId41"/>
    <p:sldId id="770" r:id="rId42"/>
    <p:sldId id="807" r:id="rId43"/>
    <p:sldId id="821" r:id="rId44"/>
    <p:sldId id="810" r:id="rId45"/>
    <p:sldId id="819" r:id="rId46"/>
    <p:sldId id="809" r:id="rId47"/>
    <p:sldId id="848" r:id="rId48"/>
    <p:sldId id="725" r:id="rId49"/>
    <p:sldId id="730" r:id="rId50"/>
    <p:sldId id="850" r:id="rId51"/>
    <p:sldId id="824" r:id="rId52"/>
    <p:sldId id="771" r:id="rId53"/>
    <p:sldId id="847" r:id="rId54"/>
    <p:sldId id="827" r:id="rId55"/>
    <p:sldId id="826" r:id="rId56"/>
    <p:sldId id="829" r:id="rId57"/>
    <p:sldId id="831" r:id="rId58"/>
    <p:sldId id="834" r:id="rId59"/>
    <p:sldId id="835" r:id="rId60"/>
    <p:sldId id="836" r:id="rId61"/>
    <p:sldId id="837" r:id="rId62"/>
    <p:sldId id="838" r:id="rId6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4B4B"/>
    <a:srgbClr val="FF33CC"/>
    <a:srgbClr val="FF00FF"/>
    <a:srgbClr val="CC3399"/>
    <a:srgbClr val="CCFF66"/>
    <a:srgbClr val="CCCC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867" autoAdjust="0"/>
    <p:restoredTop sz="96114" autoAdjust="0"/>
  </p:normalViewPr>
  <p:slideViewPr>
    <p:cSldViewPr>
      <p:cViewPr>
        <p:scale>
          <a:sx n="80" d="100"/>
          <a:sy n="80" d="100"/>
        </p:scale>
        <p:origin x="-181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metlen\Documents\Forest%20Team\Rogue%20Basin\Indicators%20RBS\DeparturebyScenari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metlen\Documents\Forest%20Team\Rogue%20Basin\Indicators%20RBS\Acres%20Treated%20and%20Ris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86732984572"/>
          <c:y val="1.9742825562960108E-2"/>
          <c:w val="0.86243078700514808"/>
          <c:h val="0.87367495370984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Current Condition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Excess Closed Acres</c:v>
                </c:pt>
                <c:pt idx="1">
                  <c:v>Deficit Open Acres</c:v>
                </c:pt>
              </c:strCache>
            </c:strRef>
          </c:cat>
          <c:val>
            <c:numRef>
              <c:f>Sheet1!$B$2:$C$2</c:f>
              <c:numCache>
                <c:formatCode>#,##0</c:formatCode>
                <c:ptCount val="2"/>
                <c:pt idx="0">
                  <c:v>2651757</c:v>
                </c:pt>
                <c:pt idx="1">
                  <c:v>2047010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Business as Usual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Excess Closed Acres</c:v>
                </c:pt>
                <c:pt idx="1">
                  <c:v>Deficit Open Acres</c:v>
                </c:pt>
              </c:strCache>
            </c:strRef>
          </c:cat>
          <c:val>
            <c:numRef>
              <c:f>Sheet1!$B$3:$C$3</c:f>
              <c:numCache>
                <c:formatCode>#,##0</c:formatCode>
                <c:ptCount val="2"/>
                <c:pt idx="0">
                  <c:v>2563458</c:v>
                </c:pt>
                <c:pt idx="1">
                  <c:v>1974378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Maximum Federal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Excess Closed Acres</c:v>
                </c:pt>
                <c:pt idx="1">
                  <c:v>Deficit Open Acres</c:v>
                </c:pt>
              </c:strCache>
            </c:strRef>
          </c:cat>
          <c:val>
            <c:numRef>
              <c:f>Sheet1!$B$4:$C$4</c:f>
              <c:numCache>
                <c:formatCode>#,##0</c:formatCode>
                <c:ptCount val="2"/>
                <c:pt idx="0">
                  <c:v>2191682</c:v>
                </c:pt>
                <c:pt idx="1">
                  <c:v>1729357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All Lands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Excess Closed Acres</c:v>
                </c:pt>
                <c:pt idx="1">
                  <c:v>Deficit Open Acres</c:v>
                </c:pt>
              </c:strCache>
            </c:strRef>
          </c:cat>
          <c:val>
            <c:numRef>
              <c:f>Sheet1!$B$5:$C$5</c:f>
              <c:numCache>
                <c:formatCode>#,##0</c:formatCode>
                <c:ptCount val="2"/>
                <c:pt idx="0">
                  <c:v>2177140</c:v>
                </c:pt>
                <c:pt idx="1">
                  <c:v>1723972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889920"/>
        <c:axId val="189920384"/>
      </c:barChart>
      <c:catAx>
        <c:axId val="189889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89920384"/>
        <c:crosses val="autoZero"/>
        <c:auto val="1"/>
        <c:lblAlgn val="ctr"/>
        <c:lblOffset val="100"/>
        <c:noMultiLvlLbl val="0"/>
      </c:catAx>
      <c:valAx>
        <c:axId val="18992038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189889920"/>
        <c:crosses val="autoZero"/>
        <c:crossBetween val="between"/>
        <c:majorUnit val="500000"/>
        <c:minorUnit val="100000"/>
        <c:dispUnits>
          <c:builtInUnit val="thousands"/>
          <c:dispUnitsLbl>
            <c:layout>
              <c:manualLayout>
                <c:xMode val="edge"/>
                <c:yMode val="edge"/>
                <c:x val="1.5863624208312159E-2"/>
                <c:y val="0.39781691624056587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Thousands of Acres</a:t>
                  </a:r>
                </a:p>
              </c:rich>
            </c:tx>
          </c:dispUnitsLbl>
        </c:dispUnits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2730826712540475"/>
          <c:y val="4.0377784354332896E-2"/>
          <c:w val="0.2083708893006021"/>
          <c:h val="0.20541605689593834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9879893820349"/>
          <c:y val="2.9851758468778442E-2"/>
          <c:w val="0.86517302814594277"/>
          <c:h val="0.85750066106053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Sheet1!$F$25</c:f>
              <c:strCache>
                <c:ptCount val="1"/>
                <c:pt idx="0">
                  <c:v>Maximum Federal Restoration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Sheet1!$E$26:$E$27</c:f>
              <c:strCache>
                <c:ptCount val="2"/>
                <c:pt idx="0">
                  <c:v>Total Nesting Roosting and Foraging Habitat</c:v>
                </c:pt>
                <c:pt idx="1">
                  <c:v>Wildfire Risk to NSO Core Areas</c:v>
                </c:pt>
              </c:strCache>
            </c:strRef>
          </c:cat>
          <c:val>
            <c:numRef>
              <c:f>Sheet1!$F$26:$F$27</c:f>
              <c:numCache>
                <c:formatCode>0%</c:formatCode>
                <c:ptCount val="2"/>
                <c:pt idx="0">
                  <c:v>-0.14492083500764219</c:v>
                </c:pt>
                <c:pt idx="1">
                  <c:v>-0.2768497453377522</c:v>
                </c:pt>
              </c:numCache>
            </c:numRef>
          </c:val>
        </c:ser>
        <c:ser>
          <c:idx val="1"/>
          <c:order val="1"/>
          <c:tx>
            <c:strRef>
              <c:f>Sheet1!$G$25</c:f>
              <c:strCache>
                <c:ptCount val="1"/>
                <c:pt idx="0">
                  <c:v>All Lands Restoration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Sheet1!$E$26:$E$27</c:f>
              <c:strCache>
                <c:ptCount val="2"/>
                <c:pt idx="0">
                  <c:v>Total Nesting Roosting and Foraging Habitat</c:v>
                </c:pt>
                <c:pt idx="1">
                  <c:v>Wildfire Risk to NSO Core Areas</c:v>
                </c:pt>
              </c:strCache>
            </c:strRef>
          </c:cat>
          <c:val>
            <c:numRef>
              <c:f>Sheet1!$G$26:$G$27</c:f>
              <c:numCache>
                <c:formatCode>0%</c:formatCode>
                <c:ptCount val="2"/>
                <c:pt idx="0">
                  <c:v>-0.15964649606147513</c:v>
                </c:pt>
                <c:pt idx="1">
                  <c:v>-0.4696019081956373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42400"/>
        <c:axId val="189952384"/>
      </c:barChart>
      <c:catAx>
        <c:axId val="189942400"/>
        <c:scaling>
          <c:orientation val="minMax"/>
        </c:scaling>
        <c:delete val="0"/>
        <c:axPos val="b"/>
        <c:majorTickMark val="out"/>
        <c:minorTickMark val="none"/>
        <c:tickLblPos val="low"/>
        <c:crossAx val="189952384"/>
        <c:crosses val="autoZero"/>
        <c:auto val="1"/>
        <c:lblAlgn val="ctr"/>
        <c:lblOffset val="100"/>
        <c:noMultiLvlLbl val="0"/>
      </c:catAx>
      <c:valAx>
        <c:axId val="1899523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Reduction Relative to Business as Usual</a:t>
                </a:r>
              </a:p>
            </c:rich>
          </c:tx>
          <c:layout>
            <c:manualLayout>
              <c:xMode val="edge"/>
              <c:yMode val="edge"/>
              <c:x val="1.1761723231371387E-2"/>
              <c:y val="0.1218634249733307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89942400"/>
        <c:crosses val="autoZero"/>
        <c:crossBetween val="between"/>
        <c:majorUnit val="0.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7860211456335179"/>
          <c:y val="0.3962122226391383"/>
          <c:w val="0.39209498749159249"/>
          <c:h val="0.241945767405711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F2100-6C3A-41A4-B54B-A133A5FD2116}" type="doc">
      <dgm:prSet loTypeId="urn:microsoft.com/office/officeart/2005/8/layout/radial4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9FBF50-B771-472E-A9C4-7931ACB68941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Prioritized Project Areas with Explicit Objectives</a:t>
          </a:r>
          <a:endParaRPr lang="en-US" dirty="0"/>
        </a:p>
      </dgm:t>
    </dgm:pt>
    <dgm:pt modelId="{81C62B3F-F915-4832-AC61-3ECFC7DDFC51}" type="parTrans" cxnId="{71B907E4-A935-4BE6-B499-52B988410941}">
      <dgm:prSet/>
      <dgm:spPr/>
      <dgm:t>
        <a:bodyPr/>
        <a:lstStyle/>
        <a:p>
          <a:endParaRPr lang="en-US"/>
        </a:p>
      </dgm:t>
    </dgm:pt>
    <dgm:pt modelId="{30A6C3A4-3F3B-483F-8FB1-31E2048AA250}" type="sibTrans" cxnId="{71B907E4-A935-4BE6-B499-52B988410941}">
      <dgm:prSet/>
      <dgm:spPr/>
      <dgm:t>
        <a:bodyPr/>
        <a:lstStyle/>
        <a:p>
          <a:endParaRPr lang="en-US"/>
        </a:p>
      </dgm:t>
    </dgm:pt>
    <dgm:pt modelId="{2D78B9C0-BA2C-40AA-A0C1-268EF15CF94F}">
      <dgm:prSet phldrT="[Text]"/>
      <dgm:spPr/>
      <dgm:t>
        <a:bodyPr/>
        <a:lstStyle/>
        <a:p>
          <a:r>
            <a:rPr lang="en-US" dirty="0" smtClean="0"/>
            <a:t>Community at Risk</a:t>
          </a:r>
          <a:endParaRPr lang="en-US" dirty="0"/>
        </a:p>
      </dgm:t>
    </dgm:pt>
    <dgm:pt modelId="{89729AA1-6C62-4DCB-9FF6-0A06BEBF3221}" type="parTrans" cxnId="{050DA35F-8249-403D-BA30-A8D0A604FDBC}">
      <dgm:prSet/>
      <dgm:spPr/>
      <dgm:t>
        <a:bodyPr/>
        <a:lstStyle/>
        <a:p>
          <a:endParaRPr lang="en-US"/>
        </a:p>
      </dgm:t>
    </dgm:pt>
    <dgm:pt modelId="{279DF75C-BBCD-4449-BF00-BA21FE77BE0F}" type="sibTrans" cxnId="{050DA35F-8249-403D-BA30-A8D0A604FDBC}">
      <dgm:prSet/>
      <dgm:spPr/>
      <dgm:t>
        <a:bodyPr/>
        <a:lstStyle/>
        <a:p>
          <a:endParaRPr lang="en-US"/>
        </a:p>
      </dgm:t>
    </dgm:pt>
    <dgm:pt modelId="{E84DB1A0-8EF4-48D0-AF2A-5246D14B069A}">
      <dgm:prSet phldrT="[Text]"/>
      <dgm:spPr/>
      <dgm:t>
        <a:bodyPr/>
        <a:lstStyle/>
        <a:p>
          <a:r>
            <a:rPr lang="en-US" dirty="0" smtClean="0"/>
            <a:t>Resilient Landscapes</a:t>
          </a:r>
          <a:endParaRPr lang="en-US" dirty="0"/>
        </a:p>
      </dgm:t>
    </dgm:pt>
    <dgm:pt modelId="{D465136D-2F97-4EFA-8BDB-B956382FF5AC}" type="parTrans" cxnId="{C888F5FA-1F03-4C93-9D61-2D3592EED0E7}">
      <dgm:prSet/>
      <dgm:spPr/>
      <dgm:t>
        <a:bodyPr/>
        <a:lstStyle/>
        <a:p>
          <a:endParaRPr lang="en-US"/>
        </a:p>
      </dgm:t>
    </dgm:pt>
    <dgm:pt modelId="{2BEC6868-4A72-4D51-9ABB-197288B6829F}" type="sibTrans" cxnId="{C888F5FA-1F03-4C93-9D61-2D3592EED0E7}">
      <dgm:prSet/>
      <dgm:spPr/>
      <dgm:t>
        <a:bodyPr/>
        <a:lstStyle/>
        <a:p>
          <a:endParaRPr lang="en-US"/>
        </a:p>
      </dgm:t>
    </dgm:pt>
    <dgm:pt modelId="{2564995D-C938-4EF4-9818-B83E41202C0F}">
      <dgm:prSet/>
      <dgm:spPr/>
      <dgm:t>
        <a:bodyPr/>
        <a:lstStyle/>
        <a:p>
          <a:r>
            <a:rPr lang="en-US" dirty="0" smtClean="0"/>
            <a:t>Northern Spotted Owl Recovery</a:t>
          </a:r>
          <a:endParaRPr lang="en-US" dirty="0"/>
        </a:p>
      </dgm:t>
    </dgm:pt>
    <dgm:pt modelId="{71CD4F0F-DE3A-43B2-9093-78D7BC3780A1}" type="parTrans" cxnId="{B1B61CE9-895B-45D3-8160-3BA03055D738}">
      <dgm:prSet/>
      <dgm:spPr/>
      <dgm:t>
        <a:bodyPr/>
        <a:lstStyle/>
        <a:p>
          <a:endParaRPr lang="en-US"/>
        </a:p>
      </dgm:t>
    </dgm:pt>
    <dgm:pt modelId="{8499FE23-DF73-4577-B60E-9A65FC06275D}" type="sibTrans" cxnId="{B1B61CE9-895B-45D3-8160-3BA03055D738}">
      <dgm:prSet/>
      <dgm:spPr/>
      <dgm:t>
        <a:bodyPr/>
        <a:lstStyle/>
        <a:p>
          <a:endParaRPr lang="en-US"/>
        </a:p>
      </dgm:t>
    </dgm:pt>
    <dgm:pt modelId="{64F696FD-EB7D-4D86-B7AD-DF121B13A8B0}">
      <dgm:prSet/>
      <dgm:spPr/>
      <dgm:t>
        <a:bodyPr/>
        <a:lstStyle/>
        <a:p>
          <a:r>
            <a:rPr lang="en-US" dirty="0" smtClean="0"/>
            <a:t>Climate Resilience</a:t>
          </a:r>
          <a:endParaRPr lang="en-US" dirty="0"/>
        </a:p>
      </dgm:t>
    </dgm:pt>
    <dgm:pt modelId="{7312CAF8-9BC6-46F1-9539-5C605E2E7A9E}" type="parTrans" cxnId="{EB9917B4-B20D-4D0A-9E07-7AE583BE4D1F}">
      <dgm:prSet/>
      <dgm:spPr/>
      <dgm:t>
        <a:bodyPr/>
        <a:lstStyle/>
        <a:p>
          <a:endParaRPr lang="en-US"/>
        </a:p>
      </dgm:t>
    </dgm:pt>
    <dgm:pt modelId="{BF27E9C6-1EAB-4D9E-8379-C90B030B7A9F}" type="sibTrans" cxnId="{EB9917B4-B20D-4D0A-9E07-7AE583BE4D1F}">
      <dgm:prSet/>
      <dgm:spPr/>
      <dgm:t>
        <a:bodyPr/>
        <a:lstStyle/>
        <a:p>
          <a:endParaRPr lang="en-US"/>
        </a:p>
      </dgm:t>
    </dgm:pt>
    <dgm:pt modelId="{5A2E17EB-BE84-443D-838C-0C8FDF94C986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Treatment Themes</a:t>
          </a:r>
          <a:endParaRPr lang="en-US" dirty="0"/>
        </a:p>
      </dgm:t>
    </dgm:pt>
    <dgm:pt modelId="{3E2DE584-8275-4435-B504-912F455D2CC8}" type="parTrans" cxnId="{98C7CAF3-3FCF-47FF-AEBF-B8851866AFFD}">
      <dgm:prSet/>
      <dgm:spPr/>
      <dgm:t>
        <a:bodyPr/>
        <a:lstStyle/>
        <a:p>
          <a:endParaRPr lang="en-US"/>
        </a:p>
      </dgm:t>
    </dgm:pt>
    <dgm:pt modelId="{5F17D10C-0486-4058-841A-70452F5FDFC2}" type="sibTrans" cxnId="{98C7CAF3-3FCF-47FF-AEBF-B8851866AFFD}">
      <dgm:prSet/>
      <dgm:spPr/>
      <dgm:t>
        <a:bodyPr/>
        <a:lstStyle/>
        <a:p>
          <a:endParaRPr lang="en-US"/>
        </a:p>
      </dgm:t>
    </dgm:pt>
    <dgm:pt modelId="{1EF59199-A2B2-4D79-A9CE-5444A793E1C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Accessibility and Land Allocation</a:t>
          </a:r>
          <a:endParaRPr lang="en-US" dirty="0"/>
        </a:p>
      </dgm:t>
    </dgm:pt>
    <dgm:pt modelId="{CBFC9593-40E1-43DE-9112-6065352225B2}" type="parTrans" cxnId="{B0C7A7FC-0E0D-48B9-BF7A-0C62FFDD5D1F}">
      <dgm:prSet/>
      <dgm:spPr/>
      <dgm:t>
        <a:bodyPr/>
        <a:lstStyle/>
        <a:p>
          <a:endParaRPr lang="en-US"/>
        </a:p>
      </dgm:t>
    </dgm:pt>
    <dgm:pt modelId="{8301534D-B345-4158-995F-7C3BB47732B8}" type="sibTrans" cxnId="{B0C7A7FC-0E0D-48B9-BF7A-0C62FFDD5D1F}">
      <dgm:prSet/>
      <dgm:spPr/>
      <dgm:t>
        <a:bodyPr/>
        <a:lstStyle/>
        <a:p>
          <a:endParaRPr lang="en-US"/>
        </a:p>
      </dgm:t>
    </dgm:pt>
    <dgm:pt modelId="{F9CF18E9-362F-4735-AC3F-F202CA66F034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Predictable Work Flow</a:t>
          </a:r>
          <a:endParaRPr lang="en-US" dirty="0"/>
        </a:p>
      </dgm:t>
    </dgm:pt>
    <dgm:pt modelId="{15524304-F671-4E2B-8D64-0C77E187037A}" type="parTrans" cxnId="{D04A38AE-C720-4795-A9D4-1031C238CF56}">
      <dgm:prSet/>
      <dgm:spPr/>
      <dgm:t>
        <a:bodyPr/>
        <a:lstStyle/>
        <a:p>
          <a:endParaRPr lang="en-US"/>
        </a:p>
      </dgm:t>
    </dgm:pt>
    <dgm:pt modelId="{1CB4E9A2-AA0A-4FE4-B4C4-0381FB5FA2B1}" type="sibTrans" cxnId="{D04A38AE-C720-4795-A9D4-1031C238CF56}">
      <dgm:prSet/>
      <dgm:spPr/>
      <dgm:t>
        <a:bodyPr/>
        <a:lstStyle/>
        <a:p>
          <a:endParaRPr lang="en-US"/>
        </a:p>
      </dgm:t>
    </dgm:pt>
    <dgm:pt modelId="{5CCF586A-175A-4259-80B2-70514D9EB2F4}" type="pres">
      <dgm:prSet presAssocID="{242F2100-6C3A-41A4-B54B-A133A5FD211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07BC9C-6BBB-40BC-B18B-A360961F2E2C}" type="pres">
      <dgm:prSet presAssocID="{909FBF50-B771-472E-A9C4-7931ACB68941}" presName="centerShape" presStyleLbl="node0" presStyleIdx="0" presStyleCnt="1" custScaleX="107661" custScaleY="106533"/>
      <dgm:spPr/>
      <dgm:t>
        <a:bodyPr/>
        <a:lstStyle/>
        <a:p>
          <a:endParaRPr lang="en-US"/>
        </a:p>
      </dgm:t>
    </dgm:pt>
    <dgm:pt modelId="{00DF5F25-C439-40CE-ABB4-F800D749A0EB}" type="pres">
      <dgm:prSet presAssocID="{89729AA1-6C62-4DCB-9FF6-0A06BEBF3221}" presName="parTrans" presStyleLbl="bgSibTrans2D1" presStyleIdx="0" presStyleCnt="7"/>
      <dgm:spPr/>
      <dgm:t>
        <a:bodyPr/>
        <a:lstStyle/>
        <a:p>
          <a:endParaRPr lang="en-US"/>
        </a:p>
      </dgm:t>
    </dgm:pt>
    <dgm:pt modelId="{426084D0-F8D9-4383-9822-0099F496D134}" type="pres">
      <dgm:prSet presAssocID="{2D78B9C0-BA2C-40AA-A0C1-268EF15CF94F}" presName="node" presStyleLbl="node1" presStyleIdx="0" presStyleCnt="7" custRadScaleRad="132621" custRadScaleInc="-2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BC474-D5A0-49A3-9CB5-A21B980FF663}" type="pres">
      <dgm:prSet presAssocID="{D465136D-2F97-4EFA-8BDB-B956382FF5AC}" presName="parTrans" presStyleLbl="bgSibTrans2D1" presStyleIdx="1" presStyleCnt="7"/>
      <dgm:spPr/>
      <dgm:t>
        <a:bodyPr/>
        <a:lstStyle/>
        <a:p>
          <a:endParaRPr lang="en-US"/>
        </a:p>
      </dgm:t>
    </dgm:pt>
    <dgm:pt modelId="{F05E9048-CD91-4DE2-941C-D0CCABE47394}" type="pres">
      <dgm:prSet presAssocID="{E84DB1A0-8EF4-48D0-AF2A-5246D14B069A}" presName="node" presStyleLbl="node1" presStyleIdx="1" presStyleCnt="7" custRadScaleRad="110814" custRadScaleInc="-5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2A766-D385-4EE4-A31E-00E959979701}" type="pres">
      <dgm:prSet presAssocID="{71CD4F0F-DE3A-43B2-9093-78D7BC3780A1}" presName="parTrans" presStyleLbl="bgSibTrans2D1" presStyleIdx="2" presStyleCnt="7"/>
      <dgm:spPr/>
      <dgm:t>
        <a:bodyPr/>
        <a:lstStyle/>
        <a:p>
          <a:endParaRPr lang="en-US"/>
        </a:p>
      </dgm:t>
    </dgm:pt>
    <dgm:pt modelId="{B6C68FE9-9235-4CCF-91AF-FCF03ADDAC57}" type="pres">
      <dgm:prSet presAssocID="{2564995D-C938-4EF4-9818-B83E41202C0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18ED6-A08C-45F5-B09C-FAAAEB03281D}" type="pres">
      <dgm:prSet presAssocID="{7312CAF8-9BC6-46F1-9539-5C605E2E7A9E}" presName="parTrans" presStyleLbl="bgSibTrans2D1" presStyleIdx="3" presStyleCnt="7"/>
      <dgm:spPr/>
      <dgm:t>
        <a:bodyPr/>
        <a:lstStyle/>
        <a:p>
          <a:endParaRPr lang="en-US"/>
        </a:p>
      </dgm:t>
    </dgm:pt>
    <dgm:pt modelId="{D3BA61E3-35D0-4489-8C9A-4D874B8CE473}" type="pres">
      <dgm:prSet presAssocID="{64F696FD-EB7D-4D86-B7AD-DF121B13A8B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709B1-45B8-4F09-852D-C5648A6355D5}" type="pres">
      <dgm:prSet presAssocID="{3E2DE584-8275-4435-B504-912F455D2CC8}" presName="parTrans" presStyleLbl="bgSibTrans2D1" presStyleIdx="4" presStyleCnt="7"/>
      <dgm:spPr/>
      <dgm:t>
        <a:bodyPr/>
        <a:lstStyle/>
        <a:p>
          <a:endParaRPr lang="en-US"/>
        </a:p>
      </dgm:t>
    </dgm:pt>
    <dgm:pt modelId="{9F4FB359-2C4A-4996-80AA-26CA66315E17}" type="pres">
      <dgm:prSet presAssocID="{5A2E17EB-BE84-443D-838C-0C8FDF94C98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45C1B9-6CFE-4222-A4A6-9A5BD13C1D88}" type="pres">
      <dgm:prSet presAssocID="{CBFC9593-40E1-43DE-9112-6065352225B2}" presName="parTrans" presStyleLbl="bgSibTrans2D1" presStyleIdx="5" presStyleCnt="7"/>
      <dgm:spPr/>
      <dgm:t>
        <a:bodyPr/>
        <a:lstStyle/>
        <a:p>
          <a:endParaRPr lang="en-US"/>
        </a:p>
      </dgm:t>
    </dgm:pt>
    <dgm:pt modelId="{F209C2B5-593D-4E8E-82E1-26A1B6156F22}" type="pres">
      <dgm:prSet presAssocID="{1EF59199-A2B2-4D79-A9CE-5444A793E1C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002FB-2E57-4239-A959-2F59C28DDB80}" type="pres">
      <dgm:prSet presAssocID="{15524304-F671-4E2B-8D64-0C77E187037A}" presName="parTrans" presStyleLbl="bgSibTrans2D1" presStyleIdx="6" presStyleCnt="7"/>
      <dgm:spPr/>
      <dgm:t>
        <a:bodyPr/>
        <a:lstStyle/>
        <a:p>
          <a:endParaRPr lang="en-US"/>
        </a:p>
      </dgm:t>
    </dgm:pt>
    <dgm:pt modelId="{1FB06589-42D5-4490-8641-72B85D2E1571}" type="pres">
      <dgm:prSet presAssocID="{F9CF18E9-362F-4735-AC3F-F202CA66F03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3E2D0A-9A50-4A0F-80FB-498AB7539420}" type="presOf" srcId="{89729AA1-6C62-4DCB-9FF6-0A06BEBF3221}" destId="{00DF5F25-C439-40CE-ABB4-F800D749A0EB}" srcOrd="0" destOrd="0" presId="urn:microsoft.com/office/officeart/2005/8/layout/radial4"/>
    <dgm:cxn modelId="{B1B61CE9-895B-45D3-8160-3BA03055D738}" srcId="{909FBF50-B771-472E-A9C4-7931ACB68941}" destId="{2564995D-C938-4EF4-9818-B83E41202C0F}" srcOrd="2" destOrd="0" parTransId="{71CD4F0F-DE3A-43B2-9093-78D7BC3780A1}" sibTransId="{8499FE23-DF73-4577-B60E-9A65FC06275D}"/>
    <dgm:cxn modelId="{DA987989-5ED2-4310-B5BD-9D440DEE659B}" type="presOf" srcId="{E84DB1A0-8EF4-48D0-AF2A-5246D14B069A}" destId="{F05E9048-CD91-4DE2-941C-D0CCABE47394}" srcOrd="0" destOrd="0" presId="urn:microsoft.com/office/officeart/2005/8/layout/radial4"/>
    <dgm:cxn modelId="{1D370AD2-B569-4099-8102-5D698CF39087}" type="presOf" srcId="{1EF59199-A2B2-4D79-A9CE-5444A793E1CC}" destId="{F209C2B5-593D-4E8E-82E1-26A1B6156F22}" srcOrd="0" destOrd="0" presId="urn:microsoft.com/office/officeart/2005/8/layout/radial4"/>
    <dgm:cxn modelId="{71B907E4-A935-4BE6-B499-52B988410941}" srcId="{242F2100-6C3A-41A4-B54B-A133A5FD2116}" destId="{909FBF50-B771-472E-A9C4-7931ACB68941}" srcOrd="0" destOrd="0" parTransId="{81C62B3F-F915-4832-AC61-3ECFC7DDFC51}" sibTransId="{30A6C3A4-3F3B-483F-8FB1-31E2048AA250}"/>
    <dgm:cxn modelId="{5431321B-A7BB-4A8C-B645-9262A8C665CF}" type="presOf" srcId="{5A2E17EB-BE84-443D-838C-0C8FDF94C986}" destId="{9F4FB359-2C4A-4996-80AA-26CA66315E17}" srcOrd="0" destOrd="0" presId="urn:microsoft.com/office/officeart/2005/8/layout/radial4"/>
    <dgm:cxn modelId="{E3149CD2-70B3-4F54-B8D9-6B6A3F2A5EB4}" type="presOf" srcId="{7312CAF8-9BC6-46F1-9539-5C605E2E7A9E}" destId="{06F18ED6-A08C-45F5-B09C-FAAAEB03281D}" srcOrd="0" destOrd="0" presId="urn:microsoft.com/office/officeart/2005/8/layout/radial4"/>
    <dgm:cxn modelId="{3DA2263E-EDF4-47DD-8AB6-6B1E1B8EF541}" type="presOf" srcId="{71CD4F0F-DE3A-43B2-9093-78D7BC3780A1}" destId="{2282A766-D385-4EE4-A31E-00E959979701}" srcOrd="0" destOrd="0" presId="urn:microsoft.com/office/officeart/2005/8/layout/radial4"/>
    <dgm:cxn modelId="{59E63F98-FFC7-42D0-BC47-467CC5948107}" type="presOf" srcId="{D465136D-2F97-4EFA-8BDB-B956382FF5AC}" destId="{3DABC474-D5A0-49A3-9CB5-A21B980FF663}" srcOrd="0" destOrd="0" presId="urn:microsoft.com/office/officeart/2005/8/layout/radial4"/>
    <dgm:cxn modelId="{B70D11DB-619F-4D72-B9C7-A698E067F17D}" type="presOf" srcId="{3E2DE584-8275-4435-B504-912F455D2CC8}" destId="{78D709B1-45B8-4F09-852D-C5648A6355D5}" srcOrd="0" destOrd="0" presId="urn:microsoft.com/office/officeart/2005/8/layout/radial4"/>
    <dgm:cxn modelId="{98C7CAF3-3FCF-47FF-AEBF-B8851866AFFD}" srcId="{909FBF50-B771-472E-A9C4-7931ACB68941}" destId="{5A2E17EB-BE84-443D-838C-0C8FDF94C986}" srcOrd="4" destOrd="0" parTransId="{3E2DE584-8275-4435-B504-912F455D2CC8}" sibTransId="{5F17D10C-0486-4058-841A-70452F5FDFC2}"/>
    <dgm:cxn modelId="{3065F514-D92D-4489-B90D-7003624ABFC9}" type="presOf" srcId="{2D78B9C0-BA2C-40AA-A0C1-268EF15CF94F}" destId="{426084D0-F8D9-4383-9822-0099F496D134}" srcOrd="0" destOrd="0" presId="urn:microsoft.com/office/officeart/2005/8/layout/radial4"/>
    <dgm:cxn modelId="{9BAAC347-F397-4136-A0B6-DC2EBB2CB60D}" type="presOf" srcId="{909FBF50-B771-472E-A9C4-7931ACB68941}" destId="{8F07BC9C-6BBB-40BC-B18B-A360961F2E2C}" srcOrd="0" destOrd="0" presId="urn:microsoft.com/office/officeart/2005/8/layout/radial4"/>
    <dgm:cxn modelId="{F4FA4350-40A7-4BB6-BFC1-6D3947471EE0}" type="presOf" srcId="{64F696FD-EB7D-4D86-B7AD-DF121B13A8B0}" destId="{D3BA61E3-35D0-4489-8C9A-4D874B8CE473}" srcOrd="0" destOrd="0" presId="urn:microsoft.com/office/officeart/2005/8/layout/radial4"/>
    <dgm:cxn modelId="{EB9917B4-B20D-4D0A-9E07-7AE583BE4D1F}" srcId="{909FBF50-B771-472E-A9C4-7931ACB68941}" destId="{64F696FD-EB7D-4D86-B7AD-DF121B13A8B0}" srcOrd="3" destOrd="0" parTransId="{7312CAF8-9BC6-46F1-9539-5C605E2E7A9E}" sibTransId="{BF27E9C6-1EAB-4D9E-8379-C90B030B7A9F}"/>
    <dgm:cxn modelId="{D04A38AE-C720-4795-A9D4-1031C238CF56}" srcId="{909FBF50-B771-472E-A9C4-7931ACB68941}" destId="{F9CF18E9-362F-4735-AC3F-F202CA66F034}" srcOrd="6" destOrd="0" parTransId="{15524304-F671-4E2B-8D64-0C77E187037A}" sibTransId="{1CB4E9A2-AA0A-4FE4-B4C4-0381FB5FA2B1}"/>
    <dgm:cxn modelId="{7C66C338-7775-447C-8C7B-BA97457266D9}" type="presOf" srcId="{15524304-F671-4E2B-8D64-0C77E187037A}" destId="{161002FB-2E57-4239-A959-2F59C28DDB80}" srcOrd="0" destOrd="0" presId="urn:microsoft.com/office/officeart/2005/8/layout/radial4"/>
    <dgm:cxn modelId="{C91F374F-78E5-495A-B5A0-BE68B89C1B55}" type="presOf" srcId="{242F2100-6C3A-41A4-B54B-A133A5FD2116}" destId="{5CCF586A-175A-4259-80B2-70514D9EB2F4}" srcOrd="0" destOrd="0" presId="urn:microsoft.com/office/officeart/2005/8/layout/radial4"/>
    <dgm:cxn modelId="{B2056BEA-189A-43E2-8112-A6F2AF2A38C6}" type="presOf" srcId="{F9CF18E9-362F-4735-AC3F-F202CA66F034}" destId="{1FB06589-42D5-4490-8641-72B85D2E1571}" srcOrd="0" destOrd="0" presId="urn:microsoft.com/office/officeart/2005/8/layout/radial4"/>
    <dgm:cxn modelId="{52607C28-45D8-48EC-836B-95167A207B96}" type="presOf" srcId="{CBFC9593-40E1-43DE-9112-6065352225B2}" destId="{8945C1B9-6CFE-4222-A4A6-9A5BD13C1D88}" srcOrd="0" destOrd="0" presId="urn:microsoft.com/office/officeart/2005/8/layout/radial4"/>
    <dgm:cxn modelId="{C888F5FA-1F03-4C93-9D61-2D3592EED0E7}" srcId="{909FBF50-B771-472E-A9C4-7931ACB68941}" destId="{E84DB1A0-8EF4-48D0-AF2A-5246D14B069A}" srcOrd="1" destOrd="0" parTransId="{D465136D-2F97-4EFA-8BDB-B956382FF5AC}" sibTransId="{2BEC6868-4A72-4D51-9ABB-197288B6829F}"/>
    <dgm:cxn modelId="{B0C7A7FC-0E0D-48B9-BF7A-0C62FFDD5D1F}" srcId="{909FBF50-B771-472E-A9C4-7931ACB68941}" destId="{1EF59199-A2B2-4D79-A9CE-5444A793E1CC}" srcOrd="5" destOrd="0" parTransId="{CBFC9593-40E1-43DE-9112-6065352225B2}" sibTransId="{8301534D-B345-4158-995F-7C3BB47732B8}"/>
    <dgm:cxn modelId="{F2B50F4B-F58C-46F1-B7CA-F88697FEFEA7}" type="presOf" srcId="{2564995D-C938-4EF4-9818-B83E41202C0F}" destId="{B6C68FE9-9235-4CCF-91AF-FCF03ADDAC57}" srcOrd="0" destOrd="0" presId="urn:microsoft.com/office/officeart/2005/8/layout/radial4"/>
    <dgm:cxn modelId="{050DA35F-8249-403D-BA30-A8D0A604FDBC}" srcId="{909FBF50-B771-472E-A9C4-7931ACB68941}" destId="{2D78B9C0-BA2C-40AA-A0C1-268EF15CF94F}" srcOrd="0" destOrd="0" parTransId="{89729AA1-6C62-4DCB-9FF6-0A06BEBF3221}" sibTransId="{279DF75C-BBCD-4449-BF00-BA21FE77BE0F}"/>
    <dgm:cxn modelId="{66BC51C7-CB8A-417E-A621-0159F99069D4}" type="presParOf" srcId="{5CCF586A-175A-4259-80B2-70514D9EB2F4}" destId="{8F07BC9C-6BBB-40BC-B18B-A360961F2E2C}" srcOrd="0" destOrd="0" presId="urn:microsoft.com/office/officeart/2005/8/layout/radial4"/>
    <dgm:cxn modelId="{E3D25955-23E0-4E63-ACF9-314C718368C3}" type="presParOf" srcId="{5CCF586A-175A-4259-80B2-70514D9EB2F4}" destId="{00DF5F25-C439-40CE-ABB4-F800D749A0EB}" srcOrd="1" destOrd="0" presId="urn:microsoft.com/office/officeart/2005/8/layout/radial4"/>
    <dgm:cxn modelId="{93992540-4B14-43B1-AAA3-DE452C7ED1E9}" type="presParOf" srcId="{5CCF586A-175A-4259-80B2-70514D9EB2F4}" destId="{426084D0-F8D9-4383-9822-0099F496D134}" srcOrd="2" destOrd="0" presId="urn:microsoft.com/office/officeart/2005/8/layout/radial4"/>
    <dgm:cxn modelId="{7B78127D-84DF-4E6D-8EA8-FA1B09C6C53D}" type="presParOf" srcId="{5CCF586A-175A-4259-80B2-70514D9EB2F4}" destId="{3DABC474-D5A0-49A3-9CB5-A21B980FF663}" srcOrd="3" destOrd="0" presId="urn:microsoft.com/office/officeart/2005/8/layout/radial4"/>
    <dgm:cxn modelId="{3909A4C1-19ED-4586-A4AF-7D0D15AB9F76}" type="presParOf" srcId="{5CCF586A-175A-4259-80B2-70514D9EB2F4}" destId="{F05E9048-CD91-4DE2-941C-D0CCABE47394}" srcOrd="4" destOrd="0" presId="urn:microsoft.com/office/officeart/2005/8/layout/radial4"/>
    <dgm:cxn modelId="{8C233B48-50B8-4C1F-BCF4-71913CC7FB21}" type="presParOf" srcId="{5CCF586A-175A-4259-80B2-70514D9EB2F4}" destId="{2282A766-D385-4EE4-A31E-00E959979701}" srcOrd="5" destOrd="0" presId="urn:microsoft.com/office/officeart/2005/8/layout/radial4"/>
    <dgm:cxn modelId="{8CF3B0B4-32C1-4CDE-9602-B62698348662}" type="presParOf" srcId="{5CCF586A-175A-4259-80B2-70514D9EB2F4}" destId="{B6C68FE9-9235-4CCF-91AF-FCF03ADDAC57}" srcOrd="6" destOrd="0" presId="urn:microsoft.com/office/officeart/2005/8/layout/radial4"/>
    <dgm:cxn modelId="{4E996ED1-16CE-4580-BB69-CD986E14EFCE}" type="presParOf" srcId="{5CCF586A-175A-4259-80B2-70514D9EB2F4}" destId="{06F18ED6-A08C-45F5-B09C-FAAAEB03281D}" srcOrd="7" destOrd="0" presId="urn:microsoft.com/office/officeart/2005/8/layout/radial4"/>
    <dgm:cxn modelId="{4E9E533C-ACF4-4FBA-B7C3-2D1A33D56BCA}" type="presParOf" srcId="{5CCF586A-175A-4259-80B2-70514D9EB2F4}" destId="{D3BA61E3-35D0-4489-8C9A-4D874B8CE473}" srcOrd="8" destOrd="0" presId="urn:microsoft.com/office/officeart/2005/8/layout/radial4"/>
    <dgm:cxn modelId="{9AA9FCC9-B18F-4309-AC9E-94EC484DDE16}" type="presParOf" srcId="{5CCF586A-175A-4259-80B2-70514D9EB2F4}" destId="{78D709B1-45B8-4F09-852D-C5648A6355D5}" srcOrd="9" destOrd="0" presId="urn:microsoft.com/office/officeart/2005/8/layout/radial4"/>
    <dgm:cxn modelId="{7B51AA37-7613-4E15-A653-06DA8C40F60C}" type="presParOf" srcId="{5CCF586A-175A-4259-80B2-70514D9EB2F4}" destId="{9F4FB359-2C4A-4996-80AA-26CA66315E17}" srcOrd="10" destOrd="0" presId="urn:microsoft.com/office/officeart/2005/8/layout/radial4"/>
    <dgm:cxn modelId="{682B7349-7F03-4A12-9F17-297BF47409AE}" type="presParOf" srcId="{5CCF586A-175A-4259-80B2-70514D9EB2F4}" destId="{8945C1B9-6CFE-4222-A4A6-9A5BD13C1D88}" srcOrd="11" destOrd="0" presId="urn:microsoft.com/office/officeart/2005/8/layout/radial4"/>
    <dgm:cxn modelId="{B6F14D76-322E-4712-8717-D53CCEF07824}" type="presParOf" srcId="{5CCF586A-175A-4259-80B2-70514D9EB2F4}" destId="{F209C2B5-593D-4E8E-82E1-26A1B6156F22}" srcOrd="12" destOrd="0" presId="urn:microsoft.com/office/officeart/2005/8/layout/radial4"/>
    <dgm:cxn modelId="{FF63A18A-06DA-40EE-9313-3F90869594D1}" type="presParOf" srcId="{5CCF586A-175A-4259-80B2-70514D9EB2F4}" destId="{161002FB-2E57-4239-A959-2F59C28DDB80}" srcOrd="13" destOrd="0" presId="urn:microsoft.com/office/officeart/2005/8/layout/radial4"/>
    <dgm:cxn modelId="{31EC2651-B060-462D-8FD9-8FF0C451DBB3}" type="presParOf" srcId="{5CCF586A-175A-4259-80B2-70514D9EB2F4}" destId="{1FB06589-42D5-4490-8641-72B85D2E1571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7BC9C-6BBB-40BC-B18B-A360961F2E2C}">
      <dsp:nvSpPr>
        <dsp:cNvPr id="0" name=""/>
        <dsp:cNvSpPr/>
      </dsp:nvSpPr>
      <dsp:spPr>
        <a:xfrm>
          <a:off x="3560602" y="2133132"/>
          <a:ext cx="1641795" cy="1624593"/>
        </a:xfrm>
        <a:prstGeom prst="ellipse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Prioritized Project Areas with Explicit Objectives</a:t>
          </a:r>
          <a:endParaRPr lang="en-US" sz="1600" kern="1200" dirty="0"/>
        </a:p>
      </dsp:txBody>
      <dsp:txXfrm>
        <a:off x="3801037" y="2371048"/>
        <a:ext cx="1160925" cy="1148761"/>
      </dsp:txXfrm>
    </dsp:sp>
    <dsp:sp modelId="{00DF5F25-C439-40CE-ABB4-F800D749A0EB}">
      <dsp:nvSpPr>
        <dsp:cNvPr id="0" name=""/>
        <dsp:cNvSpPr/>
      </dsp:nvSpPr>
      <dsp:spPr>
        <a:xfrm rot="10756985">
          <a:off x="1009960" y="2755228"/>
          <a:ext cx="2410518" cy="4346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6084D0-F8D9-4383-9822-0099F496D134}">
      <dsp:nvSpPr>
        <dsp:cNvPr id="0" name=""/>
        <dsp:cNvSpPr/>
      </dsp:nvSpPr>
      <dsp:spPr>
        <a:xfrm>
          <a:off x="476316" y="2560625"/>
          <a:ext cx="1067477" cy="8539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Community at Risk</a:t>
          </a:r>
          <a:endParaRPr lang="en-US" sz="1500" kern="1200" dirty="0"/>
        </a:p>
      </dsp:txBody>
      <dsp:txXfrm>
        <a:off x="501328" y="2585637"/>
        <a:ext cx="1017453" cy="803957"/>
      </dsp:txXfrm>
    </dsp:sp>
    <dsp:sp modelId="{3DABC474-D5A0-49A3-9CB5-A21B980FF663}">
      <dsp:nvSpPr>
        <dsp:cNvPr id="0" name=""/>
        <dsp:cNvSpPr/>
      </dsp:nvSpPr>
      <dsp:spPr>
        <a:xfrm rot="12514171">
          <a:off x="1792272" y="1832379"/>
          <a:ext cx="1888477" cy="4346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5E9048-CD91-4DE2-941C-D0CCABE47394}">
      <dsp:nvSpPr>
        <dsp:cNvPr id="0" name=""/>
        <dsp:cNvSpPr/>
      </dsp:nvSpPr>
      <dsp:spPr>
        <a:xfrm>
          <a:off x="1373506" y="1171138"/>
          <a:ext cx="1067477" cy="8539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Resilient Landscapes</a:t>
          </a:r>
          <a:endParaRPr lang="en-US" sz="1500" kern="1200" dirty="0"/>
        </a:p>
      </dsp:txBody>
      <dsp:txXfrm>
        <a:off x="1398518" y="1196150"/>
        <a:ext cx="1017453" cy="803957"/>
      </dsp:txXfrm>
    </dsp:sp>
    <dsp:sp modelId="{2282A766-D385-4EE4-A31E-00E959979701}">
      <dsp:nvSpPr>
        <dsp:cNvPr id="0" name=""/>
        <dsp:cNvSpPr/>
      </dsp:nvSpPr>
      <dsp:spPr>
        <a:xfrm rot="14400000">
          <a:off x="2702091" y="1233438"/>
          <a:ext cx="1632906" cy="4346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C68FE9-9235-4CCF-91AF-FCF03ADDAC57}">
      <dsp:nvSpPr>
        <dsp:cNvPr id="0" name=""/>
        <dsp:cNvSpPr/>
      </dsp:nvSpPr>
      <dsp:spPr>
        <a:xfrm>
          <a:off x="2576579" y="316686"/>
          <a:ext cx="1067477" cy="8539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Northern Spotted Owl Recovery</a:t>
          </a:r>
          <a:endParaRPr lang="en-US" sz="1500" kern="1200" dirty="0"/>
        </a:p>
      </dsp:txBody>
      <dsp:txXfrm>
        <a:off x="2601591" y="341698"/>
        <a:ext cx="1017453" cy="803957"/>
      </dsp:txXfrm>
    </dsp:sp>
    <dsp:sp modelId="{06F18ED6-A08C-45F5-B09C-FAAAEB03281D}">
      <dsp:nvSpPr>
        <dsp:cNvPr id="0" name=""/>
        <dsp:cNvSpPr/>
      </dsp:nvSpPr>
      <dsp:spPr>
        <a:xfrm rot="16200000">
          <a:off x="3564042" y="1003213"/>
          <a:ext cx="1634914" cy="4346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BA61E3-35D0-4489-8C9A-4D874B8CE473}">
      <dsp:nvSpPr>
        <dsp:cNvPr id="0" name=""/>
        <dsp:cNvSpPr/>
      </dsp:nvSpPr>
      <dsp:spPr>
        <a:xfrm>
          <a:off x="3847761" y="-23926"/>
          <a:ext cx="1067477" cy="8539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Climate Resilience</a:t>
          </a:r>
          <a:endParaRPr lang="en-US" sz="1500" kern="1200" dirty="0"/>
        </a:p>
      </dsp:txBody>
      <dsp:txXfrm>
        <a:off x="3872773" y="1086"/>
        <a:ext cx="1017453" cy="803957"/>
      </dsp:txXfrm>
    </dsp:sp>
    <dsp:sp modelId="{78D709B1-45B8-4F09-852D-C5648A6355D5}">
      <dsp:nvSpPr>
        <dsp:cNvPr id="0" name=""/>
        <dsp:cNvSpPr/>
      </dsp:nvSpPr>
      <dsp:spPr>
        <a:xfrm rot="18000000">
          <a:off x="4428002" y="1233438"/>
          <a:ext cx="1632906" cy="4346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4FB359-2C4A-4996-80AA-26CA66315E17}">
      <dsp:nvSpPr>
        <dsp:cNvPr id="0" name=""/>
        <dsp:cNvSpPr/>
      </dsp:nvSpPr>
      <dsp:spPr>
        <a:xfrm>
          <a:off x="5118943" y="316686"/>
          <a:ext cx="1067477" cy="85398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/>
            <a:t>Treatment Themes</a:t>
          </a:r>
          <a:endParaRPr lang="en-US" sz="1500" kern="1200" dirty="0"/>
        </a:p>
      </dsp:txBody>
      <dsp:txXfrm>
        <a:off x="5143955" y="341698"/>
        <a:ext cx="1017453" cy="803957"/>
      </dsp:txXfrm>
    </dsp:sp>
    <dsp:sp modelId="{8945C1B9-6CFE-4222-A4A6-9A5BD13C1D88}">
      <dsp:nvSpPr>
        <dsp:cNvPr id="0" name=""/>
        <dsp:cNvSpPr/>
      </dsp:nvSpPr>
      <dsp:spPr>
        <a:xfrm rot="19800000">
          <a:off x="5063521" y="1864149"/>
          <a:ext cx="1628842" cy="4346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09C2B5-593D-4E8E-82E1-26A1B6156F22}">
      <dsp:nvSpPr>
        <dsp:cNvPr id="0" name=""/>
        <dsp:cNvSpPr/>
      </dsp:nvSpPr>
      <dsp:spPr>
        <a:xfrm>
          <a:off x="6049513" y="1247256"/>
          <a:ext cx="1067477" cy="85398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Accessibility and Land Allocation</a:t>
          </a:r>
          <a:endParaRPr lang="en-US" sz="1500" kern="1200" dirty="0"/>
        </a:p>
      </dsp:txBody>
      <dsp:txXfrm>
        <a:off x="6074525" y="1272268"/>
        <a:ext cx="1017453" cy="803957"/>
      </dsp:txXfrm>
    </dsp:sp>
    <dsp:sp modelId="{161002FB-2E57-4239-A959-2F59C28DDB80}">
      <dsp:nvSpPr>
        <dsp:cNvPr id="0" name=""/>
        <dsp:cNvSpPr/>
      </dsp:nvSpPr>
      <dsp:spPr>
        <a:xfrm>
          <a:off x="5297078" y="2728121"/>
          <a:ext cx="1626786" cy="4346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B06589-42D5-4490-8641-72B85D2E1571}">
      <dsp:nvSpPr>
        <dsp:cNvPr id="0" name=""/>
        <dsp:cNvSpPr/>
      </dsp:nvSpPr>
      <dsp:spPr>
        <a:xfrm>
          <a:off x="6390125" y="2518438"/>
          <a:ext cx="1067477" cy="85398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Predictable Work Flow</a:t>
          </a:r>
          <a:endParaRPr lang="en-US" sz="1500" kern="1200" dirty="0"/>
        </a:p>
      </dsp:txBody>
      <dsp:txXfrm>
        <a:off x="6415137" y="2543450"/>
        <a:ext cx="1017453" cy="803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25FC-3E67-4959-A331-9A5E6302D0DE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0B119-37A5-4035-A10E-2B4A5303B3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22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7A74F-EB89-4C33-BA4D-95581CA9FBF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54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C9193-D3E1-48EA-8305-EB21EB8325E6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1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6EE03-0C50-4744-A38B-424103B4A8D1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6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AFA31-AAE2-4A92-94B8-7087A05045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B8624-2384-47A1-BD73-AFB482F9445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7A74F-EB89-4C33-BA4D-95581CA9FBF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54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TNC piloted a process in the NE and Mid Atlantic states to identify resilient sites. Refined in the Northwest</a:t>
            </a:r>
          </a:p>
          <a:p>
            <a:endParaRPr lang="en-US" dirty="0" smtClean="0"/>
          </a:p>
          <a:p>
            <a:r>
              <a:rPr lang="en-US" dirty="0" smtClean="0"/>
              <a:t>Process was developed in collaboration with and vetted by academic and agency partners and seems to have gotten a lot of traction.</a:t>
            </a:r>
          </a:p>
          <a:p>
            <a:endParaRPr lang="en-US" dirty="0" smtClean="0"/>
          </a:p>
          <a:p>
            <a:r>
              <a:rPr lang="en-US" dirty="0" smtClean="0"/>
              <a:t>This work was funded in part by the Doris Duke Charitable Foundation. – They feel that if they are going to invest in land conservation they would like to have some assurance that their investment will have a long lasting impact on biodiversity.</a:t>
            </a:r>
          </a:p>
          <a:p>
            <a:endParaRPr lang="en-US" dirty="0" smtClean="0"/>
          </a:p>
          <a:p>
            <a:r>
              <a:rPr lang="en-US" dirty="0" smtClean="0"/>
              <a:t>DDCF has challenged us to evaluate the process done in the East and see if or how we can adapt the process to the landscapes in the NW.</a:t>
            </a:r>
          </a:p>
          <a:p>
            <a:r>
              <a:rPr lang="en-US" dirty="0" smtClean="0"/>
              <a:t>And have given us a grant to do this.</a:t>
            </a:r>
          </a:p>
          <a:p>
            <a:endParaRPr lang="en-US" dirty="0" smtClean="0"/>
          </a:p>
          <a:p>
            <a:r>
              <a:rPr lang="en-US" dirty="0" smtClean="0"/>
              <a:t>The geography is - </a:t>
            </a:r>
          </a:p>
          <a:p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A65D24-44AB-496E-B6DF-D56D7DF58EBD}" type="slidenum">
              <a:rPr lang="en-US" smtClean="0">
                <a:solidFill>
                  <a:prstClr val="black"/>
                </a:solidFill>
              </a:rPr>
              <a:pPr eaLnBrk="1" hangingPunct="1"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4. Management practices can influence the nature of transitions between forest types.</a:t>
            </a:r>
          </a:p>
          <a:p>
            <a:r>
              <a:rPr lang="en-US" dirty="0"/>
              <a:t>Numbers represent forest transitions through time. (Top) (1) Despite rapid directional environmental</a:t>
            </a:r>
          </a:p>
          <a:p>
            <a:r>
              <a:rPr lang="en-US" dirty="0"/>
              <a:t>changes, managers strive to maintain forests within historical ranges of conditions and may initially</a:t>
            </a:r>
          </a:p>
          <a:p>
            <a:r>
              <a:rPr lang="en-US" dirty="0"/>
              <a:t>succeed. (2) The forest may be inherently unstable in the new environment and, once a threshold is</a:t>
            </a:r>
          </a:p>
          <a:p>
            <a:r>
              <a:rPr lang="en-US" dirty="0"/>
              <a:t>exceeded, substantial mortality occurs, with an abrupt loss of most forest ecosystem services. (3) After</a:t>
            </a:r>
          </a:p>
          <a:p>
            <a:r>
              <a:rPr lang="en-US" dirty="0"/>
              <a:t>the die-back, recovery of forest ecosystem services is slow. (Bottom) (1) Managers anticipate an</a:t>
            </a:r>
          </a:p>
          <a:p>
            <a:r>
              <a:rPr lang="en-US" dirty="0"/>
              <a:t>impending forest transition and facilitate it by reducing the probability of sudden die-back (e.g., by</a:t>
            </a:r>
          </a:p>
          <a:p>
            <a:r>
              <a:rPr lang="en-US" dirty="0"/>
              <a:t>thinning the forest to reduce competition for water) and by assisting establishment of species better</a:t>
            </a:r>
          </a:p>
          <a:p>
            <a:r>
              <a:rPr lang="en-US" dirty="0"/>
              <a:t>adapted to future conditions. (2) The transition is gradual rather than abrupt, and ecosystem services</a:t>
            </a:r>
          </a:p>
          <a:p>
            <a:r>
              <a:rPr lang="en-US" dirty="0"/>
              <a:t>are maintained at a higher (although reduced) level. (3) Forest ecosystem services more rapidly approach</a:t>
            </a:r>
          </a:p>
          <a:p>
            <a:r>
              <a:rPr lang="en-US" dirty="0"/>
              <a:t>their original levels. Although some forest ecosystem services are eventually lost in both cases,</a:t>
            </a:r>
          </a:p>
          <a:p>
            <a:r>
              <a:rPr lang="en-US" dirty="0"/>
              <a:t>active management might facilitate a gradual rather than abrupt transition.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1AEB1-4FCE-4EEA-8ED3-EC567030BB1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0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B119-37A5-4035-A10E-2B4A5303B3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7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B119-37A5-4035-A10E-2B4A5303B32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8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3. Symbols show the percentages of mechanically available productive forestland</a:t>
            </a:r>
          </a:p>
          <a:p>
            <a:r>
              <a:rPr lang="en-US" b="1" dirty="0"/>
              <a:t>left on each NF under four different operational constraint scenarios (i.e., scenarios A–D</a:t>
            </a:r>
          </a:p>
          <a:p>
            <a:r>
              <a:rPr lang="en-US" b="1" dirty="0"/>
              <a:t>[see L2 criteria in Table 1]) after all four constraint levels, L0–L3, are applied. The difference</a:t>
            </a:r>
          </a:p>
          <a:p>
            <a:r>
              <a:rPr lang="en-US" b="1" dirty="0"/>
              <a:t>between the four scenarios (A is the most restrictive and D is the least constrained) indicates</a:t>
            </a:r>
          </a:p>
          <a:p>
            <a:r>
              <a:rPr lang="en-US" b="1" dirty="0"/>
              <a:t>how sensitive the amount of mechanically available acreage is to different road distance,</a:t>
            </a:r>
          </a:p>
          <a:p>
            <a:r>
              <a:rPr lang="en-US" b="1" dirty="0"/>
              <a:t>slope, and economic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B119-37A5-4035-A10E-2B4A5303B32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4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1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59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122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292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2200275" y="4763"/>
            <a:ext cx="6958013" cy="1203325"/>
          </a:xfrm>
          <a:prstGeom prst="rect">
            <a:avLst/>
          </a:prstGeom>
          <a:solidFill>
            <a:srgbClr val="83A07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2133600" cy="1208088"/>
          </a:xfrm>
          <a:prstGeom prst="rect">
            <a:avLst/>
          </a:prstGeom>
          <a:solidFill>
            <a:srgbClr val="58433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77B3"/>
              </a:solidFill>
            </a:endParaRPr>
          </a:p>
        </p:txBody>
      </p:sp>
      <p:pic>
        <p:nvPicPr>
          <p:cNvPr id="6" name="Picture 26" descr="TNCLogoPrimary_Rev_Wht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5588"/>
            <a:ext cx="16287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438400" y="92075"/>
            <a:ext cx="6477000" cy="730250"/>
          </a:xfrm>
        </p:spPr>
        <p:txBody>
          <a:bodyPr/>
          <a:lstStyle>
            <a:lvl1pPr>
              <a:defRPr sz="2400">
                <a:latin typeface="Arial" charset="0"/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684213"/>
            <a:ext cx="6400800" cy="304800"/>
          </a:xfrm>
        </p:spPr>
        <p:txBody>
          <a:bodyPr/>
          <a:lstStyle>
            <a:lvl1pPr marL="0" indent="0">
              <a:defRPr sz="1400"/>
            </a:lvl1pPr>
          </a:lstStyle>
          <a:p>
            <a:pPr lvl="0"/>
            <a:r>
              <a:rPr lang="en-GB" noProof="0" smtClean="0"/>
              <a:t>SUBTITLE SHOULD BE IN CAPS</a:t>
            </a:r>
          </a:p>
        </p:txBody>
      </p:sp>
    </p:spTree>
    <p:extLst>
      <p:ext uri="{BB962C8B-B14F-4D97-AF65-F5344CB8AC3E}">
        <p14:creationId xmlns:p14="http://schemas.microsoft.com/office/powerpoint/2010/main" val="660001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51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9854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66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64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995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949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31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283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7208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703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60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335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720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624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115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353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020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9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986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812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61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29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22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6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0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96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24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83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81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4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6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6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6200" y="152400"/>
            <a:ext cx="8458200" cy="6477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" y="152400"/>
            <a:ext cx="8229600" cy="914400"/>
          </a:xfrm>
        </p:spPr>
        <p:txBody>
          <a:bodyPr/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SPECIES</a:t>
            </a:r>
            <a:br>
              <a:rPr lang="en-US" dirty="0" smtClean="0"/>
            </a:br>
            <a:r>
              <a:rPr lang="en-US" dirty="0" smtClean="0"/>
              <a:t>Map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7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68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3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43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137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42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0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5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93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37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82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684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99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97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85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19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17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7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89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11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7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40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70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86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27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95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01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8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6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9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66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85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84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94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17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527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2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-14288" y="5576888"/>
            <a:ext cx="2162176" cy="123825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2209800" y="5576888"/>
            <a:ext cx="6934200" cy="1243012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7010400" y="5181600"/>
            <a:ext cx="2057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FFFF"/>
                </a:solidFill>
                <a:latin typeface="ImagoLight" pitchFamily="2" charset="0"/>
              </a:rPr>
              <a:t>© Mark Godfrey</a:t>
            </a:r>
          </a:p>
        </p:txBody>
      </p:sp>
      <p:pic>
        <p:nvPicPr>
          <p:cNvPr id="7" name="Picture 17" descr="TNCLogoPrimary_CMY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843588"/>
            <a:ext cx="1752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buncom underburn conifer forest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438400" y="5653088"/>
            <a:ext cx="6477000" cy="730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6230938"/>
            <a:ext cx="6400800" cy="304800"/>
          </a:xfrm>
        </p:spPr>
        <p:txBody>
          <a:bodyPr/>
          <a:lstStyle>
            <a:lvl1pPr marL="0" indent="0">
              <a:defRPr sz="1400">
                <a:solidFill>
                  <a:schemeClr val="bg1"/>
                </a:solidFill>
                <a:latin typeface="Oakleaf Small Caps Bold" pitchFamily="2" charset="0"/>
              </a:defRPr>
            </a:lvl1pPr>
          </a:lstStyle>
          <a:p>
            <a:r>
              <a:rPr lang="en-GB"/>
              <a:t>SUBTITLE SHOULD BE IN CAPS</a:t>
            </a:r>
          </a:p>
        </p:txBody>
      </p:sp>
    </p:spTree>
    <p:extLst>
      <p:ext uri="{BB962C8B-B14F-4D97-AF65-F5344CB8AC3E}">
        <p14:creationId xmlns:p14="http://schemas.microsoft.com/office/powerpoint/2010/main" val="842030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6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44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5836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0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332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698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339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645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98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2775" y="47625"/>
            <a:ext cx="2166938" cy="6353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625"/>
            <a:ext cx="6353175" cy="6353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22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344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59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060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60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982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523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41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09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5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79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1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749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51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57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154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791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53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312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072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591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01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7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774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536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472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71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647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240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08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94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988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986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CBC9-095F-4D5E-9E9E-FB6795E12750}" type="datetimeFigureOut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9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1300163"/>
            <a:ext cx="9144000" cy="5500687"/>
          </a:xfrm>
          <a:prstGeom prst="rect">
            <a:avLst/>
          </a:prstGeom>
          <a:solidFill>
            <a:srgbClr val="8BA67E">
              <a:alpha val="5607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13"/>
          <p:cNvSpPr>
            <a:spLocks noChangeArrowheads="1"/>
          </p:cNvSpPr>
          <p:nvPr userDrawn="1"/>
        </p:nvSpPr>
        <p:spPr bwMode="auto">
          <a:xfrm>
            <a:off x="0" y="0"/>
            <a:ext cx="2133600" cy="1208088"/>
          </a:xfrm>
          <a:prstGeom prst="rect">
            <a:avLst/>
          </a:prstGeom>
          <a:solidFill>
            <a:srgbClr val="58433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77B3"/>
              </a:solidFill>
            </a:endParaRPr>
          </a:p>
        </p:txBody>
      </p:sp>
      <p:sp>
        <p:nvSpPr>
          <p:cNvPr id="1029" name="Rectangle 14"/>
          <p:cNvSpPr>
            <a:spLocks noChangeArrowheads="1"/>
          </p:cNvSpPr>
          <p:nvPr userDrawn="1"/>
        </p:nvSpPr>
        <p:spPr bwMode="auto">
          <a:xfrm>
            <a:off x="2200275" y="4763"/>
            <a:ext cx="6958013" cy="1203325"/>
          </a:xfrm>
          <a:prstGeom prst="rect">
            <a:avLst/>
          </a:prstGeom>
          <a:solidFill>
            <a:srgbClr val="83A07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17" descr="TNCLogoPrimary_Rev_WhtCMYK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255588"/>
            <a:ext cx="16287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301875" y="0"/>
            <a:ext cx="63420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 OF MY SLIDE:</a:t>
            </a:r>
            <a:br>
              <a:rPr lang="en-GB" smtClean="0"/>
            </a:br>
            <a:r>
              <a:rPr lang="en-GB" smtClean="0"/>
              <a:t>Subheading here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182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1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9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87E186-51B0-4869-AEF7-21F7727CA7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6/28/2016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767B6F-1B9F-4478-8D95-5BB9796A1A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E6E4E22-682C-4EE5-8B38-2945778C3A92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27FB91E-8E0F-41ED-916F-95CA13651D46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0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5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3E05-9750-4306-AC2C-95351C0799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8645C-EFF1-4BD4-8053-686607678D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1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47625"/>
            <a:ext cx="2133600" cy="106680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2195513" y="47625"/>
            <a:ext cx="6962775" cy="1066800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160463"/>
            <a:ext cx="9144000" cy="5649912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424113" y="47625"/>
            <a:ext cx="670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" name="Picture 13" descr="TNCLogoPrimary_CMY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30188"/>
            <a:ext cx="17097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5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CBC9-095F-4D5E-9E9E-FB6795E127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3784-F72A-40D9-AD5B-FD5DBBF1CA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7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4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www.google.com/url?sa=i&amp;source=images&amp;cd=&amp;docid=itNpudieaStT3M&amp;tbnid=QpUIQikBfckfHM&amp;ved=0CAgQjRw&amp;url=http://www.arlnow.com/2013/09/05/fish-and-wildlife-service-moving-out-of-ballston/&amp;ei=U9jEU4b-LtCjugTS34KADQ&amp;psig=AFQjCNEW7-3tQpiz2O-LqVliQjlZFKdzTA&amp;ust=1405495764037948" TargetMode="External"/><Relationship Id="rId7" Type="http://schemas.openxmlformats.org/officeDocument/2006/relationships/image" Target="../media/image32.gif"/><Relationship Id="rId12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hyperlink" Target="http://www.google.com/url?sa=i&amp;source=images&amp;cd=&amp;docid=itNpudieaStT3M&amp;tbnid=QpUIQikBfckfHM&amp;ved=0CAgQjRw&amp;url=http://www.arlnow.com/2013/09/05/fish-and-wildlife-service-moving-out-of-ballston/&amp;ei=U9jEU4b-LtCjugTS34KADQ&amp;psig=AFQjCNEW7-3tQpiz2O-LqVliQjlZFKdzTA&amp;ust=140549576403794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10" Type="http://schemas.openxmlformats.org/officeDocument/2006/relationships/image" Target="../media/image35.jpeg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" y="253"/>
            <a:ext cx="9143662" cy="68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3820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 Cohesive Forest Restoration Strategy for the Rogue Basin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962400"/>
            <a:ext cx="85344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 April 2016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Kerry </a:t>
            </a:r>
            <a:r>
              <a:rPr lang="en-US" sz="2600" dirty="0" smtClean="0">
                <a:solidFill>
                  <a:schemeClr val="bg1"/>
                </a:solidFill>
              </a:rPr>
              <a:t>Metlen, Ph.D</a:t>
            </a:r>
            <a:r>
              <a:rPr lang="en-US" sz="2400" dirty="0" smtClean="0">
                <a:solidFill>
                  <a:schemeClr val="bg1"/>
                </a:solidFill>
              </a:rPr>
              <a:t>.; Forest Ecologist; The </a:t>
            </a:r>
            <a:r>
              <a:rPr lang="en-US" sz="2400" dirty="0">
                <a:solidFill>
                  <a:schemeClr val="bg1"/>
                </a:solidFill>
              </a:rPr>
              <a:t>Nature </a:t>
            </a:r>
            <a:r>
              <a:rPr lang="en-US" sz="2400" dirty="0" smtClean="0">
                <a:solidFill>
                  <a:schemeClr val="bg1"/>
                </a:solidFill>
              </a:rPr>
              <a:t>Conservancy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Darren Borgias</a:t>
            </a:r>
            <a:r>
              <a:rPr lang="en-US" sz="2400" dirty="0" smtClean="0">
                <a:solidFill>
                  <a:schemeClr val="bg1"/>
                </a:solidFill>
              </a:rPr>
              <a:t>; Southwest Oregon Program Director; </a:t>
            </a:r>
            <a:r>
              <a:rPr lang="en-US" sz="2400" dirty="0">
                <a:solidFill>
                  <a:schemeClr val="bg1"/>
                </a:solidFill>
              </a:rPr>
              <a:t>The Nature </a:t>
            </a:r>
            <a:r>
              <a:rPr lang="en-US" sz="2400" dirty="0" smtClean="0">
                <a:solidFill>
                  <a:schemeClr val="bg1"/>
                </a:solidFill>
              </a:rPr>
              <a:t>Conservancy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Bryce Kellogg; Oregon Spatial Analyst; The Nature Conservancy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Mark Stern; The Nature Conservancy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George McKinley</a:t>
            </a:r>
            <a:r>
              <a:rPr lang="en-US" sz="2400" dirty="0" smtClean="0">
                <a:solidFill>
                  <a:schemeClr val="bg1"/>
                </a:solidFill>
              </a:rPr>
              <a:t>; Executive Director; Southern Oregon Forest Restoration Collaborative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" y="6096000"/>
            <a:ext cx="2011680" cy="58125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718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Contact: kmetlen@tnc.org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5927180"/>
            <a:ext cx="1653878" cy="85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1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Conserving Nature’s Stage </a:t>
            </a:r>
            <a:endParaRPr lang="en-US" dirty="0"/>
          </a:p>
        </p:txBody>
      </p:sp>
      <p:sp>
        <p:nvSpPr>
          <p:cNvPr id="7170" name="Content Placeholder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algn="ctr"/>
            <a:endParaRPr lang="en-US" sz="4000" u="sng" dirty="0" smtClean="0"/>
          </a:p>
          <a:p>
            <a:pPr algn="ctr"/>
            <a:endParaRPr lang="en-US" sz="4000" u="sng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053173" cy="5212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4052498" cy="5212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048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/>
              <a:t>Adapting Forests Under Climate Change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04800" y="6400800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Millar, C. I., and N. L. Stephenson. 2015. Temperate forest health in an era of emerging </a:t>
            </a:r>
            <a:r>
              <a:rPr lang="en-US" sz="1200" dirty="0" err="1">
                <a:solidFill>
                  <a:prstClr val="black"/>
                </a:solidFill>
              </a:rPr>
              <a:t>megadisturbance</a:t>
            </a:r>
            <a:r>
              <a:rPr lang="en-US" sz="1200" dirty="0">
                <a:solidFill>
                  <a:prstClr val="black"/>
                </a:solidFill>
              </a:rPr>
              <a:t>. Science </a:t>
            </a:r>
            <a:r>
              <a:rPr lang="en-US" sz="1200" b="1" dirty="0">
                <a:solidFill>
                  <a:prstClr val="black"/>
                </a:solidFill>
              </a:rPr>
              <a:t>349:823-826.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33475"/>
            <a:ext cx="6248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419600" y="1133475"/>
            <a:ext cx="1981200" cy="1914525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3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31593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066800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b="1" dirty="0"/>
              <a:t>Rogue Basin Cohesive Forest Restoration Strategy: A Collaborative Vision for Resilient Landscapes and Fire Adapted </a:t>
            </a:r>
            <a:r>
              <a:rPr lang="en-US" sz="2000" b="1" dirty="0" smtClean="0"/>
              <a:t>Communities</a:t>
            </a:r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800" b="1" i="1" dirty="0" smtClean="0"/>
              <a:t>Mechanical Treatments </a:t>
            </a:r>
            <a:r>
              <a:rPr lang="en-US" sz="2800" b="1" dirty="0" smtClean="0"/>
              <a:t>preparing for Managed Fire</a:t>
            </a:r>
            <a:endParaRPr lang="en-US" sz="2000" dirty="0"/>
          </a:p>
        </p:txBody>
      </p:sp>
      <p:pic>
        <p:nvPicPr>
          <p:cNvPr id="11" name="Picture 10" descr="http://t0.gstatic.com/images?q=tbn:ANd9GcTV7bYKxNkWINnpe6MdE4YLWb1JAfWO_bMNUQVDwuu8d9tb5bSN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00" y1="6000" x2="4000" y2="6000"/>
                        <a14:foregroundMark x1="95200" y1="5333" x2="95200" y2="5333"/>
                        <a14:foregroundMark x1="97600" y1="41333" x2="97600" y2="41333"/>
                        <a14:foregroundMark x1="62400" y1="97333" x2="62400" y2="97333"/>
                        <a14:foregroundMark x1="91200" y1="80000" x2="91200" y2="80000"/>
                        <a14:foregroundMark x1="16800" y1="88000" x2="16800" y2="88000"/>
                        <a14:foregroundMark x1="30400" y1="95333" x2="30400" y2="95333"/>
                        <a14:foregroundMark x1="6400" y1="76667" x2="6400" y2="76667"/>
                        <a14:foregroundMark x1="1600" y1="53333" x2="1600" y2="53333"/>
                        <a14:foregroundMark x1="23200" y1="5333" x2="23200" y2="5333"/>
                        <a14:foregroundMark x1="48800" y1="8000" x2="48800" y2="8000"/>
                        <a14:foregroundMark x1="50400" y1="2667" x2="50400" y2="2667"/>
                        <a14:foregroundMark x1="43200" y1="2000" x2="43200" y2="2000"/>
                        <a14:foregroundMark x1="16800" y1="2000" x2="16800" y2="2000"/>
                        <a14:foregroundMark x1="80800" y1="14667" x2="80800" y2="14667"/>
                        <a14:foregroundMark x1="52800" y1="21333" x2="52800" y2="21333"/>
                        <a14:foregroundMark x1="44000" y1="30000" x2="44000" y2="30000"/>
                        <a14:foregroundMark x1="30400" y1="32000" x2="30400" y2="32000"/>
                        <a14:foregroundMark x1="11200" y1="28667" x2="11200" y2="28667"/>
                        <a14:foregroundMark x1="5600" y1="24000" x2="5600" y2="24000"/>
                        <a14:foregroundMark x1="5600" y1="42000" x2="5600" y2="42000"/>
                        <a14:foregroundMark x1="13600" y1="43333" x2="13600" y2="43333"/>
                        <a14:foregroundMark x1="30400" y1="45333" x2="30400" y2="45333"/>
                        <a14:foregroundMark x1="47200" y1="53333" x2="47200" y2="53333"/>
                        <a14:foregroundMark x1="47200" y1="46667" x2="47200" y2="46667"/>
                        <a14:foregroundMark x1="43200" y1="44000" x2="47200" y2="44000"/>
                        <a14:foregroundMark x1="68000" y1="36000" x2="46400" y2="57333"/>
                        <a14:foregroundMark x1="16800" y1="55333" x2="16800" y2="55333"/>
                        <a14:foregroundMark x1="18400" y1="42000" x2="26400" y2="42000"/>
                        <a14:foregroundMark x1="46400" y1="40000" x2="48800" y2="40667"/>
                        <a14:foregroundMark x1="56000" y1="40667" x2="61600" y2="40667"/>
                        <a14:foregroundMark x1="77600" y1="48000" x2="80000" y2="52000"/>
                        <a14:foregroundMark x1="80800" y1="60667" x2="79200" y2="64000"/>
                        <a14:foregroundMark x1="78400" y1="64000" x2="72000" y2="65333"/>
                        <a14:foregroundMark x1="49600" y1="68667" x2="39200" y2="68667"/>
                        <a14:foregroundMark x1="28000" y1="68000" x2="24000" y2="67333"/>
                        <a14:foregroundMark x1="20000" y1="67333" x2="43200" y2="83333"/>
                        <a14:foregroundMark x1="40800" y1="89333" x2="44800" y2="89333"/>
                        <a14:foregroundMark x1="48800" y1="94000" x2="48800" y2="94000"/>
                        <a14:foregroundMark x1="42400" y1="94000" x2="38400" y2="92667"/>
                        <a14:foregroundMark x1="35200" y1="90667" x2="35200" y2="90667"/>
                        <a14:foregroundMark x1="24800" y1="86667" x2="24800" y2="86667"/>
                        <a14:foregroundMark x1="22400" y1="86667" x2="22400" y2="86667"/>
                        <a14:foregroundMark x1="20800" y1="86667" x2="18400" y2="85333"/>
                        <a14:foregroundMark x1="16800" y1="84000" x2="16800" y2="84000"/>
                        <a14:foregroundMark x1="14400" y1="82667" x2="14400" y2="82667"/>
                        <a14:foregroundMark x1="12800" y1="80000" x2="12800" y2="80000"/>
                        <a14:foregroundMark x1="12800" y1="79333" x2="12800" y2="79333"/>
                        <a14:foregroundMark x1="12000" y1="77333" x2="12000" y2="77333"/>
                        <a14:foregroundMark x1="11200" y1="74667" x2="11200" y2="74667"/>
                        <a14:foregroundMark x1="10400" y1="72667" x2="10400" y2="71333"/>
                        <a14:foregroundMark x1="8800" y1="69333" x2="8800" y2="69333"/>
                        <a14:foregroundMark x1="8000" y1="68000" x2="8000" y2="66667"/>
                        <a14:foregroundMark x1="6400" y1="64000" x2="6400" y2="62667"/>
                        <a14:foregroundMark x1="5600" y1="61333" x2="5600" y2="59333"/>
                        <a14:foregroundMark x1="4800" y1="56000" x2="4000" y2="52667"/>
                        <a14:foregroundMark x1="4000" y1="50000" x2="4000" y2="48000"/>
                        <a14:foregroundMark x1="4000" y1="47333" x2="4000" y2="47333"/>
                        <a14:foregroundMark x1="4000" y1="42000" x2="4000" y2="35333"/>
                        <a14:foregroundMark x1="4000" y1="34667" x2="3200" y2="31333"/>
                        <a14:foregroundMark x1="3200" y1="30000" x2="3200" y2="28667"/>
                        <a14:foregroundMark x1="3200" y1="26667" x2="4000" y2="22667"/>
                        <a14:foregroundMark x1="4000" y1="21333" x2="4800" y2="20000"/>
                        <a14:foregroundMark x1="6400" y1="14667" x2="6400" y2="14667"/>
                        <a14:foregroundMark x1="6400" y1="5333" x2="6400" y2="5333"/>
                        <a14:foregroundMark x1="8000" y1="6667" x2="8000" y2="6667"/>
                        <a14:foregroundMark x1="8000" y1="7333" x2="8000" y2="7333"/>
                        <a14:foregroundMark x1="8000" y1="8667" x2="8000" y2="8667"/>
                        <a14:foregroundMark x1="9600" y1="6667" x2="12000" y2="6667"/>
                        <a14:foregroundMark x1="13600" y1="6667" x2="15200" y2="6667"/>
                        <a14:foregroundMark x1="16800" y1="6667" x2="17600" y2="6667"/>
                        <a14:foregroundMark x1="21600" y1="6667" x2="25600" y2="9333"/>
                        <a14:foregroundMark x1="27200" y1="9333" x2="27200" y2="9333"/>
                        <a14:foregroundMark x1="29600" y1="6667" x2="29600" y2="6667"/>
                        <a14:foregroundMark x1="33600" y1="6667" x2="36000" y2="7333"/>
                        <a14:foregroundMark x1="36800" y1="8000" x2="36800" y2="8000"/>
                        <a14:foregroundMark x1="37600" y1="8667" x2="39200" y2="9333"/>
                        <a14:foregroundMark x1="41600" y1="10000" x2="80000" y2="16000"/>
                        <a14:foregroundMark x1="79200" y1="18667" x2="79200" y2="18667"/>
                        <a14:foregroundMark x1="79200" y1="20000" x2="77600" y2="24000"/>
                        <a14:foregroundMark x1="72800" y1="24667" x2="69600" y2="24000"/>
                        <a14:foregroundMark x1="60000" y1="23333" x2="55200" y2="23333"/>
                        <a14:foregroundMark x1="33600" y1="20667" x2="30400" y2="19333"/>
                        <a14:foregroundMark x1="22400" y1="16000" x2="22400" y2="16000"/>
                        <a14:foregroundMark x1="21600" y1="15333" x2="21600" y2="15333"/>
                        <a14:foregroundMark x1="16800" y1="18667" x2="16800" y2="18667"/>
                        <a14:foregroundMark x1="12800" y1="18000" x2="54400" y2="52667"/>
                        <a14:foregroundMark x1="55200" y1="52667" x2="55200" y2="52667"/>
                        <a14:foregroundMark x1="55200" y1="54000" x2="56000" y2="60000"/>
                        <a14:foregroundMark x1="55200" y1="64667" x2="55200" y2="68000"/>
                        <a14:foregroundMark x1="55200" y1="77333" x2="56000" y2="80667"/>
                        <a14:foregroundMark x1="59200" y1="86000" x2="59200" y2="86000"/>
                        <a14:foregroundMark x1="50400" y1="86000" x2="50400" y2="86000"/>
                        <a14:foregroundMark x1="50400" y1="86000" x2="50400" y2="86000"/>
                        <a14:foregroundMark x1="52800" y1="85333" x2="52800" y2="85333"/>
                        <a14:foregroundMark x1="64800" y1="79333" x2="67200" y2="75333"/>
                        <a14:foregroundMark x1="68800" y1="70667" x2="74400" y2="66667"/>
                        <a14:foregroundMark x1="78400" y1="65333" x2="88800" y2="68667"/>
                        <a14:foregroundMark x1="90400" y1="76667" x2="90400" y2="76667"/>
                        <a14:foregroundMark x1="90400" y1="76667" x2="90400" y2="76667"/>
                        <a14:foregroundMark x1="91200" y1="64000" x2="91200" y2="64000"/>
                        <a14:foregroundMark x1="92000" y1="60000" x2="92000" y2="56667"/>
                        <a14:foregroundMark x1="92000" y1="53333" x2="92000" y2="52000"/>
                        <a14:foregroundMark x1="92000" y1="48000" x2="92000" y2="45333"/>
                        <a14:foregroundMark x1="92000" y1="42000" x2="92000" y2="41333"/>
                        <a14:foregroundMark x1="92000" y1="40667" x2="92000" y2="36667"/>
                        <a14:foregroundMark x1="92000" y1="35333" x2="92000" y2="34000"/>
                        <a14:foregroundMark x1="92000" y1="31333" x2="92000" y2="28000"/>
                        <a14:foregroundMark x1="92000" y1="27333" x2="92000" y2="25333"/>
                        <a14:foregroundMark x1="92000" y1="24667" x2="92000" y2="23333"/>
                        <a14:foregroundMark x1="91200" y1="21333" x2="88800" y2="9333"/>
                        <a14:foregroundMark x1="88000" y1="18667" x2="72000" y2="5333"/>
                        <a14:foregroundMark x1="89600" y1="8000" x2="21600" y2="12000"/>
                        <a14:foregroundMark x1="8800" y1="17333" x2="12000" y2="63333"/>
                        <a14:foregroundMark x1="48000" y1="94000" x2="68800" y2="89333"/>
                        <a14:foregroundMark x1="76000" y1="88667" x2="88000" y2="75333"/>
                        <a14:foregroundMark x1="60800" y1="86000" x2="20000" y2="73333"/>
                        <a14:foregroundMark x1="7200" y1="60000" x2="25600" y2="34667"/>
                        <a14:foregroundMark x1="16000" y1="21333" x2="60000" y2="56667"/>
                        <a14:foregroundMark x1="52000" y1="19333" x2="54400" y2="52000"/>
                        <a14:foregroundMark x1="61600" y1="16000" x2="70400" y2="65333"/>
                        <a14:foregroundMark x1="70400" y1="19333" x2="75200" y2="60000"/>
                        <a14:foregroundMark x1="81600" y1="6000" x2="62400" y2="56000"/>
                        <a14:foregroundMark x1="12800" y1="10000" x2="56800" y2="52667"/>
                        <a14:foregroundMark x1="20000" y1="52000" x2="52000" y2="74000"/>
                        <a14:foregroundMark x1="86400" y1="30000" x2="68000" y2="68000"/>
                        <a14:foregroundMark x1="72800" y1="32000" x2="84000" y2="58000"/>
                        <a14:foregroundMark x1="83200" y1="32667" x2="83200" y2="37333"/>
                        <a14:foregroundMark x1="91200" y1="70000" x2="86400" y2="27333"/>
                        <a14:foregroundMark x1="81600" y1="24667" x2="80800" y2="44000"/>
                        <a14:foregroundMark x1="81600" y1="22000" x2="79200" y2="54667"/>
                        <a14:foregroundMark x1="40000" y1="6667" x2="48800" y2="70000"/>
                        <a14:foregroundMark x1="70400" y1="1333" x2="70400" y2="1333"/>
                        <a14:foregroundMark x1="66400" y1="1333" x2="66400" y2="1333"/>
                        <a14:foregroundMark x1="82400" y1="1333" x2="82400" y2="1333"/>
                        <a14:foregroundMark x1="98400" y1="10667" x2="98400" y2="11333"/>
                        <a14:foregroundMark x1="98400" y1="14000" x2="99200" y2="62000"/>
                        <a14:foregroundMark x1="4000" y1="72667" x2="4000" y2="72667"/>
                        <a14:foregroundMark x1="3200" y1="66000" x2="3200" y2="66000"/>
                        <a14:foregroundMark x1="2400" y1="10667" x2="2400" y2="54667"/>
                        <a14:foregroundMark x1="12800" y1="2667" x2="51200" y2="2000"/>
                        <a14:foregroundMark x1="37600" y1="98000" x2="37600" y2="98000"/>
                        <a14:foregroundMark x1="56000" y1="98667" x2="56000" y2="98667"/>
                        <a14:foregroundMark x1="82400" y1="88667" x2="82400" y2="88667"/>
                        <a14:backgroundMark x1="2400" y1="94000" x2="2400" y2="94000"/>
                        <a14:backgroundMark x1="92800" y1="95333" x2="92800" y2="95333"/>
                        <a14:backgroundMark x1="98400" y1="3333" x2="98400" y2="3333"/>
                        <a14:backgroundMark x1="3200" y1="2000" x2="320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019" y="5867400"/>
            <a:ext cx="765175" cy="914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4" y="5867400"/>
            <a:ext cx="860425" cy="914400"/>
          </a:xfrm>
          <a:prstGeom prst="rect">
            <a:avLst/>
          </a:prstGeom>
        </p:spPr>
      </p:pic>
      <p:pic>
        <p:nvPicPr>
          <p:cNvPr id="13" name="Picture 12" descr="C:\Users\kmetlen\Pictures\Logos\BLMLog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984" y="5867400"/>
            <a:ext cx="914400" cy="914400"/>
          </a:xfrm>
          <a:prstGeom prst="rect">
            <a:avLst/>
          </a:prstGeom>
          <a:noFill/>
          <a:ex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538" r="98925">
                        <a14:foregroundMark x1="50000" y1="26163" x2="50000" y2="26163"/>
                        <a14:foregroundMark x1="52688" y1="74419" x2="52688" y2="74419"/>
                        <a14:foregroundMark x1="75269" y1="51744" x2="75269" y2="51744"/>
                        <a14:foregroundMark x1="24731" y1="46512" x2="24731" y2="4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35" y="5867400"/>
            <a:ext cx="986367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79" y="5867400"/>
            <a:ext cx="1769567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77" y="6028000"/>
            <a:ext cx="2049508" cy="592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752604"/>
            <a:ext cx="4696582" cy="361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metlen\Pictures\Aquatic Sampling\Macro Sampling 10.25.10\IMG_4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" y="-16525"/>
            <a:ext cx="9143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238" y="274638"/>
            <a:ext cx="5688162" cy="1143000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 Conservative Approach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b="1" dirty="0" smtClean="0">
                <a:solidFill>
                  <a:schemeClr val="bg1"/>
                </a:solidFill>
              </a:rPr>
              <a:t>Restoration </a:t>
            </a:r>
            <a:r>
              <a:rPr lang="en-US" dirty="0" smtClean="0">
                <a:solidFill>
                  <a:schemeClr val="bg1"/>
                </a:solidFill>
              </a:rPr>
              <a:t>is the </a:t>
            </a:r>
            <a:r>
              <a:rPr lang="en-US" b="1" dirty="0" smtClean="0">
                <a:solidFill>
                  <a:schemeClr val="bg1"/>
                </a:solidFill>
              </a:rPr>
              <a:t>primary objective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Treatments retain </a:t>
            </a:r>
            <a:r>
              <a:rPr lang="en-US" b="1" dirty="0" smtClean="0">
                <a:solidFill>
                  <a:schemeClr val="bg1"/>
                </a:solidFill>
              </a:rPr>
              <a:t>large old trees,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significant untreated areas, and canopy cover</a:t>
            </a:r>
          </a:p>
          <a:p>
            <a:pPr marL="514350" indent="-514350">
              <a:buFont typeface="+mj-lt"/>
              <a:buAutoNum type="alphaLcParenR"/>
            </a:pPr>
            <a:r>
              <a:rPr lang="en-US" b="1" dirty="0" smtClean="0">
                <a:solidFill>
                  <a:schemeClr val="bg1"/>
                </a:solidFill>
              </a:rPr>
              <a:t>Limited to existing system roads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Northwest Forest Plan </a:t>
            </a:r>
            <a:r>
              <a:rPr lang="en-US" b="1" dirty="0" smtClean="0">
                <a:solidFill>
                  <a:schemeClr val="bg1"/>
                </a:solidFill>
              </a:rPr>
              <a:t>riparian buffers </a:t>
            </a:r>
            <a:endParaRPr lang="en-US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Grounded in the </a:t>
            </a:r>
            <a:r>
              <a:rPr lang="en-US" b="1" dirty="0" smtClean="0">
                <a:solidFill>
                  <a:schemeClr val="bg1"/>
                </a:solidFill>
              </a:rPr>
              <a:t>Northern </a:t>
            </a:r>
            <a:r>
              <a:rPr lang="en-US" b="1" dirty="0">
                <a:solidFill>
                  <a:schemeClr val="bg1"/>
                </a:solidFill>
              </a:rPr>
              <a:t>Spotted </a:t>
            </a:r>
            <a:r>
              <a:rPr lang="en-US" b="1" dirty="0" smtClean="0">
                <a:solidFill>
                  <a:schemeClr val="bg1"/>
                </a:solidFill>
              </a:rPr>
              <a:t>Owl Recovery Plan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Ground based </a:t>
            </a:r>
            <a:r>
              <a:rPr lang="en-US" b="1" dirty="0" smtClean="0">
                <a:solidFill>
                  <a:schemeClr val="bg1"/>
                </a:solidFill>
              </a:rPr>
              <a:t>yarding limited </a:t>
            </a:r>
            <a:r>
              <a:rPr lang="en-US" dirty="0" smtClean="0">
                <a:solidFill>
                  <a:schemeClr val="bg1"/>
                </a:solidFill>
              </a:rPr>
              <a:t>(&lt;35% slope)</a:t>
            </a:r>
          </a:p>
          <a:p>
            <a:pPr marL="514350" indent="-514350">
              <a:buFont typeface="+mj-lt"/>
              <a:buAutoNum type="alphaLcParenR"/>
            </a:pPr>
            <a:r>
              <a:rPr lang="en-US" b="1" i="1" dirty="0" smtClean="0">
                <a:solidFill>
                  <a:schemeClr val="bg1"/>
                </a:solidFill>
              </a:rPr>
              <a:t>Site specificity needed for project development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041375"/>
            <a:ext cx="147463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6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75406489"/>
              </p:ext>
            </p:extLst>
          </p:nvPr>
        </p:nvGraphicFramePr>
        <p:xfrm>
          <a:off x="190500" y="1409700"/>
          <a:ext cx="87630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57201" y="838200"/>
            <a:ext cx="914399" cy="533400"/>
            <a:chOff x="2460080" y="554128"/>
            <a:chExt cx="1643267" cy="1314614"/>
          </a:xfrm>
        </p:grpSpPr>
        <p:sp>
          <p:nvSpPr>
            <p:cNvPr id="9" name="Rounded Rectangle 8"/>
            <p:cNvSpPr/>
            <p:nvPr/>
          </p:nvSpPr>
          <p:spPr>
            <a:xfrm>
              <a:off x="2460080" y="554128"/>
              <a:ext cx="1643267" cy="13146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498584" y="592632"/>
              <a:ext cx="1566259" cy="1237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Why</a:t>
              </a:r>
              <a:endParaRPr lang="en-US" sz="32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72401" y="838200"/>
            <a:ext cx="914399" cy="533400"/>
            <a:chOff x="2460080" y="554128"/>
            <a:chExt cx="1643267" cy="1314614"/>
          </a:xfr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grpSpPr>
        <p:sp>
          <p:nvSpPr>
            <p:cNvPr id="12" name="Rounded Rectangle 11"/>
            <p:cNvSpPr/>
            <p:nvPr/>
          </p:nvSpPr>
          <p:spPr>
            <a:xfrm>
              <a:off x="2460080" y="554128"/>
              <a:ext cx="1643267" cy="13146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498584" y="592632"/>
              <a:ext cx="1566259" cy="123760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How</a:t>
              </a:r>
              <a:endParaRPr lang="en-US" sz="3200" kern="1200" dirty="0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43000" y="122238"/>
            <a:ext cx="6781800" cy="1020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Cohesive Forest Restoration Strategy </a:t>
            </a:r>
            <a:br>
              <a:rPr lang="en-US" sz="2800" dirty="0" smtClean="0"/>
            </a:br>
            <a:r>
              <a:rPr lang="en-US" sz="2800" dirty="0" smtClean="0"/>
              <a:t>Addresses Why and How 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9" y="5313847"/>
            <a:ext cx="7631021" cy="13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GNN – ILAP</a:t>
            </a:r>
          </a:p>
          <a:p>
            <a:pPr lvl="1"/>
            <a:r>
              <a:rPr lang="en-US" dirty="0" smtClean="0"/>
              <a:t>within stand forest structure</a:t>
            </a:r>
          </a:p>
          <a:p>
            <a:pPr lvl="2"/>
            <a:r>
              <a:rPr lang="en-US" dirty="0" smtClean="0"/>
              <a:t>Restoration need</a:t>
            </a:r>
          </a:p>
          <a:p>
            <a:pPr lvl="2"/>
            <a:r>
              <a:rPr lang="en-US" dirty="0" smtClean="0"/>
              <a:t>Existing habitat</a:t>
            </a:r>
          </a:p>
          <a:p>
            <a:pPr lvl="1"/>
            <a:r>
              <a:rPr lang="en-US" dirty="0" smtClean="0"/>
              <a:t>Potential Vegetation Type (PVT) and seral structural state</a:t>
            </a:r>
          </a:p>
          <a:p>
            <a:pPr lvl="1"/>
            <a:r>
              <a:rPr lang="en-US" dirty="0" smtClean="0"/>
              <a:t>seral structural class and unique PVT’s as a resources for the wildfire risk assessment</a:t>
            </a:r>
          </a:p>
          <a:p>
            <a:pPr lvl="1"/>
            <a:endParaRPr lang="en-US" dirty="0"/>
          </a:p>
          <a:p>
            <a:r>
              <a:rPr lang="en-US" dirty="0" smtClean="0"/>
              <a:t>LANDFIRE</a:t>
            </a:r>
          </a:p>
          <a:p>
            <a:pPr lvl="1"/>
            <a:r>
              <a:rPr lang="en-US" dirty="0" smtClean="0"/>
              <a:t>Fuels (locally calibrated)</a:t>
            </a:r>
          </a:p>
          <a:p>
            <a:pPr lvl="1"/>
            <a:r>
              <a:rPr lang="en-US" dirty="0" smtClean="0"/>
              <a:t>Reference forest models (</a:t>
            </a:r>
            <a:r>
              <a:rPr lang="en-US" dirty="0" err="1" smtClean="0"/>
              <a:t>crosswalked</a:t>
            </a:r>
            <a:r>
              <a:rPr lang="en-US" dirty="0" smtClean="0"/>
              <a:t> to PVT’s by R6 and TNC)</a:t>
            </a:r>
          </a:p>
          <a:p>
            <a:pPr lvl="1"/>
            <a:endParaRPr lang="en-US" dirty="0"/>
          </a:p>
          <a:p>
            <a:r>
              <a:rPr lang="en-US" dirty="0" smtClean="0"/>
              <a:t>Other data sources for mapping high value resources and assets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04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2012" r="4116" b="4905"/>
          <a:stretch/>
        </p:blipFill>
        <p:spPr bwMode="auto">
          <a:xfrm>
            <a:off x="4724400" y="1018433"/>
            <a:ext cx="4257711" cy="5707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57200" y="152400"/>
            <a:ext cx="8229600" cy="7159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SOFRC Hazard and Risk Assessment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81000" y="990600"/>
            <a:ext cx="4419600" cy="57356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-111125">
              <a:spcBef>
                <a:spcPts val="1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All-hands </a:t>
            </a:r>
            <a:r>
              <a:rPr lang="en-US" sz="2400" dirty="0" smtClean="0">
                <a:solidFill>
                  <a:prstClr val="black"/>
                </a:solidFill>
              </a:rPr>
              <a:t>and </a:t>
            </a:r>
            <a:r>
              <a:rPr lang="en-US" sz="2400" b="1" dirty="0" smtClean="0">
                <a:solidFill>
                  <a:prstClr val="black"/>
                </a:solidFill>
              </a:rPr>
              <a:t>all-lands</a:t>
            </a:r>
          </a:p>
          <a:p>
            <a:pPr marL="400050" lvl="1" indent="0">
              <a:spcBef>
                <a:spcPts val="100"/>
              </a:spcBef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prstClr val="black"/>
                </a:solidFill>
              </a:rPr>
              <a:t>&gt;50 participants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  <a:r>
              <a:rPr lang="en-US" sz="2000" i="1" dirty="0" smtClean="0">
                <a:solidFill>
                  <a:prstClr val="black"/>
                </a:solidFill>
              </a:rPr>
              <a:t>&gt;20 organizations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111125" indent="-111125">
              <a:spcBef>
                <a:spcPts val="100"/>
              </a:spcBef>
              <a:spcAft>
                <a:spcPts val="200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Quantitative </a:t>
            </a:r>
            <a:r>
              <a:rPr lang="en-US" sz="2400" b="1" dirty="0">
                <a:solidFill>
                  <a:prstClr val="black"/>
                </a:solidFill>
              </a:rPr>
              <a:t>risk assessment </a:t>
            </a:r>
            <a:r>
              <a:rPr lang="en-US" sz="2400" dirty="0">
                <a:solidFill>
                  <a:prstClr val="black"/>
                </a:solidFill>
              </a:rPr>
              <a:t>(methods of Scott et al. 2013)</a:t>
            </a:r>
          </a:p>
          <a:p>
            <a:pPr marL="111125" indent="-111125">
              <a:spcBef>
                <a:spcPts val="100"/>
              </a:spcBef>
              <a:spcAft>
                <a:spcPts val="200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Locally calibrated </a:t>
            </a:r>
            <a:r>
              <a:rPr lang="en-US" sz="2400" dirty="0" smtClean="0">
                <a:solidFill>
                  <a:prstClr val="black"/>
                </a:solidFill>
              </a:rPr>
              <a:t>fuel data</a:t>
            </a:r>
          </a:p>
          <a:p>
            <a:pPr marL="111125" indent="-111125">
              <a:spcBef>
                <a:spcPts val="100"/>
              </a:spcBef>
              <a:spcAft>
                <a:spcPts val="200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FSim</a:t>
            </a:r>
            <a:r>
              <a:rPr lang="en-US" sz="2400" dirty="0" smtClean="0">
                <a:solidFill>
                  <a:prstClr val="black"/>
                </a:solidFill>
              </a:rPr>
              <a:t> fire behavior modeling</a:t>
            </a:r>
          </a:p>
          <a:p>
            <a:pPr marL="111125" indent="-111125">
              <a:spcBef>
                <a:spcPts val="100"/>
              </a:spcBef>
              <a:spcAft>
                <a:spcPts val="200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Collaborative</a:t>
            </a:r>
            <a:r>
              <a:rPr lang="en-US" sz="2400" dirty="0" smtClean="0">
                <a:solidFill>
                  <a:prstClr val="black"/>
                </a:solidFill>
              </a:rPr>
              <a:t> High Value Resources and Assets (HVRA) </a:t>
            </a:r>
            <a:r>
              <a:rPr lang="en-US" sz="2400" b="1" dirty="0" smtClean="0">
                <a:solidFill>
                  <a:prstClr val="black"/>
                </a:solidFill>
              </a:rPr>
              <a:t>identification</a:t>
            </a:r>
            <a:endParaRPr lang="en-US" sz="2400" dirty="0">
              <a:solidFill>
                <a:prstClr val="black"/>
              </a:solidFill>
            </a:endParaRPr>
          </a:p>
          <a:p>
            <a:pPr marL="111125" indent="-111125">
              <a:spcBef>
                <a:spcPts val="100"/>
              </a:spcBef>
              <a:spcAft>
                <a:spcPts val="200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Collaborative </a:t>
            </a:r>
            <a:r>
              <a:rPr lang="en-US" sz="2400" dirty="0" smtClean="0">
                <a:solidFill>
                  <a:prstClr val="black"/>
                </a:solidFill>
              </a:rPr>
              <a:t>HVRA </a:t>
            </a:r>
            <a:r>
              <a:rPr lang="en-US" sz="2400" b="1" dirty="0" smtClean="0">
                <a:solidFill>
                  <a:prstClr val="black"/>
                </a:solidFill>
              </a:rPr>
              <a:t>Relative Importance </a:t>
            </a:r>
            <a:r>
              <a:rPr lang="en-US" sz="2400" dirty="0" smtClean="0">
                <a:solidFill>
                  <a:prstClr val="black"/>
                </a:solidFill>
              </a:rPr>
              <a:t>and </a:t>
            </a:r>
            <a:r>
              <a:rPr lang="en-US" sz="2400" b="1" dirty="0" smtClean="0">
                <a:solidFill>
                  <a:prstClr val="black"/>
                </a:solidFill>
              </a:rPr>
              <a:t>Response Functions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8159"/>
            <a:ext cx="9144000" cy="627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Predicted Fire Effects to Resources and Assets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42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08" y="274638"/>
            <a:ext cx="629619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 to Community From Local Fires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2718" r="2588" b="3293"/>
          <a:stretch/>
        </p:blipFill>
        <p:spPr bwMode="auto">
          <a:xfrm>
            <a:off x="2254002" y="1655619"/>
            <a:ext cx="6661398" cy="44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1655618"/>
            <a:ext cx="5029200" cy="70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4538"/>
          <a:stretch/>
        </p:blipFill>
        <p:spPr bwMode="auto">
          <a:xfrm>
            <a:off x="152400" y="304800"/>
            <a:ext cx="2238208" cy="157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276600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Westwide Risk Assessment  (ignition based risk index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Communities at Risk with ¼ mile buffer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3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3352"/>
          <a:stretch/>
        </p:blipFill>
        <p:spPr bwMode="auto">
          <a:xfrm>
            <a:off x="1378856" y="1371600"/>
            <a:ext cx="7261769" cy="491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1655618"/>
            <a:ext cx="472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4538"/>
          <a:stretch/>
        </p:blipFill>
        <p:spPr bwMode="auto">
          <a:xfrm>
            <a:off x="152400" y="304800"/>
            <a:ext cx="2238208" cy="157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6019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Community Assets: Where people live, non-residential buildings, surface water watersheds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08" y="274638"/>
            <a:ext cx="6600992" cy="13809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 Watersheds of Large </a:t>
            </a:r>
            <a:r>
              <a:rPr lang="en-US" dirty="0"/>
              <a:t>F</a:t>
            </a:r>
            <a:r>
              <a:rPr lang="en-US" dirty="0" smtClean="0"/>
              <a:t>ires That Impact  the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" t="555" r="405" b="416"/>
          <a:stretch/>
        </p:blipFill>
        <p:spPr bwMode="auto">
          <a:xfrm>
            <a:off x="95250" y="38100"/>
            <a:ext cx="8948738" cy="679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17257" r="4385" b="24068"/>
          <a:stretch/>
        </p:blipFill>
        <p:spPr>
          <a:xfrm>
            <a:off x="152400" y="228600"/>
            <a:ext cx="2514600" cy="4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882"/>
          <a:stretch/>
        </p:blipFill>
        <p:spPr bwMode="auto">
          <a:xfrm>
            <a:off x="1335060" y="457200"/>
            <a:ext cx="8037540" cy="54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8800" y="838200"/>
            <a:ext cx="3124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152400"/>
            <a:ext cx="4495800" cy="1241057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Balancing Open and Closed Successional Classes</a:t>
            </a: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4538"/>
          <a:stretch/>
        </p:blipFill>
        <p:spPr bwMode="auto">
          <a:xfrm>
            <a:off x="152400" y="304799"/>
            <a:ext cx="2514600" cy="177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86400"/>
            <a:ext cx="65532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prstClr val="black"/>
                </a:solidFill>
              </a:rPr>
              <a:t>Prioritize thinning in closed successional classes on ridges and warm </a:t>
            </a:r>
            <a:r>
              <a:rPr lang="en-US" sz="2800" dirty="0" smtClean="0">
                <a:solidFill>
                  <a:prstClr val="black"/>
                </a:solidFill>
              </a:rPr>
              <a:t>midslopes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28600" y="6427113"/>
            <a:ext cx="640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Haugo, R. et al. . </a:t>
            </a:r>
            <a:r>
              <a:rPr lang="en-US" sz="1100" dirty="0">
                <a:solidFill>
                  <a:srgbClr val="000000"/>
                </a:solidFill>
              </a:rPr>
              <a:t>2015. A new approach to evaluate forest structure restoration needs across Oregon and Washington, USA. </a:t>
            </a:r>
            <a:r>
              <a:rPr lang="en-US" sz="1100" b="1" dirty="0">
                <a:solidFill>
                  <a:srgbClr val="000000"/>
                </a:solidFill>
              </a:rPr>
              <a:t>Forest Ecology and Management </a:t>
            </a:r>
            <a:r>
              <a:rPr lang="en-US" sz="1000" b="1" dirty="0">
                <a:solidFill>
                  <a:srgbClr val="000000"/>
                </a:solidFill>
              </a:rPr>
              <a:t>335:37-50</a:t>
            </a:r>
            <a:r>
              <a:rPr lang="en-US" sz="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257800"/>
            <a:ext cx="2162175" cy="14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2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2077" r="1365" b="3041"/>
          <a:stretch/>
        </p:blipFill>
        <p:spPr bwMode="auto">
          <a:xfrm>
            <a:off x="1132114" y="1143000"/>
            <a:ext cx="7561943" cy="500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517732"/>
            <a:ext cx="551029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4538"/>
          <a:stretch/>
        </p:blipFill>
        <p:spPr bwMode="auto">
          <a:xfrm>
            <a:off x="152400" y="956623"/>
            <a:ext cx="2238208" cy="157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96000"/>
            <a:ext cx="8839200" cy="705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Buttrick, S., K. Popper, M. Schindel, B. McRae, B. Unnasch, A. Jones, and J. Platt. 2015. Conserving Nature's stage: identifying resilient terrestrial landscapes in the Pacific Northwest. The Nature Conservancy, Portland, OR</a:t>
            </a:r>
            <a:r>
              <a:rPr lang="en-US" sz="1050" dirty="0" smtClean="0">
                <a:solidFill>
                  <a:prstClr val="black"/>
                </a:solidFill>
              </a:rPr>
              <a:t>. </a:t>
            </a:r>
          </a:p>
          <a:p>
            <a:pPr>
              <a:spcBef>
                <a:spcPts val="1000"/>
              </a:spcBef>
            </a:pPr>
            <a:r>
              <a:rPr lang="en-US" sz="1050" dirty="0" smtClean="0">
                <a:solidFill>
                  <a:prstClr val="black"/>
                </a:solidFill>
              </a:rPr>
              <a:t>Anderson</a:t>
            </a:r>
            <a:r>
              <a:rPr lang="en-US" sz="1050" dirty="0">
                <a:solidFill>
                  <a:prstClr val="black"/>
                </a:solidFill>
              </a:rPr>
              <a:t>, M. G., and C. E. </a:t>
            </a:r>
            <a:r>
              <a:rPr lang="en-US" sz="1050" dirty="0" err="1">
                <a:solidFill>
                  <a:prstClr val="black"/>
                </a:solidFill>
              </a:rPr>
              <a:t>Ferree</a:t>
            </a:r>
            <a:r>
              <a:rPr lang="en-US" sz="1050" dirty="0">
                <a:solidFill>
                  <a:prstClr val="black"/>
                </a:solidFill>
              </a:rPr>
              <a:t>. 2010. Conserving the stage: climate change and the geophysical underpinnings of species diversity. </a:t>
            </a:r>
            <a:r>
              <a:rPr lang="en-US" sz="1050" dirty="0" err="1">
                <a:solidFill>
                  <a:prstClr val="black"/>
                </a:solidFill>
              </a:rPr>
              <a:t>PLoS</a:t>
            </a:r>
            <a:r>
              <a:rPr lang="en-US" sz="1050" dirty="0">
                <a:solidFill>
                  <a:prstClr val="black"/>
                </a:solidFill>
              </a:rPr>
              <a:t> ONE 5:e11554</a:t>
            </a:r>
            <a:r>
              <a:rPr lang="en-US" sz="1050" dirty="0" smtClean="0">
                <a:solidFill>
                  <a:prstClr val="black"/>
                </a:solidFill>
              </a:rPr>
              <a:t>.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0608" y="304800"/>
            <a:ext cx="6677192" cy="124097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Climate Resilient Settings: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Resistance to rapid change in climate-smart locations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65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5261" y="355600"/>
            <a:ext cx="7963339" cy="542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762000"/>
            <a:ext cx="573712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304800"/>
            <a:ext cx="259161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152400"/>
            <a:ext cx="5334000" cy="1096962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Protect and Promote Complex Closed Habitat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5562600"/>
            <a:ext cx="8458200" cy="11430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Promote future complex habitat in the right places</a:t>
            </a:r>
          </a:p>
          <a:p>
            <a:r>
              <a:rPr lang="en-US" sz="2800" dirty="0" smtClean="0"/>
              <a:t>Protect existing complex closed habitat in the right places</a:t>
            </a:r>
          </a:p>
          <a:p>
            <a:r>
              <a:rPr lang="en-US" sz="2800" dirty="0" smtClean="0"/>
              <a:t>Promote resilient landscapes including appropriate open forest</a:t>
            </a:r>
          </a:p>
        </p:txBody>
      </p:sp>
      <p:pic>
        <p:nvPicPr>
          <p:cNvPr id="8" name="Picture 2" descr="C:\Users\kmetlen\Pictures\McEwan_20110524_299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6" y="2590800"/>
            <a:ext cx="1418187" cy="94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3452810"/>
            <a:ext cx="381000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>
                <a:solidFill>
                  <a:prstClr val="black"/>
                </a:solidFill>
              </a:rPr>
              <a:t>© Rick McEwan</a:t>
            </a:r>
          </a:p>
        </p:txBody>
      </p:sp>
    </p:spTree>
    <p:extLst>
      <p:ext uri="{BB962C8B-B14F-4D97-AF65-F5344CB8AC3E}">
        <p14:creationId xmlns:p14="http://schemas.microsoft.com/office/powerpoint/2010/main" val="4895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metlen\Documents\Forest Team\Rogue Basin\RB Maps\EmphasisAre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0"/>
            <a:ext cx="885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Treatment Themes to Estimate Work Needed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81384" y="5529590"/>
            <a:ext cx="1604542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en-US" sz="1100" b="1" kern="1100" dirty="0" smtClean="0">
                <a:solidFill>
                  <a:srgbClr val="4B4B4B"/>
                </a:solidFill>
              </a:rPr>
              <a:t>No Mechanical Treatment</a:t>
            </a:r>
            <a:endParaRPr lang="en-US" sz="1100" b="1" kern="1100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08038"/>
            <a:ext cx="2362200" cy="52117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Mechanical Treatment Themes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 smtClean="0"/>
              <a:t>Existing density and proposed  removals by size class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GNN Data, Stakeholder Targets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86762"/>
            <a:ext cx="6367463" cy="63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Economic Viability Depends on Byproduct Density and Yarding System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28042"/>
              </p:ext>
            </p:extLst>
          </p:nvPr>
        </p:nvGraphicFramePr>
        <p:xfrm>
          <a:off x="457200" y="1340314"/>
          <a:ext cx="8305803" cy="4123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798"/>
                <a:gridCol w="3785303"/>
                <a:gridCol w="1007234"/>
                <a:gridCol w="1007234"/>
                <a:gridCol w="1007234"/>
              </a:tblGrid>
              <a:tr h="363576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Haul system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Definition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Restoration byproduct </a:t>
                      </a:r>
                      <a:r>
                        <a:rPr lang="en-US" sz="2000" dirty="0" smtClean="0">
                          <a:effectLst/>
                        </a:rPr>
                        <a:t>(Thousand</a:t>
                      </a:r>
                      <a:r>
                        <a:rPr lang="en-US" sz="2000" baseline="0" dirty="0" smtClean="0">
                          <a:effectLst/>
                        </a:rPr>
                        <a:t> board feet</a:t>
                      </a:r>
                      <a:r>
                        <a:rPr lang="en-US" sz="2000" dirty="0" smtClean="0">
                          <a:effectLst/>
                        </a:rPr>
                        <a:t>/ac)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4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&lt; 2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2-6 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&gt;6 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Road based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&lt;200 feet of existing roads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B w="127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Skidder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Accessible via existing roads with slopes &lt;35%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Economically Viable</a:t>
                      </a:r>
                    </a:p>
                  </a:txBody>
                  <a:tcPr marL="73025" marR="73025" marT="0" marB="73025" anchor="ctr">
                    <a:lnT w="12700" cmpd="sng">
                      <a:noFill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Short cable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200-800 downhill of existing roads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Long cable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800-1600 downhill of existing roads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Subsidy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Required</a:t>
                      </a:r>
                    </a:p>
                  </a:txBody>
                  <a:tcPr marL="73025" marR="73025" marT="0" marB="73025" anchor="ctr">
                    <a:lnT w="12700" cmpd="sng">
                      <a:noFill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B w="12700" cmpd="sng"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Helicopter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Within ½ mile of existing roads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T w="12700" cmpd="sng">
                      <a:noFill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40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Limited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Inaccessible barring road construction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 Access</a:t>
                      </a:r>
                      <a:endParaRPr lang="en-US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73025"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C:\Users\kmetlen\Pictures\Implementation\Block 2 Ground based logging\IMG_0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3200" y="5715000"/>
            <a:ext cx="370504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7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31" y="160337"/>
            <a:ext cx="3293269" cy="247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9530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Treatment Placement Optimization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Maximize landscape treatment objectives</a:t>
            </a:r>
          </a:p>
          <a:p>
            <a:pPr marL="914400" lvl="2" indent="0">
              <a:buNone/>
            </a:pPr>
            <a:r>
              <a:rPr lang="en-US" sz="1800" dirty="0" smtClean="0"/>
              <a:t>1) large wildfire community risk</a:t>
            </a:r>
          </a:p>
          <a:p>
            <a:pPr marL="0" indent="0">
              <a:buNone/>
            </a:pPr>
            <a:r>
              <a:rPr lang="en-US" sz="1800" dirty="0"/>
              <a:t>	2) local fire community risk</a:t>
            </a:r>
          </a:p>
          <a:p>
            <a:pPr marL="0" indent="0">
              <a:buNone/>
            </a:pPr>
            <a:r>
              <a:rPr lang="en-US" sz="1800" dirty="0"/>
              <a:t>	3) ecological departure</a:t>
            </a:r>
          </a:p>
          <a:p>
            <a:pPr marL="0" indent="0">
              <a:buNone/>
            </a:pPr>
            <a:r>
              <a:rPr lang="en-US" sz="1800" dirty="0"/>
              <a:t>	4) Northern Spotted Owl (NSO) habitat</a:t>
            </a:r>
          </a:p>
          <a:p>
            <a:pPr marL="0" indent="0">
              <a:buNone/>
            </a:pPr>
            <a:r>
              <a:rPr lang="en-US" sz="1800" dirty="0"/>
              <a:t>	5) climate resilient </a:t>
            </a:r>
            <a:r>
              <a:rPr lang="en-US" sz="1800" dirty="0" smtClean="0"/>
              <a:t>landscapes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</a:t>
            </a:r>
            <a:r>
              <a:rPr lang="en-US" sz="1800" i="1" dirty="0" smtClean="0"/>
              <a:t>For the Business as usual scenario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6) economics of commercial volume               </a:t>
            </a:r>
          </a:p>
          <a:p>
            <a:pPr marL="0" indent="0">
              <a:buNone/>
            </a:pPr>
            <a:r>
              <a:rPr lang="en-US" sz="2400" dirty="0" smtClean="0"/>
              <a:t>Constrain by filters</a:t>
            </a:r>
          </a:p>
          <a:p>
            <a:pPr marL="0" indent="0">
              <a:buNone/>
            </a:pPr>
            <a:r>
              <a:rPr lang="en-US" sz="1800" dirty="0" smtClean="0"/>
              <a:t>	1) Exclusions - Wilderness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2) No-treatment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  a) NSO existing NRF in high RHS &amp; historic ½ mile cores</a:t>
            </a:r>
          </a:p>
          <a:p>
            <a:pPr marL="0" indent="0">
              <a:buNone/>
            </a:pPr>
            <a:r>
              <a:rPr lang="en-US" sz="1800" dirty="0"/>
              <a:t>	 </a:t>
            </a:r>
            <a:r>
              <a:rPr lang="en-US" sz="1800" dirty="0" smtClean="0"/>
              <a:t>    b) Northwest </a:t>
            </a:r>
            <a:r>
              <a:rPr lang="en-US" sz="1800" dirty="0"/>
              <a:t>Forest Plan Interim </a:t>
            </a:r>
            <a:r>
              <a:rPr lang="en-US" sz="1800" dirty="0" smtClean="0"/>
              <a:t>Riparian Reserves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800" y="283808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Optimized “Best Solution”</a:t>
            </a:r>
          </a:p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MARXAN</a:t>
            </a:r>
          </a:p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---Michael Schindel </a:t>
            </a:r>
          </a:p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 TNC GIS Portland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Alan Ag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Image result for Alan Ager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Image result for Alan Ager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Acres of Treatment and Merchantable Volume on Federal Land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347"/>
            <a:ext cx="4954665" cy="447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066800"/>
            <a:ext cx="284906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87" y="1776984"/>
            <a:ext cx="4877313" cy="447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510" y="61970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 $1,000/acre lacking commercial material non-economic stands would come in costing about $73 million for the BAU, $873 million for the maximum federal footprint. Stewardship could help.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21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Restoration Needs in Frequent Fire Forest</a:t>
            </a:r>
            <a:br>
              <a:rPr lang="en-US" dirty="0" smtClean="0"/>
            </a:br>
            <a:r>
              <a:rPr lang="en-US" sz="1800" dirty="0" smtClean="0"/>
              <a:t>A collaboration of USFS R6 and TNC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4426743" cy="3938886"/>
          </a:xfrm>
        </p:spPr>
        <p:txBody>
          <a:bodyPr/>
          <a:lstStyle/>
          <a:p>
            <a:r>
              <a:rPr lang="en-US" b="1" dirty="0" smtClean="0"/>
              <a:t>Rogue Basin Forests and Woodlands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4.2 million acres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 smtClean="0"/>
              <a:t>2.1 million </a:t>
            </a:r>
            <a:r>
              <a:rPr lang="en-US" sz="2400" b="1" dirty="0"/>
              <a:t>acres </a:t>
            </a:r>
            <a:r>
              <a:rPr lang="en-US" sz="2400" b="1" dirty="0" smtClean="0"/>
              <a:t>are overly dense (50%)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 smtClean="0"/>
              <a:t>Annual Disturbance need over 20 years:</a:t>
            </a:r>
          </a:p>
          <a:p>
            <a:pPr marL="0" indent="0" algn="ctr">
              <a:lnSpc>
                <a:spcPct val="150000"/>
              </a:lnSpc>
            </a:pPr>
            <a:r>
              <a:rPr lang="en-US" sz="2400" b="1" i="1" dirty="0" smtClean="0"/>
              <a:t>   </a:t>
            </a:r>
            <a:r>
              <a:rPr lang="en-US" sz="2400" i="1" dirty="0" smtClean="0"/>
              <a:t>~ 105,000 ac/</a:t>
            </a:r>
            <a:r>
              <a:rPr lang="en-US" sz="2400" i="1" dirty="0" err="1" smtClean="0"/>
              <a:t>yr</a:t>
            </a:r>
            <a:endParaRPr lang="en-US" sz="24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200" y="593615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Haugo, R., C. Zanger, T. DeMeo, C. Ringo, K. Blankenship, M. Simpson, K. </a:t>
            </a:r>
            <a:r>
              <a:rPr lang="en-US" sz="1100" dirty="0" err="1">
                <a:solidFill>
                  <a:srgbClr val="000000"/>
                </a:solidFill>
              </a:rPr>
              <a:t>Mellen</a:t>
            </a:r>
            <a:r>
              <a:rPr lang="en-US" sz="1100" dirty="0">
                <a:solidFill>
                  <a:srgbClr val="000000"/>
                </a:solidFill>
              </a:rPr>
              <a:t>-McLean, A. </a:t>
            </a:r>
            <a:r>
              <a:rPr lang="en-US" sz="1100" dirty="0" err="1">
                <a:solidFill>
                  <a:srgbClr val="000000"/>
                </a:solidFill>
              </a:rPr>
              <a:t>Shlisky</a:t>
            </a:r>
            <a:r>
              <a:rPr lang="en-US" sz="1100" dirty="0">
                <a:solidFill>
                  <a:srgbClr val="000000"/>
                </a:solidFill>
              </a:rPr>
              <a:t>, and J. </a:t>
            </a:r>
            <a:r>
              <a:rPr lang="en-US" sz="1100" dirty="0" smtClean="0">
                <a:solidFill>
                  <a:srgbClr val="000000"/>
                </a:solidFill>
              </a:rPr>
              <a:t>Kertis, Mark Stern. </a:t>
            </a:r>
            <a:r>
              <a:rPr lang="en-US" sz="1100" dirty="0">
                <a:solidFill>
                  <a:srgbClr val="000000"/>
                </a:solidFill>
              </a:rPr>
              <a:t>2015. A new approach to evaluate forest structure restoration needs across Oregon and Washington, USA. </a:t>
            </a:r>
            <a:r>
              <a:rPr lang="en-US" sz="1100" b="1" dirty="0">
                <a:solidFill>
                  <a:srgbClr val="000000"/>
                </a:solidFill>
              </a:rPr>
              <a:t>Forest Ecology and Management </a:t>
            </a:r>
            <a:r>
              <a:rPr lang="en-US" sz="1000" b="1" dirty="0">
                <a:solidFill>
                  <a:srgbClr val="000000"/>
                </a:solidFill>
              </a:rPr>
              <a:t>335:37-50</a:t>
            </a:r>
            <a:r>
              <a:rPr lang="en-US" sz="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3700"/>
            <a:ext cx="861848" cy="9143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09368"/>
            <a:ext cx="4536872" cy="55626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43" y="5695952"/>
            <a:ext cx="1383133" cy="105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5800" y="5080398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Rogue Basin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5083461" y="5388175"/>
            <a:ext cx="263448" cy="547984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&lt;50% of Federal Lands Available and Accessible for Mechanical Treatment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71600" y="6504801"/>
            <a:ext cx="548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prstClr val="black"/>
                </a:solidFill>
              </a:rPr>
              <a:t>Sierra Nevada data from North et al. 2015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91768"/>
            <a:ext cx="7263190" cy="52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78600" y="1191768"/>
            <a:ext cx="1447800" cy="38374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690402"/>
              </p:ext>
            </p:extLst>
          </p:nvPr>
        </p:nvGraphicFramePr>
        <p:xfrm>
          <a:off x="115738" y="592667"/>
          <a:ext cx="8636000" cy="6265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6397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Treating the maximum accessible federal lands improves the proportions of seral states, but much remains to be done – including GROWTH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2071538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588979"/>
              </p:ext>
            </p:extLst>
          </p:nvPr>
        </p:nvGraphicFramePr>
        <p:xfrm>
          <a:off x="252905" y="1103817"/>
          <a:ext cx="8638190" cy="574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458200" cy="609600"/>
          </a:xfrm>
        </p:spPr>
        <p:txBody>
          <a:bodyPr>
            <a:noAutofit/>
          </a:bodyPr>
          <a:lstStyle/>
          <a:p>
            <a:r>
              <a:rPr lang="en-US" sz="1800" dirty="0" smtClean="0"/>
              <a:t>Landscape scale restoration reduces wildfire risk to core Northern Spotted Owl Habitat. </a:t>
            </a:r>
            <a:br>
              <a:rPr lang="en-US" sz="1800" dirty="0" smtClean="0"/>
            </a:br>
            <a:r>
              <a:rPr lang="en-US" sz="1800" dirty="0" smtClean="0"/>
              <a:t>Near- </a:t>
            </a:r>
            <a:r>
              <a:rPr lang="en-US" sz="1800" dirty="0"/>
              <a:t>and long- range </a:t>
            </a:r>
            <a:r>
              <a:rPr lang="en-US" sz="1800" dirty="0" smtClean="0"/>
              <a:t>habitat is promoted with 10 % of treatments.</a:t>
            </a:r>
            <a:endParaRPr lang="en-US" sz="1800" dirty="0"/>
          </a:p>
        </p:txBody>
      </p:sp>
      <p:pic>
        <p:nvPicPr>
          <p:cNvPr id="4" name="Picture 2" descr="C:\Users\kmetlen\Pictures\McEwan_20110524_29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049" y="4761417"/>
            <a:ext cx="1875149" cy="12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3915" y="5908393"/>
            <a:ext cx="493300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>
                <a:solidFill>
                  <a:prstClr val="black"/>
                </a:solidFill>
              </a:rPr>
              <a:t>© Rick McEwan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267200"/>
            <a:ext cx="381000" cy="1119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067"/>
            <a:ext cx="9144000" cy="634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Autofit/>
          </a:bodyPr>
          <a:lstStyle/>
          <a:p>
            <a:r>
              <a:rPr lang="en-US" sz="2000" dirty="0" smtClean="0"/>
              <a:t>Cumulative Wildfire Response by Management Strategy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5627" y="4161935"/>
            <a:ext cx="8991600" cy="2315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5" y="531628"/>
            <a:ext cx="9144000" cy="63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Cumulative Wildfire Response – Most Detrimental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01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868362"/>
          </a:xfrm>
        </p:spPr>
        <p:txBody>
          <a:bodyPr>
            <a:noAutofit/>
          </a:bodyPr>
          <a:lstStyle/>
          <a:p>
            <a:r>
              <a:rPr lang="en-US" sz="2400" dirty="0" smtClean="0"/>
              <a:t>Potential Fire Management Zones by Expected Net Value Change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685800"/>
            <a:ext cx="783771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Engagement and Shared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Vetting strategy with stakeholders</a:t>
            </a:r>
          </a:p>
          <a:p>
            <a:r>
              <a:rPr lang="en-US" sz="2800" dirty="0" smtClean="0"/>
              <a:t>Learning exchanges around restoration rationale and priorities</a:t>
            </a:r>
          </a:p>
          <a:p>
            <a:r>
              <a:rPr lang="en-US" sz="2800" dirty="0" smtClean="0"/>
              <a:t>Developing data and approaches to manifest a landscape perspective</a:t>
            </a:r>
          </a:p>
          <a:p>
            <a:r>
              <a:rPr lang="en-US" sz="2800" dirty="0" smtClean="0"/>
              <a:t>Transparently setting objectives and priorities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6"/>
          <a:stretch/>
        </p:blipFill>
        <p:spPr>
          <a:xfrm>
            <a:off x="0" y="4457205"/>
            <a:ext cx="9144000" cy="240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" y="961"/>
            <a:ext cx="9141437" cy="68560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152400"/>
            <a:ext cx="8001000" cy="1066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prstClr val="black"/>
                </a:solidFill>
              </a:rPr>
              <a:t>Thank You and Questions</a:t>
            </a:r>
          </a:p>
          <a:p>
            <a:r>
              <a:rPr lang="en-US" sz="2000" dirty="0">
                <a:solidFill>
                  <a:prstClr val="black"/>
                </a:solidFill>
              </a:rPr>
              <a:t>Southern Oregon Forest Restoration Collaborative – http://</a:t>
            </a:r>
            <a:r>
              <a:rPr lang="en-US" sz="2000" dirty="0" smtClean="0">
                <a:solidFill>
                  <a:prstClr val="black"/>
                </a:solidFill>
              </a:rPr>
              <a:t>sofrc.org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2743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Funding Support</a:t>
            </a:r>
          </a:p>
          <a:p>
            <a:pPr marL="225425"/>
            <a:r>
              <a:rPr lang="en-US" dirty="0">
                <a:solidFill>
                  <a:prstClr val="black"/>
                </a:solidFill>
              </a:rPr>
              <a:t>Northwest Conservation </a:t>
            </a:r>
            <a:r>
              <a:rPr lang="en-US" dirty="0" smtClean="0">
                <a:solidFill>
                  <a:prstClr val="black"/>
                </a:solidFill>
              </a:rPr>
              <a:t>Fund, Oregon </a:t>
            </a:r>
            <a:r>
              <a:rPr lang="en-US" dirty="0">
                <a:solidFill>
                  <a:prstClr val="black"/>
                </a:solidFill>
              </a:rPr>
              <a:t>Department of </a:t>
            </a:r>
            <a:r>
              <a:rPr lang="en-US" dirty="0" smtClean="0">
                <a:solidFill>
                  <a:prstClr val="black"/>
                </a:solidFill>
              </a:rPr>
              <a:t>Forestry, Oregon </a:t>
            </a:r>
            <a:r>
              <a:rPr lang="en-US" dirty="0">
                <a:solidFill>
                  <a:prstClr val="black"/>
                </a:solidFill>
              </a:rPr>
              <a:t>Watershed Enhancement </a:t>
            </a:r>
            <a:r>
              <a:rPr lang="en-US" dirty="0" smtClean="0">
                <a:solidFill>
                  <a:prstClr val="black"/>
                </a:solidFill>
              </a:rPr>
              <a:t>Board, Jackson County, Josephine County, USDA USFS Rogue River-Siskiyou National Forest, USDI Bureau of Land Management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33" y="5755010"/>
            <a:ext cx="1769567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47539"/>
            <a:ext cx="2049508" cy="592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80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Spatial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0.222395 acre</a:t>
            </a:r>
          </a:p>
          <a:p>
            <a:pPr lvl="1"/>
            <a:r>
              <a:rPr lang="en-US" dirty="0" smtClean="0"/>
              <a:t>LANDFIRE and GNN base </a:t>
            </a:r>
          </a:p>
          <a:p>
            <a:pPr marL="0" indent="0">
              <a:buNone/>
            </a:pPr>
            <a:r>
              <a:rPr lang="en-US" dirty="0" smtClean="0"/>
              <a:t>2.001554 acre</a:t>
            </a:r>
          </a:p>
          <a:p>
            <a:pPr lvl="1"/>
            <a:r>
              <a:rPr lang="en-US" dirty="0" smtClean="0"/>
              <a:t>Risk results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18.01398 acre</a:t>
            </a:r>
          </a:p>
          <a:p>
            <a:pPr lvl="1"/>
            <a:r>
              <a:rPr lang="en-US" dirty="0" err="1" smtClean="0"/>
              <a:t>Fsim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27.000000 acre</a:t>
            </a:r>
          </a:p>
          <a:p>
            <a:pPr lvl="1"/>
            <a:r>
              <a:rPr lang="en-US" dirty="0" smtClean="0"/>
              <a:t>Yarding economics</a:t>
            </a:r>
          </a:p>
          <a:p>
            <a:pPr lvl="1"/>
            <a:r>
              <a:rPr lang="en-US" dirty="0" smtClean="0"/>
              <a:t>MARXAN optimization</a:t>
            </a:r>
          </a:p>
          <a:p>
            <a:pPr marL="0" indent="0">
              <a:buNone/>
            </a:pPr>
            <a:r>
              <a:rPr lang="en-US" dirty="0" smtClean="0"/>
              <a:t>~50,000 acre</a:t>
            </a:r>
          </a:p>
          <a:p>
            <a:pPr lvl="1"/>
            <a:r>
              <a:rPr lang="en-US" dirty="0" smtClean="0"/>
              <a:t>Planning area summarization</a:t>
            </a:r>
          </a:p>
          <a:p>
            <a:pPr marL="0" indent="0">
              <a:buNone/>
            </a:pPr>
            <a:r>
              <a:rPr lang="en-US" dirty="0" smtClean="0"/>
              <a:t>4.6 million acre</a:t>
            </a:r>
          </a:p>
          <a:p>
            <a:pPr lvl="1"/>
            <a:r>
              <a:rPr lang="en-US" dirty="0" smtClean="0"/>
              <a:t>Analytical area</a:t>
            </a:r>
          </a:p>
        </p:txBody>
      </p:sp>
    </p:spTree>
    <p:extLst>
      <p:ext uri="{BB962C8B-B14F-4D97-AF65-F5344CB8AC3E}">
        <p14:creationId xmlns:p14="http://schemas.microsoft.com/office/powerpoint/2010/main" val="334585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Ashland Forest Resiliency Project</a:t>
            </a:r>
          </a:p>
        </p:txBody>
      </p:sp>
      <p:pic>
        <p:nvPicPr>
          <p:cNvPr id="6" name="Picture 2" descr="C:\Users\kmetlen\Pictures\Ashland Watershed Birgsh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828800" y="225184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Ashland Forest Resiliency</a:t>
            </a:r>
          </a:p>
        </p:txBody>
      </p:sp>
      <p:pic>
        <p:nvPicPr>
          <p:cNvPr id="11" name="Picture 2" descr="C:\Users\kmetlen\Pictures\AFR logo optio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706914"/>
            <a:ext cx="1371600" cy="2045776"/>
          </a:xfrm>
          <a:prstGeom prst="rect">
            <a:avLst/>
          </a:prstGeom>
          <a:noFill/>
        </p:spPr>
      </p:pic>
      <p:pic>
        <p:nvPicPr>
          <p:cNvPr id="13" name="Picture 2" descr="https://encrypted-tbn3.gstatic.com/images?q=tbn:ANd9GcSiZ_ITZMpqJmNezSxuKgIE-KO735RgW9iqEdpgSVFu0KztDkJ2f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53" y="5838290"/>
            <a:ext cx="105254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157390"/>
            <a:ext cx="1828797" cy="52841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52" y="152400"/>
            <a:ext cx="861848" cy="9144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687" y="5838290"/>
            <a:ext cx="78971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48244" y="6477000"/>
            <a:ext cx="1300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</a:rPr>
              <a:t>Photo: Sean </a:t>
            </a:r>
            <a:r>
              <a:rPr lang="en-US" sz="1000" dirty="0" err="1" smtClean="0">
                <a:solidFill>
                  <a:prstClr val="white"/>
                </a:solidFill>
              </a:rPr>
              <a:t>Bagshaw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166653" y="1752600"/>
            <a:ext cx="7681947" cy="2895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Reflecting National Cohesive Wildland Fire Management Strategy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Resilient landscapes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Fire Adapted Communities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Safe and effective wildfire response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Active community engagement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Municipal watershed on USFS land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Stewardship Agreement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2" name="Picture 21" descr="IMG_0263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0730" y="2743200"/>
            <a:ext cx="135466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Cohesive Restoration Strategy Performance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05400"/>
          </a:xfrm>
        </p:spPr>
        <p:txBody>
          <a:bodyPr>
            <a:noAutofit/>
          </a:bodyPr>
          <a:lstStyle/>
          <a:p>
            <a:r>
              <a:rPr lang="en-US" sz="2000" i="1" dirty="0"/>
              <a:t>Landscape resilience based in ecological </a:t>
            </a:r>
            <a:r>
              <a:rPr lang="en-US" sz="2000" i="1" dirty="0" smtClean="0"/>
              <a:t>departure</a:t>
            </a:r>
            <a:r>
              <a:rPr lang="en-US" sz="2000" dirty="0"/>
              <a:t> </a:t>
            </a:r>
            <a:endParaRPr lang="en-US" sz="2000" dirty="0" smtClean="0"/>
          </a:p>
          <a:p>
            <a:pPr lvl="1"/>
            <a:r>
              <a:rPr lang="en-US" sz="1600" dirty="0" smtClean="0"/>
              <a:t>Change in overall departure –  (need to account for wildfire effects)</a:t>
            </a:r>
          </a:p>
          <a:p>
            <a:r>
              <a:rPr lang="en-US" sz="2000" i="1" dirty="0" smtClean="0"/>
              <a:t>Northern </a:t>
            </a:r>
            <a:r>
              <a:rPr lang="en-US" sz="2000" i="1" dirty="0"/>
              <a:t>Spotted Owl </a:t>
            </a:r>
            <a:r>
              <a:rPr lang="en-US" sz="2000" i="1" dirty="0" smtClean="0"/>
              <a:t>habitat</a:t>
            </a:r>
          </a:p>
          <a:p>
            <a:pPr lvl="1"/>
            <a:r>
              <a:rPr lang="en-US" sz="1600" i="1" dirty="0" smtClean="0"/>
              <a:t>Acres and proportion of acres by class</a:t>
            </a:r>
          </a:p>
          <a:p>
            <a:pPr lvl="1"/>
            <a:r>
              <a:rPr lang="en-US" sz="1600" i="1" dirty="0" smtClean="0"/>
              <a:t>Wildfire risk to NRF</a:t>
            </a:r>
          </a:p>
          <a:p>
            <a:pPr lvl="1"/>
            <a:r>
              <a:rPr lang="en-US" sz="1600" i="1" dirty="0" smtClean="0"/>
              <a:t>Acres of near- and long-range NRF treated</a:t>
            </a:r>
            <a:endParaRPr lang="en-US" sz="1600" dirty="0"/>
          </a:p>
          <a:p>
            <a:r>
              <a:rPr lang="en-US" sz="2000" i="1" dirty="0" smtClean="0"/>
              <a:t>Economics</a:t>
            </a:r>
            <a:endParaRPr lang="en-US" sz="2000" dirty="0"/>
          </a:p>
          <a:p>
            <a:pPr lvl="1"/>
            <a:r>
              <a:rPr lang="en-US" sz="1600" dirty="0" smtClean="0"/>
              <a:t>Acres </a:t>
            </a:r>
            <a:r>
              <a:rPr lang="en-US" sz="1600" dirty="0"/>
              <a:t>to be treated</a:t>
            </a:r>
          </a:p>
          <a:p>
            <a:pPr lvl="1"/>
            <a:r>
              <a:rPr lang="en-US" sz="1600" dirty="0" smtClean="0"/>
              <a:t>Cost of work</a:t>
            </a:r>
            <a:endParaRPr lang="en-US" sz="1600" dirty="0"/>
          </a:p>
          <a:p>
            <a:pPr lvl="1"/>
            <a:r>
              <a:rPr lang="en-US" sz="1600" dirty="0"/>
              <a:t>Timber </a:t>
            </a:r>
            <a:r>
              <a:rPr lang="en-US" sz="1600" dirty="0" smtClean="0"/>
              <a:t>receipts</a:t>
            </a:r>
          </a:p>
          <a:p>
            <a:pPr lvl="1"/>
            <a:r>
              <a:rPr lang="en-US" sz="1600" dirty="0" smtClean="0"/>
              <a:t>Jobs created</a:t>
            </a:r>
            <a:endParaRPr lang="en-US" sz="1600" dirty="0"/>
          </a:p>
          <a:p>
            <a:r>
              <a:rPr lang="en-US" sz="2000" i="1" dirty="0" smtClean="0"/>
              <a:t>Wildfire </a:t>
            </a:r>
            <a:r>
              <a:rPr lang="en-US" sz="2000" i="1" dirty="0"/>
              <a:t>risk</a:t>
            </a:r>
            <a:endParaRPr lang="en-US" sz="2000" dirty="0"/>
          </a:p>
          <a:p>
            <a:pPr lvl="1"/>
            <a:r>
              <a:rPr lang="en-US" sz="1600" dirty="0" smtClean="0"/>
              <a:t>Modified </a:t>
            </a:r>
            <a:r>
              <a:rPr lang="en-US" sz="1600" dirty="0"/>
              <a:t>modeled fire behavior and risk, overall and by key HVRA’s and sub-HVRA’s, including critical aggregations </a:t>
            </a:r>
            <a:r>
              <a:rPr lang="en-US" sz="1600" dirty="0" smtClean="0"/>
              <a:t> (e.g. community </a:t>
            </a:r>
            <a:r>
              <a:rPr lang="en-US" sz="1600" dirty="0"/>
              <a:t>assets</a:t>
            </a:r>
            <a:r>
              <a:rPr lang="en-US" sz="1600" dirty="0" smtClean="0"/>
              <a:t>., NSO NRF)</a:t>
            </a:r>
            <a:endParaRPr lang="en-US" sz="2000" dirty="0"/>
          </a:p>
          <a:p>
            <a:r>
              <a:rPr lang="en-US" sz="2000" i="1" dirty="0" smtClean="0"/>
              <a:t>Overall </a:t>
            </a:r>
            <a:r>
              <a:rPr lang="en-US" sz="2000" i="1" dirty="0"/>
              <a:t>return on investment, near-term and long-term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http://t0.gstatic.com/images?q=tbn:ANd9GcTV7bYKxNkWINnpe6MdE4YLWb1JAfWO_bMNUQVDwuu8d9tb5bSN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00" y1="6000" x2="4000" y2="6000"/>
                        <a14:foregroundMark x1="95200" y1="5333" x2="95200" y2="5333"/>
                        <a14:foregroundMark x1="97600" y1="41333" x2="97600" y2="41333"/>
                        <a14:foregroundMark x1="62400" y1="97333" x2="62400" y2="97333"/>
                        <a14:foregroundMark x1="91200" y1="80000" x2="91200" y2="80000"/>
                        <a14:foregroundMark x1="16800" y1="88000" x2="16800" y2="88000"/>
                        <a14:foregroundMark x1="30400" y1="95333" x2="30400" y2="95333"/>
                        <a14:foregroundMark x1="6400" y1="76667" x2="6400" y2="76667"/>
                        <a14:foregroundMark x1="1600" y1="53333" x2="1600" y2="53333"/>
                        <a14:foregroundMark x1="23200" y1="5333" x2="23200" y2="5333"/>
                        <a14:foregroundMark x1="48800" y1="8000" x2="48800" y2="8000"/>
                        <a14:foregroundMark x1="50400" y1="2667" x2="50400" y2="2667"/>
                        <a14:foregroundMark x1="43200" y1="2000" x2="43200" y2="2000"/>
                        <a14:foregroundMark x1="16800" y1="2000" x2="16800" y2="2000"/>
                        <a14:foregroundMark x1="80800" y1="14667" x2="80800" y2="14667"/>
                        <a14:foregroundMark x1="52800" y1="21333" x2="52800" y2="21333"/>
                        <a14:foregroundMark x1="44000" y1="30000" x2="44000" y2="30000"/>
                        <a14:foregroundMark x1="30400" y1="32000" x2="30400" y2="32000"/>
                        <a14:foregroundMark x1="11200" y1="28667" x2="11200" y2="28667"/>
                        <a14:foregroundMark x1="5600" y1="24000" x2="5600" y2="24000"/>
                        <a14:foregroundMark x1="5600" y1="42000" x2="5600" y2="42000"/>
                        <a14:foregroundMark x1="13600" y1="43333" x2="13600" y2="43333"/>
                        <a14:foregroundMark x1="30400" y1="45333" x2="30400" y2="45333"/>
                        <a14:foregroundMark x1="47200" y1="53333" x2="47200" y2="53333"/>
                        <a14:foregroundMark x1="47200" y1="46667" x2="47200" y2="46667"/>
                        <a14:foregroundMark x1="43200" y1="44000" x2="47200" y2="44000"/>
                        <a14:foregroundMark x1="68000" y1="36000" x2="46400" y2="57333"/>
                        <a14:foregroundMark x1="16800" y1="55333" x2="16800" y2="55333"/>
                        <a14:foregroundMark x1="18400" y1="42000" x2="26400" y2="42000"/>
                        <a14:foregroundMark x1="46400" y1="40000" x2="48800" y2="40667"/>
                        <a14:foregroundMark x1="56000" y1="40667" x2="61600" y2="40667"/>
                        <a14:foregroundMark x1="77600" y1="48000" x2="80000" y2="52000"/>
                        <a14:foregroundMark x1="80800" y1="60667" x2="79200" y2="64000"/>
                        <a14:foregroundMark x1="78400" y1="64000" x2="72000" y2="65333"/>
                        <a14:foregroundMark x1="49600" y1="68667" x2="39200" y2="68667"/>
                        <a14:foregroundMark x1="28000" y1="68000" x2="24000" y2="67333"/>
                        <a14:foregroundMark x1="20000" y1="67333" x2="43200" y2="83333"/>
                        <a14:foregroundMark x1="40800" y1="89333" x2="44800" y2="89333"/>
                        <a14:foregroundMark x1="48800" y1="94000" x2="48800" y2="94000"/>
                        <a14:foregroundMark x1="42400" y1="94000" x2="38400" y2="92667"/>
                        <a14:foregroundMark x1="35200" y1="90667" x2="35200" y2="90667"/>
                        <a14:foregroundMark x1="24800" y1="86667" x2="24800" y2="86667"/>
                        <a14:foregroundMark x1="22400" y1="86667" x2="22400" y2="86667"/>
                        <a14:foregroundMark x1="20800" y1="86667" x2="18400" y2="85333"/>
                        <a14:foregroundMark x1="16800" y1="84000" x2="16800" y2="84000"/>
                        <a14:foregroundMark x1="14400" y1="82667" x2="14400" y2="82667"/>
                        <a14:foregroundMark x1="12800" y1="80000" x2="12800" y2="80000"/>
                        <a14:foregroundMark x1="12800" y1="79333" x2="12800" y2="79333"/>
                        <a14:foregroundMark x1="12000" y1="77333" x2="12000" y2="77333"/>
                        <a14:foregroundMark x1="11200" y1="74667" x2="11200" y2="74667"/>
                        <a14:foregroundMark x1="10400" y1="72667" x2="10400" y2="71333"/>
                        <a14:foregroundMark x1="8800" y1="69333" x2="8800" y2="69333"/>
                        <a14:foregroundMark x1="8000" y1="68000" x2="8000" y2="66667"/>
                        <a14:foregroundMark x1="6400" y1="64000" x2="6400" y2="62667"/>
                        <a14:foregroundMark x1="5600" y1="61333" x2="5600" y2="59333"/>
                        <a14:foregroundMark x1="4800" y1="56000" x2="4000" y2="52667"/>
                        <a14:foregroundMark x1="4000" y1="50000" x2="4000" y2="48000"/>
                        <a14:foregroundMark x1="4000" y1="47333" x2="4000" y2="47333"/>
                        <a14:foregroundMark x1="4000" y1="42000" x2="4000" y2="35333"/>
                        <a14:foregroundMark x1="4000" y1="34667" x2="3200" y2="31333"/>
                        <a14:foregroundMark x1="3200" y1="30000" x2="3200" y2="28667"/>
                        <a14:foregroundMark x1="3200" y1="26667" x2="4000" y2="22667"/>
                        <a14:foregroundMark x1="4000" y1="21333" x2="4800" y2="20000"/>
                        <a14:foregroundMark x1="6400" y1="14667" x2="6400" y2="14667"/>
                        <a14:foregroundMark x1="6400" y1="5333" x2="6400" y2="5333"/>
                        <a14:foregroundMark x1="8000" y1="6667" x2="8000" y2="6667"/>
                        <a14:foregroundMark x1="8000" y1="7333" x2="8000" y2="7333"/>
                        <a14:foregroundMark x1="8000" y1="8667" x2="8000" y2="8667"/>
                        <a14:foregroundMark x1="9600" y1="6667" x2="12000" y2="6667"/>
                        <a14:foregroundMark x1="13600" y1="6667" x2="15200" y2="6667"/>
                        <a14:foregroundMark x1="16800" y1="6667" x2="17600" y2="6667"/>
                        <a14:foregroundMark x1="21600" y1="6667" x2="25600" y2="9333"/>
                        <a14:foregroundMark x1="27200" y1="9333" x2="27200" y2="9333"/>
                        <a14:foregroundMark x1="29600" y1="6667" x2="29600" y2="6667"/>
                        <a14:foregroundMark x1="33600" y1="6667" x2="36000" y2="7333"/>
                        <a14:foregroundMark x1="36800" y1="8000" x2="36800" y2="8000"/>
                        <a14:foregroundMark x1="37600" y1="8667" x2="39200" y2="9333"/>
                        <a14:foregroundMark x1="41600" y1="10000" x2="80000" y2="16000"/>
                        <a14:foregroundMark x1="79200" y1="18667" x2="79200" y2="18667"/>
                        <a14:foregroundMark x1="79200" y1="20000" x2="77600" y2="24000"/>
                        <a14:foregroundMark x1="72800" y1="24667" x2="69600" y2="24000"/>
                        <a14:foregroundMark x1="60000" y1="23333" x2="55200" y2="23333"/>
                        <a14:foregroundMark x1="33600" y1="20667" x2="30400" y2="19333"/>
                        <a14:foregroundMark x1="22400" y1="16000" x2="22400" y2="16000"/>
                        <a14:foregroundMark x1="21600" y1="15333" x2="21600" y2="15333"/>
                        <a14:foregroundMark x1="16800" y1="18667" x2="16800" y2="18667"/>
                        <a14:foregroundMark x1="12800" y1="18000" x2="54400" y2="52667"/>
                        <a14:foregroundMark x1="55200" y1="52667" x2="55200" y2="52667"/>
                        <a14:foregroundMark x1="55200" y1="54000" x2="56000" y2="60000"/>
                        <a14:foregroundMark x1="55200" y1="64667" x2="55200" y2="68000"/>
                        <a14:foregroundMark x1="55200" y1="77333" x2="56000" y2="80667"/>
                        <a14:foregroundMark x1="59200" y1="86000" x2="59200" y2="86000"/>
                        <a14:foregroundMark x1="50400" y1="86000" x2="50400" y2="86000"/>
                        <a14:foregroundMark x1="50400" y1="86000" x2="50400" y2="86000"/>
                        <a14:foregroundMark x1="52800" y1="85333" x2="52800" y2="85333"/>
                        <a14:foregroundMark x1="64800" y1="79333" x2="67200" y2="75333"/>
                        <a14:foregroundMark x1="68800" y1="70667" x2="74400" y2="66667"/>
                        <a14:foregroundMark x1="78400" y1="65333" x2="88800" y2="68667"/>
                        <a14:foregroundMark x1="90400" y1="76667" x2="90400" y2="76667"/>
                        <a14:foregroundMark x1="90400" y1="76667" x2="90400" y2="76667"/>
                        <a14:foregroundMark x1="91200" y1="64000" x2="91200" y2="64000"/>
                        <a14:foregroundMark x1="92000" y1="60000" x2="92000" y2="56667"/>
                        <a14:foregroundMark x1="92000" y1="53333" x2="92000" y2="52000"/>
                        <a14:foregroundMark x1="92000" y1="48000" x2="92000" y2="45333"/>
                        <a14:foregroundMark x1="92000" y1="42000" x2="92000" y2="41333"/>
                        <a14:foregroundMark x1="92000" y1="40667" x2="92000" y2="36667"/>
                        <a14:foregroundMark x1="92000" y1="35333" x2="92000" y2="34000"/>
                        <a14:foregroundMark x1="92000" y1="31333" x2="92000" y2="28000"/>
                        <a14:foregroundMark x1="92000" y1="27333" x2="92000" y2="25333"/>
                        <a14:foregroundMark x1="92000" y1="24667" x2="92000" y2="23333"/>
                        <a14:foregroundMark x1="91200" y1="21333" x2="88800" y2="9333"/>
                        <a14:foregroundMark x1="88000" y1="18667" x2="72000" y2="5333"/>
                        <a14:foregroundMark x1="89600" y1="8000" x2="21600" y2="12000"/>
                        <a14:foregroundMark x1="8800" y1="17333" x2="12000" y2="63333"/>
                        <a14:foregroundMark x1="48000" y1="94000" x2="68800" y2="89333"/>
                        <a14:foregroundMark x1="76000" y1="88667" x2="88000" y2="75333"/>
                        <a14:foregroundMark x1="60800" y1="86000" x2="20000" y2="73333"/>
                        <a14:foregroundMark x1="7200" y1="60000" x2="25600" y2="34667"/>
                        <a14:foregroundMark x1="16000" y1="21333" x2="60000" y2="56667"/>
                        <a14:foregroundMark x1="52000" y1="19333" x2="54400" y2="52000"/>
                        <a14:foregroundMark x1="61600" y1="16000" x2="70400" y2="65333"/>
                        <a14:foregroundMark x1="70400" y1="19333" x2="75200" y2="60000"/>
                        <a14:foregroundMark x1="81600" y1="6000" x2="62400" y2="56000"/>
                        <a14:foregroundMark x1="12800" y1="10000" x2="56800" y2="52667"/>
                        <a14:foregroundMark x1="20000" y1="52000" x2="52000" y2="74000"/>
                        <a14:foregroundMark x1="86400" y1="30000" x2="68000" y2="68000"/>
                        <a14:foregroundMark x1="72800" y1="32000" x2="84000" y2="58000"/>
                        <a14:foregroundMark x1="83200" y1="32667" x2="83200" y2="37333"/>
                        <a14:foregroundMark x1="91200" y1="70000" x2="86400" y2="27333"/>
                        <a14:foregroundMark x1="81600" y1="24667" x2="80800" y2="44000"/>
                        <a14:foregroundMark x1="81600" y1="22000" x2="79200" y2="54667"/>
                        <a14:foregroundMark x1="40000" y1="6667" x2="48800" y2="70000"/>
                        <a14:foregroundMark x1="70400" y1="1333" x2="70400" y2="1333"/>
                        <a14:foregroundMark x1="66400" y1="1333" x2="66400" y2="1333"/>
                        <a14:foregroundMark x1="82400" y1="1333" x2="82400" y2="1333"/>
                        <a14:foregroundMark x1="98400" y1="10667" x2="98400" y2="11333"/>
                        <a14:foregroundMark x1="98400" y1="14000" x2="99200" y2="62000"/>
                        <a14:foregroundMark x1="4000" y1="72667" x2="4000" y2="72667"/>
                        <a14:foregroundMark x1="3200" y1="66000" x2="3200" y2="66000"/>
                        <a14:foregroundMark x1="2400" y1="10667" x2="2400" y2="54667"/>
                        <a14:foregroundMark x1="12800" y1="2667" x2="51200" y2="2000"/>
                        <a14:foregroundMark x1="37600" y1="98000" x2="37600" y2="98000"/>
                        <a14:foregroundMark x1="56000" y1="98667" x2="56000" y2="98667"/>
                        <a14:foregroundMark x1="82400" y1="88667" x2="82400" y2="88667"/>
                        <a14:backgroundMark x1="2400" y1="94000" x2="2400" y2="94000"/>
                        <a14:backgroundMark x1="92800" y1="95333" x2="92800" y2="95333"/>
                        <a14:backgroundMark x1="98400" y1="3333" x2="98400" y2="3333"/>
                        <a14:backgroundMark x1="3200" y1="2000" x2="320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019" y="5943600"/>
            <a:ext cx="765175" cy="914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4" y="5943600"/>
            <a:ext cx="860425" cy="914400"/>
          </a:xfrm>
          <a:prstGeom prst="rect">
            <a:avLst/>
          </a:prstGeom>
        </p:spPr>
      </p:pic>
      <p:pic>
        <p:nvPicPr>
          <p:cNvPr id="6" name="Picture 5" descr="C:\Users\kmetlen\Pictures\Logos\BLM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984" y="5943600"/>
            <a:ext cx="914400" cy="914400"/>
          </a:xfrm>
          <a:prstGeom prst="rect">
            <a:avLst/>
          </a:prstGeom>
          <a:noFill/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3" b="100000" l="538" r="98925">
                        <a14:foregroundMark x1="50000" y1="26163" x2="50000" y2="26163"/>
                        <a14:foregroundMark x1="52688" y1="74419" x2="52688" y2="74419"/>
                        <a14:foregroundMark x1="75269" y1="51744" x2="75269" y2="51744"/>
                        <a14:foregroundMark x1="24731" y1="46512" x2="24731" y2="4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35" y="5943600"/>
            <a:ext cx="986367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79" y="5943600"/>
            <a:ext cx="176956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77" y="6104200"/>
            <a:ext cx="2049508" cy="592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14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188748"/>
            <a:ext cx="5426718" cy="542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598" y="152400"/>
            <a:ext cx="2029968" cy="310896"/>
          </a:xfrm>
          <a:prstGeom prst="rect">
            <a:avLst/>
          </a:prstGeom>
          <a:blipFill dpi="0" rotWithShape="1"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 descr="Forest Service logo with text to its right that reads: Forest Service&#10;Pacific Southwest Region"/>
          <p:cNvSpPr/>
          <p:nvPr/>
        </p:nvSpPr>
        <p:spPr>
          <a:xfrm>
            <a:off x="228600" y="6090094"/>
            <a:ext cx="2133602" cy="536258"/>
          </a:xfrm>
          <a:prstGeom prst="rect">
            <a:avLst/>
          </a:prstGeom>
          <a:blipFill dpi="0" rotWithShape="1"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609600"/>
            <a:ext cx="7881256" cy="576590"/>
          </a:xfrm>
          <a:prstGeom prst="rect">
            <a:avLst/>
          </a:prstGeom>
          <a:noFill/>
          <a:ln w="10000" cap="flat" cmpd="sng" algn="ctr">
            <a:noFill/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dk1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cap="none" dirty="0" smtClean="0">
                <a:ln w="12700">
                  <a:solidFill>
                    <a:srgbClr val="4E3B30">
                      <a:satMod val="155000"/>
                    </a:srgbClr>
                  </a:solidFill>
                  <a:prstDash val="solid"/>
                </a:ln>
                <a:solidFill>
                  <a:srgbClr val="FBEEC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Draft Strategic Wildfire Management Zones</a:t>
            </a:r>
            <a:endParaRPr lang="en-US" sz="3200" b="1" cap="none" dirty="0">
              <a:solidFill>
                <a:srgbClr val="243E1E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7695" y="5105400"/>
            <a:ext cx="2076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Sierra National Forest  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457" y="1447800"/>
            <a:ext cx="3053685" cy="225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25426" y="1295400"/>
            <a:ext cx="1658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A5644E">
                    <a:lumMod val="50000"/>
                  </a:srgbClr>
                </a:solidFill>
                <a:latin typeface="Calibri" panose="020F0502020204030204" pitchFamily="34" charset="0"/>
              </a:rPr>
              <a:t>Yosemite National Park  </a:t>
            </a:r>
            <a:endParaRPr lang="en-US" sz="1050" b="1" dirty="0">
              <a:solidFill>
                <a:srgbClr val="A5644E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7" y="4743271"/>
            <a:ext cx="348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3C937"/>
                </a:solidFill>
              </a:rPr>
              <a:t>Phil Bowden - Region 5 </a:t>
            </a:r>
          </a:p>
          <a:p>
            <a:r>
              <a:rPr lang="en-US" dirty="0">
                <a:solidFill>
                  <a:srgbClr val="83C937"/>
                </a:solidFill>
              </a:rPr>
              <a:t> </a:t>
            </a:r>
            <a:r>
              <a:rPr lang="en-US" dirty="0" smtClean="0">
                <a:solidFill>
                  <a:srgbClr val="83C937"/>
                </a:solidFill>
              </a:rPr>
              <a:t>                       Fuels Planner</a:t>
            </a:r>
          </a:p>
          <a:p>
            <a:r>
              <a:rPr lang="en-US" dirty="0" smtClean="0">
                <a:solidFill>
                  <a:srgbClr val="83C937"/>
                </a:solidFill>
              </a:rPr>
              <a:t>Alan Taylor – Inyo National Forest                       	      Fire Planner</a:t>
            </a:r>
            <a:endParaRPr lang="en-US" dirty="0">
              <a:solidFill>
                <a:srgbClr val="83C9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868362"/>
          </a:xfrm>
        </p:spPr>
        <p:txBody>
          <a:bodyPr>
            <a:noAutofit/>
          </a:bodyPr>
          <a:lstStyle/>
          <a:p>
            <a:r>
              <a:rPr lang="en-US" sz="2400" dirty="0" smtClean="0"/>
              <a:t>Planning Areas with Summed Expected Net Value Change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50"/>
          <a:stretch/>
        </p:blipFill>
        <p:spPr>
          <a:xfrm>
            <a:off x="635726" y="6172200"/>
            <a:ext cx="7837714" cy="441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950"/>
          <a:stretch/>
        </p:blipFill>
        <p:spPr>
          <a:xfrm>
            <a:off x="789432" y="685800"/>
            <a:ext cx="7516368" cy="53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 Conservative Approach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38225"/>
              </p:ext>
            </p:extLst>
          </p:nvPr>
        </p:nvGraphicFramePr>
        <p:xfrm>
          <a:off x="381000" y="1433381"/>
          <a:ext cx="8401051" cy="4662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34000"/>
                <a:gridCol w="1447800"/>
                <a:gridCol w="1619251"/>
              </a:tblGrid>
              <a:tr h="6319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Category – All Lands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Acres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Percent of Grand Total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Unavailable for </a:t>
                      </a:r>
                      <a:r>
                        <a:rPr lang="en-US" sz="2400" dirty="0" smtClean="0">
                          <a:effectLst/>
                        </a:rPr>
                        <a:t>Treatment (overlapping)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2400" i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2400" i="1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    Developed/unburnable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321,870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>
                          <a:effectLst/>
                        </a:rPr>
                        <a:t>7%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    Congressionally withdrawn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424,206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>
                          <a:effectLst/>
                        </a:rPr>
                        <a:t>9%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    Riparian </a:t>
                      </a:r>
                      <a:r>
                        <a:rPr lang="en-US" sz="2400" i="1" dirty="0" smtClean="0">
                          <a:effectLst/>
                        </a:rPr>
                        <a:t>reserve</a:t>
                      </a:r>
                      <a:endParaRPr lang="en-US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911,745</a:t>
                      </a:r>
                      <a:endParaRPr lang="en-US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>
                          <a:effectLst/>
                        </a:rPr>
                        <a:t>20%</a:t>
                      </a:r>
                      <a:endParaRPr lang="en-US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    Northern Spotted </a:t>
                      </a:r>
                      <a:r>
                        <a:rPr lang="en-US" sz="2400" i="1" dirty="0" smtClean="0">
                          <a:effectLst/>
                        </a:rPr>
                        <a:t>Owl</a:t>
                      </a:r>
                      <a:endParaRPr lang="en-US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920,399</a:t>
                      </a:r>
                      <a:endParaRPr lang="en-US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>
                          <a:effectLst/>
                        </a:rPr>
                        <a:t>20%</a:t>
                      </a:r>
                      <a:endParaRPr lang="en-US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>
                          <a:effectLst/>
                        </a:rPr>
                        <a:t>    Desirable to treat but inaccessible*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</a:rPr>
                        <a:t>291,513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smtClean="0">
                          <a:effectLst/>
                        </a:rPr>
                        <a:t>6%</a:t>
                      </a:r>
                      <a:endParaRPr lang="en-US" sz="2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Unavailable Total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2,422,845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53%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Available and Accessible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2,149,663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47%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159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Grand Total         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4,572,508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9259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*&gt;</a:t>
                      </a:r>
                      <a:r>
                        <a:rPr lang="en-US" sz="1800" dirty="0">
                          <a:effectLst/>
                        </a:rPr>
                        <a:t>1/2 mile from existing system roads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9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 Value Resources and Assets Identification and Response Function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10000" cy="2209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51 Participants</a:t>
            </a:r>
          </a:p>
          <a:p>
            <a:r>
              <a:rPr lang="en-US" dirty="0" smtClean="0"/>
              <a:t>22 organizations – </a:t>
            </a:r>
          </a:p>
          <a:p>
            <a:pPr lvl="1"/>
            <a:r>
              <a:rPr lang="en-US" dirty="0"/>
              <a:t>State, County, Municipalities, NGO’s, Industry</a:t>
            </a:r>
          </a:p>
          <a:p>
            <a:pPr lvl="1"/>
            <a:r>
              <a:rPr lang="en-US" dirty="0" smtClean="0"/>
              <a:t>Federal including BLM, local and regional Forest Service </a:t>
            </a:r>
          </a:p>
        </p:txBody>
      </p:sp>
      <p:pic>
        <p:nvPicPr>
          <p:cNvPr id="3074" name="Picture 2" descr="C:\Users\kmetlen\Pictures\ORFO Forest Team\HVR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67999"/>
            <a:ext cx="9144000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34827"/>
            <a:ext cx="4224338" cy="86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0" y="165729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Risk</a:t>
            </a:r>
            <a:r>
              <a:rPr lang="en-US" sz="2000" dirty="0" smtClean="0">
                <a:solidFill>
                  <a:prstClr val="black"/>
                </a:solidFill>
              </a:rPr>
              <a:t> = Expected Net Value Change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0"/>
            <a:ext cx="9144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Cohesive Forest Restoration Strategy Interim Draft </a:t>
            </a:r>
            <a:r>
              <a:rPr lang="en-US" b="1" i="1" dirty="0" smtClean="0"/>
              <a:t>Federal</a:t>
            </a:r>
            <a:r>
              <a:rPr lang="en-US" dirty="0" smtClean="0"/>
              <a:t> </a:t>
            </a:r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Non-commercial </a:t>
            </a:r>
            <a:r>
              <a:rPr lang="en-US" dirty="0"/>
              <a:t>treatment</a:t>
            </a:r>
          </a:p>
          <a:p>
            <a:pPr lvl="1"/>
            <a:r>
              <a:rPr lang="en-US" b="1" dirty="0"/>
              <a:t>1.1 million </a:t>
            </a:r>
            <a:r>
              <a:rPr lang="en-US" b="1" dirty="0" smtClean="0"/>
              <a:t>acres</a:t>
            </a:r>
          </a:p>
          <a:p>
            <a:pPr lvl="1"/>
            <a:r>
              <a:rPr lang="en-US" b="1" dirty="0" smtClean="0"/>
              <a:t>40,000 acres exclusively non-commercial </a:t>
            </a:r>
            <a:endParaRPr lang="en-US" b="1" dirty="0"/>
          </a:p>
          <a:p>
            <a:r>
              <a:rPr lang="en-US" dirty="0"/>
              <a:t>C</a:t>
            </a:r>
            <a:r>
              <a:rPr lang="en-US" dirty="0" smtClean="0"/>
              <a:t>ommercial byproduct requiring </a:t>
            </a:r>
            <a:r>
              <a:rPr lang="en-US" dirty="0"/>
              <a:t>subsidy</a:t>
            </a:r>
          </a:p>
          <a:p>
            <a:pPr lvl="1"/>
            <a:r>
              <a:rPr lang="en-US" b="1" dirty="0"/>
              <a:t>1.2 billion board feet </a:t>
            </a:r>
            <a:r>
              <a:rPr lang="en-US" dirty="0"/>
              <a:t>on </a:t>
            </a:r>
            <a:r>
              <a:rPr lang="en-US" b="1" dirty="0"/>
              <a:t>883,000 acres</a:t>
            </a:r>
          </a:p>
          <a:p>
            <a:r>
              <a:rPr lang="en-US" dirty="0" smtClean="0"/>
              <a:t>Economically viable restoration byproduct accessible (~4,300 board feet/acre) </a:t>
            </a:r>
          </a:p>
          <a:p>
            <a:pPr lvl="1"/>
            <a:r>
              <a:rPr lang="en-US" b="1" dirty="0" smtClean="0"/>
              <a:t>0.9 </a:t>
            </a:r>
            <a:r>
              <a:rPr lang="en-US" b="1" dirty="0"/>
              <a:t>billion board feet </a:t>
            </a:r>
            <a:r>
              <a:rPr lang="en-US" dirty="0" smtClean="0"/>
              <a:t>on </a:t>
            </a:r>
            <a:r>
              <a:rPr lang="en-US" b="1" dirty="0" smtClean="0"/>
              <a:t>206,000 acres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93022" cy="106159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itchFamily="34" charset="0"/>
              </a:rPr>
              <a:t>Four Treatment Themes Relative to Northern Spotted Owl Habitat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86580"/>
            <a:ext cx="822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Existing Habitat – GNN data and FWS definitions</a:t>
            </a:r>
            <a:endParaRPr lang="en-US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761844"/>
              </p:ext>
            </p:extLst>
          </p:nvPr>
        </p:nvGraphicFramePr>
        <p:xfrm>
          <a:off x="1219200" y="2286000"/>
          <a:ext cx="7467600" cy="35814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3265"/>
                <a:gridCol w="1445342"/>
                <a:gridCol w="1287285"/>
                <a:gridCol w="1337108"/>
                <a:gridCol w="1295400"/>
                <a:gridCol w="1219200"/>
              </a:tblGrid>
              <a:tr h="12920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Within ½ mile NSO</a:t>
                      </a:r>
                      <a:r>
                        <a:rPr lang="en-US" baseline="0" dirty="0" smtClean="0"/>
                        <a:t>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Nesting</a:t>
                      </a:r>
                      <a:r>
                        <a:rPr lang="en-US" baseline="0" dirty="0" smtClean="0"/>
                        <a:t> Roosting</a:t>
                      </a:r>
                    </a:p>
                    <a:p>
                      <a:r>
                        <a:rPr lang="en-US" baseline="0" dirty="0" smtClean="0"/>
                        <a:t>Foraging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Dispersal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Unsuitable</a:t>
                      </a:r>
                      <a:endParaRPr lang="en-US" dirty="0"/>
                    </a:p>
                  </a:txBody>
                  <a:tcPr/>
                </a:tc>
              </a:tr>
              <a:tr h="1144670">
                <a:tc>
                  <a:txBody>
                    <a:bodyPr/>
                    <a:lstStyle/>
                    <a:p>
                      <a:r>
                        <a:rPr lang="en-US" dirty="0" smtClean="0"/>
                        <a:t>Low </a:t>
                      </a:r>
                    </a:p>
                    <a:p>
                      <a:r>
                        <a:rPr lang="en-US" dirty="0" smtClean="0"/>
                        <a:t>RHS &lt;35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Conserve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Ecosystem Resilience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Ecosystem Resilience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Ecosystem Resilience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Ecosystem Resilience</a:t>
                      </a:r>
                      <a:endParaRPr lang="en-US" dirty="0"/>
                    </a:p>
                  </a:txBody>
                  <a:tcPr/>
                </a:tc>
              </a:tr>
              <a:tr h="1144670">
                <a:tc>
                  <a:txBody>
                    <a:bodyPr/>
                    <a:lstStyle/>
                    <a:p>
                      <a:r>
                        <a:rPr lang="en-US" dirty="0" smtClean="0"/>
                        <a:t>High </a:t>
                      </a:r>
                    </a:p>
                    <a:p>
                      <a:r>
                        <a:rPr lang="en-US" dirty="0" smtClean="0"/>
                        <a:t>RHS 35+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Conserve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Conserve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Near-range</a:t>
                      </a:r>
                      <a:r>
                        <a:rPr lang="en-US" baseline="0" dirty="0" smtClean="0"/>
                        <a:t> owl habitat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Long-range owl habitat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Ecosystem Resilience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2263182" y="3680418"/>
            <a:ext cx="5705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Relative Habitat 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Suitability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0"/>
            <a:ext cx="8914733" cy="6858000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7475" y="6571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smtClean="0" bmk="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20-year </a:t>
            </a:r>
            <a:r>
              <a:rPr lang="en-US" altLang="en-US" dirty="0" bmk="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large fire record (&gt;35 </a:t>
            </a:r>
            <a:r>
              <a:rPr lang="en-US" altLang="en-US" dirty="0" smtClean="0" bmk="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ac)</a:t>
            </a:r>
          </a:p>
          <a:p>
            <a:r>
              <a:rPr lang="en-US" altLang="en-US" dirty="0" smtClean="0" bmk="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10,000 </a:t>
            </a:r>
            <a:r>
              <a:rPr lang="en-US" altLang="en-US" dirty="0" bmk="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modeled fire year iterations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87275"/>
            <a:ext cx="1447800" cy="4183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96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00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Assets (</a:t>
            </a:r>
            <a:r>
              <a:rPr lang="en-US" i="1" dirty="0" smtClean="0"/>
              <a:t>no benefits from fire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9" y="904683"/>
            <a:ext cx="8017051" cy="595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6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"/>
            <a:ext cx="60686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2514600" cy="6019800"/>
          </a:xfrm>
        </p:spPr>
        <p:txBody>
          <a:bodyPr/>
          <a:lstStyle/>
          <a:p>
            <a:r>
              <a:rPr lang="en-US" dirty="0" smtClean="0"/>
              <a:t>Resources (1)</a:t>
            </a:r>
            <a:br>
              <a:rPr lang="en-US" dirty="0" smtClean="0"/>
            </a:br>
            <a:r>
              <a:rPr lang="en-US" sz="4000" i="1" dirty="0" smtClean="0"/>
              <a:t>May benefit from fire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119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1927" y="-1"/>
            <a:ext cx="6182073" cy="1524001"/>
          </a:xfrm>
          <a:solidFill>
            <a:srgbClr val="CCCC00">
              <a:alpha val="45000"/>
            </a:srgbClr>
          </a:solidFill>
        </p:spPr>
        <p:txBody>
          <a:bodyPr anchor="b">
            <a:noAutofit/>
          </a:bodyPr>
          <a:lstStyle/>
          <a:p>
            <a:r>
              <a:rPr lang="en-US" sz="3200" b="1" dirty="0" smtClean="0"/>
              <a:t>Southern Oregon Forest Restoration Collaborative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2954" y="4606728"/>
            <a:ext cx="9146954" cy="2251272"/>
          </a:xfrm>
          <a:solidFill>
            <a:srgbClr val="D9D9D9">
              <a:alpha val="40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</a:rPr>
              <a:t>Collaborative Agency Advisors: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Cindy </a:t>
            </a:r>
            <a:r>
              <a:rPr lang="en-US" sz="1600" dirty="0">
                <a:solidFill>
                  <a:srgbClr val="000000"/>
                </a:solidFill>
              </a:rPr>
              <a:t>Donegan – Wildlife Biologist, </a:t>
            </a:r>
            <a:r>
              <a:rPr lang="en-US" sz="1600" dirty="0" smtClean="0">
                <a:solidFill>
                  <a:srgbClr val="000000"/>
                </a:solidFill>
              </a:rPr>
              <a:t>USFWS 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Shannon Downey -- Environmental Coordinator, USFS </a:t>
            </a:r>
            <a:r>
              <a:rPr lang="en-US" sz="1600" dirty="0" smtClean="0">
                <a:solidFill>
                  <a:srgbClr val="000000"/>
                </a:solidFill>
              </a:rPr>
              <a:t>RRSNF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Terry Fairbanks -- District Silviculturist, </a:t>
            </a:r>
            <a:r>
              <a:rPr lang="en-US" sz="1600" dirty="0" smtClean="0">
                <a:solidFill>
                  <a:srgbClr val="000000"/>
                </a:solidFill>
              </a:rPr>
              <a:t>Medford BLM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Patricia Hochhalter – Ecologist, </a:t>
            </a:r>
            <a:r>
              <a:rPr lang="en-US" sz="1600" dirty="0" smtClean="0">
                <a:solidFill>
                  <a:srgbClr val="000000"/>
                </a:solidFill>
              </a:rPr>
              <a:t>USFS RRSNF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Jon Lamb -- Fire and Fuels Management, USFS, </a:t>
            </a:r>
            <a:r>
              <a:rPr lang="en-US" sz="1600" dirty="0" smtClean="0">
                <a:solidFill>
                  <a:srgbClr val="000000"/>
                </a:solidFill>
              </a:rPr>
              <a:t>RRSNF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Jena Volpe -- Fire Ecologist, </a:t>
            </a:r>
            <a:r>
              <a:rPr lang="en-US" sz="1600" dirty="0" smtClean="0">
                <a:solidFill>
                  <a:srgbClr val="000000"/>
                </a:solidFill>
              </a:rPr>
              <a:t>Medford BLM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9" y="0"/>
            <a:ext cx="294927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1944231"/>
            <a:ext cx="3886200" cy="2246769"/>
          </a:xfrm>
          <a:prstGeom prst="rect">
            <a:avLst/>
          </a:prstGeom>
          <a:solidFill>
            <a:srgbClr val="D9D9D9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“To </a:t>
            </a:r>
            <a:r>
              <a:rPr lang="en-US" sz="2800" b="1" dirty="0">
                <a:solidFill>
                  <a:prstClr val="black"/>
                </a:solidFill>
              </a:rPr>
              <a:t>increase public and agency support for forest restoration in Southwest </a:t>
            </a:r>
            <a:r>
              <a:rPr lang="en-US" sz="2800" b="1" dirty="0" smtClean="0">
                <a:solidFill>
                  <a:prstClr val="black"/>
                </a:solidFill>
              </a:rPr>
              <a:t>Oregon”</a:t>
            </a:r>
          </a:p>
          <a:p>
            <a:pPr algn="ctr"/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1524000"/>
            <a:ext cx="1828800" cy="3087231"/>
          </a:xfrm>
          <a:prstGeom prst="rect">
            <a:avLst/>
          </a:prstGeom>
          <a:gradFill>
            <a:gsLst>
              <a:gs pos="99000">
                <a:srgbClr val="D1D2A0"/>
              </a:gs>
              <a:gs pos="49000">
                <a:srgbClr val="B3BB6B"/>
              </a:gs>
              <a:gs pos="0">
                <a:srgbClr val="909040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spcBef>
                <a:spcPts val="300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/>
                <a:cs typeface="Times New Roman"/>
              </a:rPr>
              <a:t>Executive </a:t>
            </a:r>
            <a:r>
              <a:rPr lang="en-US" sz="1600" b="1" dirty="0">
                <a:solidFill>
                  <a:srgbClr val="000000"/>
                </a:solidFill>
                <a:ea typeface="Calibri"/>
                <a:cs typeface="Times New Roman"/>
              </a:rPr>
              <a:t>Director </a:t>
            </a: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George </a:t>
            </a:r>
            <a:r>
              <a:rPr lang="en-US" sz="1600" dirty="0" smtClean="0">
                <a:solidFill>
                  <a:srgbClr val="000000"/>
                </a:solidFill>
                <a:ea typeface="Calibri"/>
                <a:cs typeface="Times New Roman"/>
              </a:rPr>
              <a:t>McKinley</a:t>
            </a:r>
          </a:p>
          <a:p>
            <a:pPr algn="r">
              <a:spcAft>
                <a:spcPts val="500"/>
              </a:spcAft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 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r"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ea typeface="Calibri"/>
                <a:cs typeface="Times New Roman"/>
              </a:rPr>
              <a:t>Board of Directors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r">
              <a:spcAft>
                <a:spcPts val="500"/>
              </a:spcAft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Darren Borgias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r">
              <a:spcAft>
                <a:spcPts val="500"/>
              </a:spcAft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Max Bennett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r">
              <a:spcAft>
                <a:spcPts val="500"/>
              </a:spcAft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Jim Wolf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r">
              <a:spcAft>
                <a:spcPts val="500"/>
              </a:spcAft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Blair Moody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r">
              <a:spcAft>
                <a:spcPts val="500"/>
              </a:spcAft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Marko Bey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r">
              <a:spcAft>
                <a:spcPts val="500"/>
              </a:spcAft>
            </a:pPr>
            <a:r>
              <a:rPr lang="en-US" sz="1600" dirty="0">
                <a:solidFill>
                  <a:srgbClr val="000000"/>
                </a:solidFill>
                <a:ea typeface="Calibri"/>
                <a:cs typeface="Times New Roman"/>
              </a:rPr>
              <a:t>Jack Shipley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r>
              <a:rPr lang="en-US" sz="1600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744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2514600" cy="6019800"/>
          </a:xfrm>
        </p:spPr>
        <p:txBody>
          <a:bodyPr/>
          <a:lstStyle/>
          <a:p>
            <a:r>
              <a:rPr lang="en-US" dirty="0" smtClean="0"/>
              <a:t>Resources (2)</a:t>
            </a:r>
            <a:br>
              <a:rPr lang="en-US" dirty="0" smtClean="0"/>
            </a:br>
            <a:r>
              <a:rPr lang="en-US" i="1" dirty="0"/>
              <a:t>May benefit from fire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825" y="76200"/>
            <a:ext cx="6327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1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Relative Importance Adjusted for Extent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5562600"/>
            <a:ext cx="3200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</a:rPr>
              <a:t>Calibrated with asset replacement costs, 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</a:rPr>
              <a:t>Recovery time for resources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/>
          <a:stretch/>
        </p:blipFill>
        <p:spPr bwMode="auto">
          <a:xfrm>
            <a:off x="1295400" y="838200"/>
            <a:ext cx="6549068" cy="57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4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606136"/>
          </a:xfrm>
          <a:solidFill>
            <a:schemeClr val="tx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Principled, Collaborative </a:t>
            </a:r>
            <a:r>
              <a:rPr lang="en-US" sz="2800" dirty="0" smtClean="0">
                <a:solidFill>
                  <a:schemeClr val="bg1"/>
                </a:solidFill>
                <a:ea typeface="Calibri"/>
                <a:cs typeface="Times New Roman"/>
              </a:rPr>
              <a:t>Forest Stewardship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229600" cy="3276600"/>
          </a:xfrm>
          <a:prstGeom prst="rect">
            <a:avLst/>
          </a:prstGeom>
          <a:solidFill>
            <a:schemeClr val="tx1">
              <a:alpha val="30000"/>
            </a:schemeClr>
          </a:solidFill>
          <a:ln w="190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lphaLcParenR"/>
              <a:tabLst>
                <a:tab pos="457200" algn="l"/>
              </a:tabLst>
            </a:pP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Integrate local ecological references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  <a:tabLst>
                <a:tab pos="457200" algn="l"/>
              </a:tabLst>
            </a:pP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Plan and monitor at multiple scales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  <a:tabLst>
                <a:tab pos="457200" algn="l"/>
              </a:tabLst>
            </a:pP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Integrate protection and restoration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  <a:tabLst>
                <a:tab pos="457200" algn="l"/>
              </a:tabLst>
            </a:pP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Restore and maintain with mechanical thinning and fire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  <a:tabLst>
                <a:tab pos="457200" algn="l"/>
              </a:tabLst>
            </a:pP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Ensure </a:t>
            </a:r>
            <a:r>
              <a:rPr lang="en-US" sz="2400" dirty="0">
                <a:solidFill>
                  <a:prstClr val="white"/>
                </a:solidFill>
                <a:ea typeface="Calibri"/>
                <a:cs typeface="Times New Roman"/>
              </a:rPr>
              <a:t>enduring viability of critical habitats and </a:t>
            </a: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species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  <a:tabLst>
                <a:tab pos="457200" algn="l"/>
              </a:tabLst>
            </a:pP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Support fire adapted communities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  <a:tabLst>
                <a:tab pos="457200" algn="l"/>
              </a:tabLst>
            </a:pPr>
            <a:r>
              <a:rPr lang="en-US" sz="2400" dirty="0" smtClean="0">
                <a:solidFill>
                  <a:prstClr val="white"/>
                </a:solidFill>
                <a:ea typeface="Calibri"/>
                <a:cs typeface="Times New Roman"/>
              </a:rPr>
              <a:t>Promote regional economic and workforce viability</a:t>
            </a:r>
            <a:endParaRPr lang="en-US" sz="32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2070100" cy="106969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6349026" cy="1020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Mechanical Treatments and Managed Fire Are Needed to Increase Resilience in Mixed Severity Forests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52400" y="6083300"/>
            <a:ext cx="8915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Hessburg, P. F., T. A. Spies, D. A. Perry, C. N. Skinner, A. H. Taylor, P. M. Brown, S. L. Stephens, A. J. Larson, D. J. Churchill, and N. A. </a:t>
            </a:r>
            <a:r>
              <a:rPr lang="en-US" sz="1400" dirty="0" err="1">
                <a:solidFill>
                  <a:prstClr val="black"/>
                </a:solidFill>
              </a:rPr>
              <a:t>Povak</a:t>
            </a:r>
            <a:r>
              <a:rPr lang="en-US" sz="1400" dirty="0">
                <a:solidFill>
                  <a:prstClr val="black"/>
                </a:solidFill>
              </a:rPr>
              <a:t>. 2016. Tamm Review: Management of mixed-severity fire regime forests in Oregon, Washington, and Northern California. Forest Ecology and Management.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226" y="-12700"/>
            <a:ext cx="2337774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1562914"/>
            <a:ext cx="6172200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1): </a:t>
            </a:r>
            <a:r>
              <a:rPr lang="en-US" b="1" dirty="0">
                <a:solidFill>
                  <a:prstClr val="black"/>
                </a:solidFill>
              </a:rPr>
              <a:t>Landscape-level approaches </a:t>
            </a:r>
            <a:r>
              <a:rPr lang="en-US" dirty="0">
                <a:solidFill>
                  <a:prstClr val="black"/>
                </a:solidFill>
              </a:rPr>
              <a:t>to </a:t>
            </a:r>
            <a:r>
              <a:rPr lang="en-US" dirty="0" smtClean="0">
                <a:solidFill>
                  <a:prstClr val="black"/>
                </a:solidFill>
              </a:rPr>
              <a:t>restoring </a:t>
            </a:r>
            <a:r>
              <a:rPr lang="en-US" b="1" dirty="0" err="1" smtClean="0">
                <a:solidFill>
                  <a:prstClr val="black"/>
                </a:solidFill>
              </a:rPr>
              <a:t>pyrodiversity</a:t>
            </a:r>
            <a:endParaRPr lang="en-US" b="1" dirty="0">
              <a:solidFill>
                <a:prstClr val="black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2): Protecting and restoring </a:t>
            </a:r>
            <a:r>
              <a:rPr lang="en-US" b="1" dirty="0">
                <a:solidFill>
                  <a:prstClr val="black"/>
                </a:solidFill>
              </a:rPr>
              <a:t>large and </a:t>
            </a:r>
            <a:r>
              <a:rPr lang="en-US" b="1" dirty="0" smtClean="0">
                <a:solidFill>
                  <a:prstClr val="black"/>
                </a:solidFill>
              </a:rPr>
              <a:t>old, early successional tree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abundance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prstClr val="black"/>
                </a:solidFill>
              </a:rPr>
              <a:t>(3): Expanding use of </a:t>
            </a:r>
            <a:r>
              <a:rPr lang="en-US" b="1" dirty="0">
                <a:solidFill>
                  <a:prstClr val="black"/>
                </a:solidFill>
              </a:rPr>
              <a:t>prescribed</a:t>
            </a:r>
            <a:r>
              <a:rPr lang="en-US" dirty="0">
                <a:solidFill>
                  <a:prstClr val="black"/>
                </a:solidFill>
              </a:rPr>
              <a:t> and </a:t>
            </a:r>
            <a:r>
              <a:rPr lang="en-US" b="1" dirty="0">
                <a:solidFill>
                  <a:prstClr val="black"/>
                </a:solidFill>
              </a:rPr>
              <a:t>wildfires</a:t>
            </a:r>
            <a:r>
              <a:rPr lang="en-US" dirty="0">
                <a:solidFill>
                  <a:prstClr val="black"/>
                </a:solidFill>
              </a:rPr>
              <a:t> to restructure forests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4): Using </a:t>
            </a:r>
            <a:r>
              <a:rPr lang="en-US" b="1" dirty="0">
                <a:solidFill>
                  <a:prstClr val="black"/>
                </a:solidFill>
              </a:rPr>
              <a:t>topography to tailor restorative </a:t>
            </a:r>
            <a:r>
              <a:rPr lang="en-US" b="1" dirty="0" smtClean="0">
                <a:solidFill>
                  <a:prstClr val="black"/>
                </a:solidFill>
              </a:rPr>
              <a:t>treatments </a:t>
            </a:r>
            <a:r>
              <a:rPr lang="en-US" dirty="0" smtClean="0">
                <a:solidFill>
                  <a:prstClr val="black"/>
                </a:solidFill>
              </a:rPr>
              <a:t>to </a:t>
            </a:r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dirty="0" smtClean="0">
                <a:solidFill>
                  <a:prstClr val="black"/>
                </a:solidFill>
              </a:rPr>
              <a:t>landscape</a:t>
            </a:r>
            <a:endParaRPr lang="en-US" dirty="0">
              <a:solidFill>
                <a:prstClr val="black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5): </a:t>
            </a:r>
            <a:r>
              <a:rPr lang="en-US" b="1" dirty="0">
                <a:solidFill>
                  <a:prstClr val="black"/>
                </a:solidFill>
              </a:rPr>
              <a:t>Rehabilitating </a:t>
            </a:r>
            <a:r>
              <a:rPr lang="en-US" b="1" dirty="0" smtClean="0">
                <a:solidFill>
                  <a:prstClr val="black"/>
                </a:solidFill>
              </a:rPr>
              <a:t>plantations</a:t>
            </a:r>
            <a:endParaRPr lang="en-US" b="1" dirty="0">
              <a:solidFill>
                <a:prstClr val="black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6): Creating and maintaining </a:t>
            </a:r>
            <a:r>
              <a:rPr lang="en-US" b="1" dirty="0" smtClean="0">
                <a:solidFill>
                  <a:prstClr val="black"/>
                </a:solidFill>
              </a:rPr>
              <a:t>successional heterogeneity</a:t>
            </a:r>
            <a:endParaRPr lang="en-US" b="1" dirty="0">
              <a:solidFill>
                <a:prstClr val="black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7): Integrating </a:t>
            </a:r>
            <a:r>
              <a:rPr lang="en-US" b="1" dirty="0">
                <a:solidFill>
                  <a:prstClr val="black"/>
                </a:solidFill>
              </a:rPr>
              <a:t>restoration with late-successional </a:t>
            </a:r>
            <a:r>
              <a:rPr lang="en-US" b="1" dirty="0" smtClean="0">
                <a:solidFill>
                  <a:prstClr val="black"/>
                </a:solidFill>
              </a:rPr>
              <a:t>forest </a:t>
            </a:r>
            <a:r>
              <a:rPr lang="en-US" dirty="0" smtClean="0">
                <a:solidFill>
                  <a:prstClr val="black"/>
                </a:solidFill>
              </a:rPr>
              <a:t>habitat needs</a:t>
            </a:r>
            <a:endParaRPr lang="en-US" dirty="0">
              <a:solidFill>
                <a:prstClr val="black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8): Mitigating threats from </a:t>
            </a:r>
            <a:r>
              <a:rPr lang="en-US" b="1" dirty="0">
                <a:solidFill>
                  <a:prstClr val="black"/>
                </a:solidFill>
              </a:rPr>
              <a:t>climate change, </a:t>
            </a:r>
            <a:r>
              <a:rPr lang="en-US" b="1" dirty="0" smtClean="0">
                <a:solidFill>
                  <a:prstClr val="black"/>
                </a:solidFill>
              </a:rPr>
              <a:t>forest insects</a:t>
            </a:r>
            <a:r>
              <a:rPr lang="en-US" dirty="0">
                <a:solidFill>
                  <a:prstClr val="black"/>
                </a:solidFill>
              </a:rPr>
              <a:t>, and </a:t>
            </a:r>
            <a:r>
              <a:rPr lang="en-US" b="1" dirty="0" smtClean="0">
                <a:solidFill>
                  <a:prstClr val="black"/>
                </a:solidFill>
              </a:rPr>
              <a:t>pathogens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9): Creating and maintaining </a:t>
            </a:r>
            <a:r>
              <a:rPr lang="en-US" b="1" dirty="0" smtClean="0">
                <a:solidFill>
                  <a:prstClr val="black"/>
                </a:solidFill>
              </a:rPr>
              <a:t>early-successional forests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Others’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NSO habitat recovery plans RA 10 and RA 32 (U.S. Fish &amp; Wildlife Service 2011, 2013) and NSO critical habitat designation (U.S. Fish &amp; Wildlife Service 2012)</a:t>
            </a:r>
          </a:p>
          <a:p>
            <a:r>
              <a:rPr lang="en-US" dirty="0" smtClean="0"/>
              <a:t>Natural Range of Variability (Haugo et al. 2015)</a:t>
            </a:r>
          </a:p>
          <a:p>
            <a:r>
              <a:rPr lang="en-US" dirty="0" smtClean="0"/>
              <a:t>Quantitative Wildfire Risk Assessment (Scott et al. 2013)</a:t>
            </a:r>
          </a:p>
          <a:p>
            <a:r>
              <a:rPr lang="en-US" dirty="0" smtClean="0"/>
              <a:t>Climate Resilient Landscape </a:t>
            </a:r>
            <a:r>
              <a:rPr lang="en-US" dirty="0"/>
              <a:t>Facets </a:t>
            </a:r>
            <a:r>
              <a:rPr lang="en-US" dirty="0" smtClean="0"/>
              <a:t>(Buttrick </a:t>
            </a:r>
            <a:r>
              <a:rPr lang="en-US" dirty="0"/>
              <a:t>et al. 2015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46" y="1438870"/>
            <a:ext cx="9120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 Action 6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…accelerate the development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structural complexity and biological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diversity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benefit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spotted owl recovery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RESTORE LOST HABITAT USING BEST KNOWLEDGE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585" y="2485072"/>
            <a:ext cx="9120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 Action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Conserve spotted owl sites and high value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spotted owl habitat… protect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enhance and develop habitat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quantity and distribution necessary to provide for the long-term recovery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spotted owls...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PROTECT REMAINING HABITAT AND  DEVELOP MORE IN APPROPRIATE LANDSCAPE POSITIONS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46" y="4114800"/>
            <a:ext cx="9120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 Action 12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…post-fire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silvicultural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should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concentrate on conserving and restoring habitat elements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take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long time to develop (e.g., large trees, medium and large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snags, downed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)... 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LIMIT SALVAGE LOGGING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7586" y="5486400"/>
            <a:ext cx="9161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 Action 32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…maintain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such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 while allowing for other threats, such as fire and insects,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addressed by restoration management actions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USE BEST SCIENCE TO MANAGE RISK TO LANDSCAPE RESILIENCE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2286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Revised Recovery Plan for the Northern Spotted Owl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6455117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U.S. Fish &amp; Wildlife Service. 2011. Revised recovery plan for the northern spotted owl (</a:t>
            </a:r>
            <a:r>
              <a:rPr lang="en-US" sz="1200" i="1" dirty="0" err="1">
                <a:solidFill>
                  <a:prstClr val="black"/>
                </a:solidFill>
              </a:rPr>
              <a:t>Strix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i="1" dirty="0" err="1">
                <a:solidFill>
                  <a:prstClr val="black"/>
                </a:solidFill>
              </a:rPr>
              <a:t>occidentalis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1200" i="1" dirty="0" err="1">
                <a:solidFill>
                  <a:prstClr val="black"/>
                </a:solidFill>
              </a:rPr>
              <a:t>caurina</a:t>
            </a:r>
            <a:r>
              <a:rPr lang="en-US" sz="1200" i="1" dirty="0">
                <a:solidFill>
                  <a:prstClr val="black"/>
                </a:solidFill>
              </a:rPr>
              <a:t>). Page xvi + 258  US Department of Interior, Portland, Oregon, USA.</a:t>
            </a:r>
          </a:p>
        </p:txBody>
      </p:sp>
      <p:pic>
        <p:nvPicPr>
          <p:cNvPr id="9" name="Picture 2" descr="C:\Users\kmetlen\Pictures\McEwan_20110524_29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10501"/>
            <a:ext cx="1854983" cy="12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0" y="1363859"/>
            <a:ext cx="381000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>
                <a:solidFill>
                  <a:prstClr val="black"/>
                </a:solidFill>
              </a:rPr>
              <a:t>© Rick McEwan</a:t>
            </a:r>
          </a:p>
        </p:txBody>
      </p:sp>
    </p:spTree>
    <p:extLst>
      <p:ext uri="{BB962C8B-B14F-4D97-AF65-F5344CB8AC3E}">
        <p14:creationId xmlns:p14="http://schemas.microsoft.com/office/powerpoint/2010/main" val="8701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Oakleaf Bold"/>
        <a:ea typeface=""/>
        <a:cs typeface=""/>
      </a:majorFont>
      <a:minorFont>
        <a:latin typeface="Oaklea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18654</TotalTime>
  <Words>2339</Words>
  <Application>Microsoft Office PowerPoint</Application>
  <PresentationFormat>On-screen Show (4:3)</PresentationFormat>
  <Paragraphs>362</Paragraphs>
  <Slides>51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Office Theme</vt:lpstr>
      <vt:lpstr>2_Office Theme</vt:lpstr>
      <vt:lpstr>1_Custom Design</vt:lpstr>
      <vt:lpstr>Trek</vt:lpstr>
      <vt:lpstr>4_Office Theme</vt:lpstr>
      <vt:lpstr>6_Office Theme</vt:lpstr>
      <vt:lpstr>1_Default Design</vt:lpstr>
      <vt:lpstr>1_Office Theme</vt:lpstr>
      <vt:lpstr>3_Office Theme</vt:lpstr>
      <vt:lpstr>5_Office Theme</vt:lpstr>
      <vt:lpstr>Default Design</vt:lpstr>
      <vt:lpstr>7_Office Theme</vt:lpstr>
      <vt:lpstr>A Cohesive Forest Restoration Strategy for the Rogue Basin</vt:lpstr>
      <vt:lpstr>PowerPoint Presentation</vt:lpstr>
      <vt:lpstr>Restoration Needs in Frequent Fire Forest A collaboration of USFS R6 and TNC</vt:lpstr>
      <vt:lpstr>Ashland Forest Resiliency Project</vt:lpstr>
      <vt:lpstr>Southern Oregon Forest Restoration Collaborative</vt:lpstr>
      <vt:lpstr>Principled, Collaborative Forest Stewardship</vt:lpstr>
      <vt:lpstr>Mechanical Treatments and Managed Fire Are Needed to Increase Resilience in Mixed Severity Forests</vt:lpstr>
      <vt:lpstr>Integrating Others’ Work</vt:lpstr>
      <vt:lpstr>PowerPoint Presentation</vt:lpstr>
      <vt:lpstr>Conserving Nature’s Stage </vt:lpstr>
      <vt:lpstr>Adapting Forests Under Climate Change</vt:lpstr>
      <vt:lpstr>  Rogue Basin Cohesive Forest Restoration Strategy: A Collaborative Vision for Resilient Landscapes and Fire Adapted Communities  Mechanical Treatments preparing for Managed Fire</vt:lpstr>
      <vt:lpstr>A Conservative Approach</vt:lpstr>
      <vt:lpstr>Cohesive Forest Restoration Strategy  Addresses Why and How </vt:lpstr>
      <vt:lpstr>Multiple Data Sources</vt:lpstr>
      <vt:lpstr>PowerPoint Presentation</vt:lpstr>
      <vt:lpstr>Predicted Fire Effects to Resources and Assets</vt:lpstr>
      <vt:lpstr>Risk to Community From Local Fires</vt:lpstr>
      <vt:lpstr>Source Watersheds of Large Fires That Impact  the Community</vt:lpstr>
      <vt:lpstr>Balancing Open and Closed Successional Classes</vt:lpstr>
      <vt:lpstr>Climate Resilient Settings: Resistance to rapid change in climate-smart locations</vt:lpstr>
      <vt:lpstr>Protect and Promote Complex Closed Habitat</vt:lpstr>
      <vt:lpstr>PowerPoint Presentation</vt:lpstr>
      <vt:lpstr>Treatment Themes to Estimate Work Needed</vt:lpstr>
      <vt:lpstr>Mechanical Treatment Themes  Existing density and proposed  removals by size class  GNN Data, Stakeholder Targets </vt:lpstr>
      <vt:lpstr>Economic Viability Depends on Byproduct Density and Yarding System</vt:lpstr>
      <vt:lpstr>Treatment Placement Optimization </vt:lpstr>
      <vt:lpstr>PowerPoint Presentation</vt:lpstr>
      <vt:lpstr>Acres of Treatment and Merchantable Volume on Federal Land</vt:lpstr>
      <vt:lpstr>&lt;50% of Federal Lands Available and Accessible for Mechanical Treatment</vt:lpstr>
      <vt:lpstr>Treating the maximum accessible federal lands improves the proportions of seral states, but much remains to be done – including GROWTH</vt:lpstr>
      <vt:lpstr>Landscape scale restoration reduces wildfire risk to core Northern Spotted Owl Habitat.  Near- and long- range habitat is promoted with 10 % of treatments.</vt:lpstr>
      <vt:lpstr>Cumulative Wildfire Response by Management Strategy</vt:lpstr>
      <vt:lpstr>Cumulative Wildfire Response – Most Detrimental</vt:lpstr>
      <vt:lpstr>Potential Fire Management Zones by Expected Net Value Change</vt:lpstr>
      <vt:lpstr>Engagement and Shared Objectives</vt:lpstr>
      <vt:lpstr>PowerPoint Presentation</vt:lpstr>
      <vt:lpstr>PowerPoint Presentation</vt:lpstr>
      <vt:lpstr>Multiple Spatial Scales</vt:lpstr>
      <vt:lpstr>Cohesive Restoration Strategy Performance</vt:lpstr>
      <vt:lpstr>PowerPoint Presentation</vt:lpstr>
      <vt:lpstr>Planning Areas with Summed Expected Net Value Change</vt:lpstr>
      <vt:lpstr>A Conservative Approach</vt:lpstr>
      <vt:lpstr>High Value Resources and Assets Identification and Response Function Development</vt:lpstr>
      <vt:lpstr>Cohesive Forest Restoration Strategy Interim Draft Federal Results</vt:lpstr>
      <vt:lpstr>Four Treatment Themes Relative to Northern Spotted Owl Habitat </vt:lpstr>
      <vt:lpstr>PowerPoint Presentation</vt:lpstr>
      <vt:lpstr>Assets (no benefits from fire)</vt:lpstr>
      <vt:lpstr>Resources (1) May benefit from fire</vt:lpstr>
      <vt:lpstr>Resources (2) May benefit from fire</vt:lpstr>
      <vt:lpstr>Relative Importance Adjusted for Extent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6 Restoration Need</dc:title>
  <dc:creator>Kerry Metlen</dc:creator>
  <cp:lastModifiedBy>Kerry Metlen</cp:lastModifiedBy>
  <cp:revision>420</cp:revision>
  <cp:lastPrinted>2014-10-09T23:45:28Z</cp:lastPrinted>
  <dcterms:created xsi:type="dcterms:W3CDTF">2014-09-18T15:54:19Z</dcterms:created>
  <dcterms:modified xsi:type="dcterms:W3CDTF">2016-06-28T12:57:48Z</dcterms:modified>
</cp:coreProperties>
</file>