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278" r:id="rId2"/>
    <p:sldId id="279" r:id="rId3"/>
    <p:sldId id="309" r:id="rId4"/>
    <p:sldId id="312" r:id="rId5"/>
    <p:sldId id="315" r:id="rId6"/>
    <p:sldId id="280" r:id="rId7"/>
    <p:sldId id="314" r:id="rId8"/>
    <p:sldId id="316" r:id="rId9"/>
    <p:sldId id="328" r:id="rId10"/>
    <p:sldId id="317" r:id="rId11"/>
    <p:sldId id="318" r:id="rId12"/>
    <p:sldId id="320" r:id="rId13"/>
    <p:sldId id="323" r:id="rId14"/>
    <p:sldId id="319" r:id="rId15"/>
    <p:sldId id="325" r:id="rId16"/>
    <p:sldId id="321" r:id="rId17"/>
    <p:sldId id="322" r:id="rId18"/>
    <p:sldId id="324" r:id="rId19"/>
    <p:sldId id="326" r:id="rId20"/>
    <p:sldId id="327" r:id="rId21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9F7"/>
    <a:srgbClr val="CDFAFF"/>
    <a:srgbClr val="CEEDFE"/>
    <a:srgbClr val="C4FEF8"/>
    <a:srgbClr val="000000"/>
    <a:srgbClr val="CCFFFF"/>
    <a:srgbClr val="CEF8F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266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23809523809524"/>
          <c:y val="7.582938388625593E-2"/>
          <c:w val="0.58253968253968258"/>
          <c:h val="0.658767772511848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Stable</c:v>
                </c:pt>
              </c:strCache>
            </c:strRef>
          </c:tx>
          <c:spPr>
            <a:solidFill>
              <a:srgbClr val="0000FF"/>
            </a:solidFill>
            <a:ln w="1666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98</c:v>
                </c:pt>
                <c:pt idx="1">
                  <c:v>95</c:v>
                </c:pt>
                <c:pt idx="2">
                  <c:v>95</c:v>
                </c:pt>
                <c:pt idx="3">
                  <c:v>82</c:v>
                </c:pt>
                <c:pt idx="4">
                  <c:v>58</c:v>
                </c:pt>
                <c:pt idx="5">
                  <c:v>60</c:v>
                </c:pt>
                <c:pt idx="6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Patchy</c:v>
                </c:pt>
              </c:strCache>
            </c:strRef>
          </c:tx>
          <c:spPr>
            <a:solidFill>
              <a:srgbClr val="99CC00"/>
            </a:solidFill>
            <a:ln w="1666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18</c:v>
                </c:pt>
                <c:pt idx="4">
                  <c:v>33</c:v>
                </c:pt>
                <c:pt idx="5">
                  <c:v>35</c:v>
                </c:pt>
                <c:pt idx="6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Refugia</c:v>
                </c:pt>
              </c:strCache>
            </c:strRef>
          </c:tx>
          <c:spPr>
            <a:solidFill>
              <a:srgbClr val="FFFF00"/>
            </a:solidFill>
            <a:ln w="1666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Etirpation</c:v>
                </c:pt>
              </c:strCache>
            </c:strRef>
          </c:tx>
          <c:spPr>
            <a:solidFill>
              <a:srgbClr val="FF9900"/>
            </a:solidFill>
            <a:ln w="1666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4386432"/>
        <c:axId val="94404992"/>
      </c:barChart>
      <c:catAx>
        <c:axId val="9438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362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/>
                  <a:t>Option</a:t>
                </a:r>
              </a:p>
            </c:rich>
          </c:tx>
          <c:layout>
            <c:manualLayout>
              <c:xMode val="edge"/>
              <c:yMode val="edge"/>
              <c:x val="0.43015873015873018"/>
              <c:y val="0.87203791469194314"/>
            </c:manualLayout>
          </c:layout>
          <c:overlay val="0"/>
          <c:spPr>
            <a:noFill/>
            <a:ln w="3333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62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440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404992"/>
        <c:scaling>
          <c:orientation val="minMax"/>
          <c:max val="100"/>
          <c:min val="0"/>
        </c:scaling>
        <c:delete val="0"/>
        <c:axPos val="l"/>
        <c:majorGridlines>
          <c:spPr>
            <a:ln w="416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Likelihood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62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4386432"/>
        <c:crosses val="autoZero"/>
        <c:crossBetween val="between"/>
        <c:minorUnit val="20"/>
      </c:valAx>
      <c:spPr>
        <a:noFill/>
        <a:ln w="1666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365079365079361"/>
          <c:y val="0.23459715639810427"/>
          <c:w val="0.20317460317460317"/>
          <c:h val="0.33412322274881517"/>
        </c:manualLayout>
      </c:layout>
      <c:overlay val="0"/>
      <c:spPr>
        <a:noFill/>
        <a:ln w="33337">
          <a:noFill/>
        </a:ln>
      </c:spPr>
      <c:txPr>
        <a:bodyPr/>
        <a:lstStyle/>
        <a:p>
          <a:pPr>
            <a:defRPr sz="2172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62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fld id="{F3C9A87F-3FA9-49F2-9A0C-3910BFC483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fld id="{2E8CFA34-CFB4-4482-87A9-99F4A8273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B776E-B279-425D-93DE-F0FC8D1AB1F4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4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05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577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905000"/>
            <a:ext cx="8382000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08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44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53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26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ª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tif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81000" y="228600"/>
            <a:ext cx="10134600" cy="914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The Function of Riparian Reserves for Terrestrial Species: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What was the Intent?</a:t>
            </a:r>
            <a:endParaRPr lang="en-US" sz="2400" b="1" dirty="0">
              <a:solidFill>
                <a:schemeClr val="folHlink"/>
              </a:solidFill>
            </a:endParaRPr>
          </a:p>
        </p:txBody>
      </p:sp>
      <p:pic>
        <p:nvPicPr>
          <p:cNvPr id="111638" name="Picture 22" descr="LUA_Figure_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3" r="9721"/>
          <a:stretch>
            <a:fillRect/>
          </a:stretch>
        </p:blipFill>
        <p:spPr bwMode="auto">
          <a:xfrm>
            <a:off x="3276600" y="1213624"/>
            <a:ext cx="183168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4" name="Picture 28" descr="p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91200"/>
            <a:ext cx="46482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112713" y="6049963"/>
            <a:ext cx="3544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Martin G. Raphael</a:t>
            </a:r>
          </a:p>
        </p:txBody>
      </p:sp>
      <p:sp>
        <p:nvSpPr>
          <p:cNvPr id="111650" name="Rectangle 34"/>
          <p:cNvSpPr>
            <a:spLocks noChangeArrowheads="1"/>
          </p:cNvSpPr>
          <p:nvPr/>
        </p:nvSpPr>
        <p:spPr bwMode="auto">
          <a:xfrm>
            <a:off x="3276600" y="1219200"/>
            <a:ext cx="1828800" cy="4419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52" name="Picture 36" descr="Olympic torrent salamander climbing out of the wat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12684" r="35616"/>
          <a:stretch/>
        </p:blipFill>
        <p:spPr bwMode="auto">
          <a:xfrm>
            <a:off x="256741" y="1905000"/>
            <a:ext cx="2900100" cy="3211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3624"/>
            <a:ext cx="3663950" cy="2438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1246"/>
              </p:ext>
            </p:extLst>
          </p:nvPr>
        </p:nvGraphicFramePr>
        <p:xfrm>
          <a:off x="5451475" y="3652025"/>
          <a:ext cx="3006725" cy="202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2" name="Chart" r:id="rId8" imgW="6096119" imgH="4114800" progId="MSGraph.Chart.8">
                  <p:embed followColorScheme="full"/>
                </p:oleObj>
              </mc:Choice>
              <mc:Fallback>
                <p:oleObj name="Chart" r:id="rId8" imgW="6096119" imgH="4114800" progId="MSGraph.Chart.8">
                  <p:embed followColorScheme="full"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3652025"/>
                        <a:ext cx="3006725" cy="2029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Species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Screen species for additional analysis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Species selected if rating &lt;80 in outcome 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Describe basis for concern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Describe possible mitigation measures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Describe benefits of mitigation	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Summarize mitigation measures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4196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this is documented in detail in Appendix J2 of FEIS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Consolidated Mitigations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Survey and manage (3)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Riparian reserves (5)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Watershed protections (2)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Matrix management provisions (6)	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Other measures 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Riparian reserve mitigations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153400" cy="48006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dirty="0" smtClean="0"/>
              <a:t>Survey for species and apply Riparian Reserve Scenario 1 where found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dirty="0" smtClean="0"/>
              <a:t>Apply RRS1 on intermittent fish-bearing streams and adjust after watershed analysis 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dirty="0" smtClean="0"/>
              <a:t>Apply RRS1 on intermittent fish-bearing streams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dirty="0" smtClean="0"/>
              <a:t>Ensure riparian management in AMAs provides species protection equivalent to RRS1	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dirty="0" smtClean="0"/>
              <a:t>Provide additional buffers around all wetlands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72400" cy="3213034"/>
          </a:xfrm>
          <a:prstGeom prst="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from Appendix J2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4114800" y="4537989"/>
            <a:ext cx="914400" cy="45719"/>
          </a:xfrm>
          <a:prstGeom prst="leftRightArrow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741" y="5289024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Mitigations 4, 5, 6, 7, &amp; 8 apply to riparian reserves; numbers in cells indicate level of benefit (low numbers better)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4381500" y="4603223"/>
            <a:ext cx="381000" cy="685800"/>
          </a:xfrm>
          <a:prstGeom prst="down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762000"/>
          </a:xfrm>
        </p:spPr>
        <p:txBody>
          <a:bodyPr/>
          <a:lstStyle/>
          <a:p>
            <a:r>
              <a:rPr lang="en-US" sz="3600" dirty="0" smtClean="0"/>
              <a:t>Additional Species Analysis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136421"/>
              </p:ext>
            </p:extLst>
          </p:nvPr>
        </p:nvGraphicFramePr>
        <p:xfrm>
          <a:off x="533400" y="685801"/>
          <a:ext cx="8305800" cy="60513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53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Species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FEMAT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App.</a:t>
                      </a:r>
                      <a:r>
                        <a:rPr lang="en-US" sz="2000" baseline="0" dirty="0" smtClean="0"/>
                        <a:t> J2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Riparian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Bryophytes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Fungi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Lichen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</a:tr>
              <a:tr h="5095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Vascular plants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Arthropods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Mollusks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Amphibians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Fish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Birds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460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5024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 mammals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50246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490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130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8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10" y="1905000"/>
            <a:ext cx="882619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Riparian lichens (e.g., </a:t>
            </a:r>
            <a:r>
              <a:rPr lang="en-US" i="1" dirty="0" err="1" smtClean="0"/>
              <a:t>Cetrelia</a:t>
            </a:r>
            <a:r>
              <a:rPr lang="en-US" i="1" dirty="0" smtClean="0"/>
              <a:t> </a:t>
            </a:r>
            <a:r>
              <a:rPr lang="en-US" i="1" dirty="0" err="1" smtClean="0"/>
              <a:t>cetrariodes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Full buffers would provide connectivity and larger patch sizes of appropriate host trees</a:t>
            </a:r>
            <a:endParaRPr lang="en-US" sz="3600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3505200" cy="233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Streamside salamanders</a:t>
            </a:r>
            <a:endParaRPr lang="en-US" sz="4000" dirty="0"/>
          </a:p>
        </p:txBody>
      </p:sp>
      <p:pic>
        <p:nvPicPr>
          <p:cNvPr id="4" name="Picture 36" descr="Olympic torrent salamander climbing out of the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12684" r="35616"/>
          <a:stretch/>
        </p:blipFill>
        <p:spPr bwMode="auto">
          <a:xfrm>
            <a:off x="533400" y="2667000"/>
            <a:ext cx="2900100" cy="3211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1844" y="2841555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Full buffers would maintain cool, clear water conditions critical for foraging and thermoregulation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74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Red tree vole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Full buffers would provide connectivity among patches of old forest in Matrix lands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3130556" cy="20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American marten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Full buffers would provide connectivity among patches of old forest in Matrix lands and foraging, denning habitat along streams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5" y="3200400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81000"/>
            <a:ext cx="8229600" cy="1371600"/>
          </a:xfrm>
        </p:spPr>
        <p:txBody>
          <a:bodyPr/>
          <a:lstStyle/>
          <a:p>
            <a:r>
              <a:rPr lang="en-US" dirty="0" smtClean="0"/>
              <a:t>Final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Once the list of proposed mitigations was presented to EIS team, a decision was made to implement Riparian </a:t>
            </a:r>
            <a:r>
              <a:rPr lang="en-US" dirty="0"/>
              <a:t>R</a:t>
            </a:r>
            <a:r>
              <a:rPr lang="en-US" dirty="0" smtClean="0"/>
              <a:t>eserve </a:t>
            </a:r>
            <a:r>
              <a:rPr lang="en-US" dirty="0"/>
              <a:t>S</a:t>
            </a:r>
            <a:r>
              <a:rPr lang="en-US" dirty="0" smtClean="0"/>
              <a:t>cenario 1 on </a:t>
            </a:r>
            <a:r>
              <a:rPr lang="en-US" smtClean="0"/>
              <a:t>all streams </a:t>
            </a:r>
            <a:r>
              <a:rPr lang="en-US" dirty="0" smtClean="0"/>
              <a:t>as this option captured most benefit.  This was then made part of the Record of Decision for the plan.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599"/>
            <a:ext cx="1621320" cy="207388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 primary objective of the Northwest Forest Plan was to achieve: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i="1" dirty="0"/>
              <a:t>“</a:t>
            </a:r>
            <a:r>
              <a:rPr lang="en-US" dirty="0"/>
              <a:t>maintenance and/or restoration of habitat conditions </a:t>
            </a:r>
            <a:r>
              <a:rPr lang="en-US" dirty="0" smtClean="0"/>
              <a:t>to support viable populations, well-distributed across their current ranges, of species known…to be associated with old-growth forest conditions”</a:t>
            </a:r>
            <a:endParaRPr lang="en-US" dirty="0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879850" y="5989638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--FEMAT 1993:iv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The added buffer widths were meant to reduce risk of extirpation for the ~130 terrestrial species associated with old forest that would benefit from greater protection of streams and streamside forest.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1600"/>
            <a:ext cx="146685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Conservation Biology Principles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Species that are well distributed across their range are less prone to extinction</a:t>
            </a:r>
          </a:p>
          <a:p>
            <a:r>
              <a:rPr lang="en-US" dirty="0"/>
              <a:t>Larger blocks of habitat are superior to smaller blocks</a:t>
            </a:r>
          </a:p>
          <a:p>
            <a:r>
              <a:rPr lang="en-US" dirty="0"/>
              <a:t>Closer blocks are better than farther blocks</a:t>
            </a:r>
          </a:p>
          <a:p>
            <a:r>
              <a:rPr lang="en-US" dirty="0" smtClean="0"/>
              <a:t>Connected </a:t>
            </a:r>
            <a:r>
              <a:rPr lang="en-US" dirty="0"/>
              <a:t>blocks are better than </a:t>
            </a:r>
            <a:r>
              <a:rPr lang="en-US" dirty="0" smtClean="0"/>
              <a:t>isolated </a:t>
            </a:r>
            <a:r>
              <a:rPr lang="en-US" dirty="0"/>
              <a:t>blocks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69511"/>
            <a:ext cx="1751566" cy="227745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40010"/>
            <a:ext cx="1883213" cy="233198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44" y="2269511"/>
            <a:ext cx="1758356" cy="230248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69510"/>
            <a:ext cx="1800034" cy="230248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35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From FEMAT to Record of Decision</a:t>
            </a:r>
            <a:endParaRPr lang="en-US" sz="3600" b="1" dirty="0"/>
          </a:p>
        </p:txBody>
      </p:sp>
      <p:sp>
        <p:nvSpPr>
          <p:cNvPr id="4" name="Circular Arrow 3"/>
          <p:cNvSpPr/>
          <p:nvPr/>
        </p:nvSpPr>
        <p:spPr bwMode="auto">
          <a:xfrm>
            <a:off x="1981200" y="1604665"/>
            <a:ext cx="978408" cy="978408"/>
          </a:xfrm>
          <a:prstGeom prst="circular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Circular Arrow 9"/>
          <p:cNvSpPr/>
          <p:nvPr/>
        </p:nvSpPr>
        <p:spPr bwMode="auto">
          <a:xfrm>
            <a:off x="4191000" y="1604665"/>
            <a:ext cx="978408" cy="978408"/>
          </a:xfrm>
          <a:prstGeom prst="circular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Circular Arrow 10"/>
          <p:cNvSpPr/>
          <p:nvPr/>
        </p:nvSpPr>
        <p:spPr bwMode="auto">
          <a:xfrm>
            <a:off x="6248400" y="1604665"/>
            <a:ext cx="978408" cy="978408"/>
          </a:xfrm>
          <a:prstGeom prst="circular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5787" y="4739918"/>
            <a:ext cx="6348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Riparian reserve buffer design changed along the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10 Alternatives Considered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570038"/>
          <a:ext cx="8458200" cy="529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1" name="Chart" r:id="rId3" imgW="6096000" imgH="4114800" progId="MSGraph.Chart.8">
                  <p:embed followColorScheme="full"/>
                </p:oleObj>
              </mc:Choice>
              <mc:Fallback>
                <p:oleObj name="Chart" r:id="rId3" imgW="60960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70038"/>
                        <a:ext cx="8458200" cy="529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854748" y="1219200"/>
            <a:ext cx="110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NWFP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5334000" y="1524000"/>
            <a:ext cx="609600" cy="533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Riparian Buffers - FEMAT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Fish-bearing streams - 2 tree heights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Permanent non-fish-bearing streams – 1 tree height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Intermittent streams in key watersheds – 1 tree height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Intermittent streams outside of key watersheds – ½ tree height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Assessment Panel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Describe options</a:t>
            </a:r>
          </a:p>
          <a:p>
            <a:pPr>
              <a:lnSpc>
                <a:spcPct val="90000"/>
              </a:lnSpc>
            </a:pPr>
            <a:r>
              <a:rPr lang="en-US"/>
              <a:t>Explain outcome rating scale</a:t>
            </a:r>
          </a:p>
          <a:p>
            <a:pPr lvl="1">
              <a:lnSpc>
                <a:spcPct val="90000"/>
              </a:lnSpc>
            </a:pPr>
            <a:r>
              <a:rPr lang="en-US"/>
              <a:t>4 outcomes ranging from likely extirpation to stable and well-distributed over next 100 years</a:t>
            </a:r>
          </a:p>
          <a:p>
            <a:pPr>
              <a:lnSpc>
                <a:spcPct val="90000"/>
              </a:lnSpc>
            </a:pPr>
            <a:r>
              <a:rPr lang="en-US"/>
              <a:t>Score alternatives</a:t>
            </a:r>
          </a:p>
          <a:p>
            <a:pPr>
              <a:lnSpc>
                <a:spcPct val="90000"/>
              </a:lnSpc>
            </a:pPr>
            <a:r>
              <a:rPr lang="en-US"/>
              <a:t>Discuss and revise scores</a:t>
            </a:r>
          </a:p>
          <a:p>
            <a:pPr>
              <a:lnSpc>
                <a:spcPct val="90000"/>
              </a:lnSpc>
            </a:pPr>
            <a:r>
              <a:rPr lang="en-US"/>
              <a:t>Summarize as average among panelists</a:t>
            </a:r>
          </a:p>
          <a:p>
            <a:pPr>
              <a:lnSpc>
                <a:spcPct val="90000"/>
              </a:lnSpc>
            </a:pPr>
            <a:r>
              <a:rPr lang="en-US"/>
              <a:t>Discuss contributions from non-federal land &amp; cumulative effects from other threats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Red Tree Vole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98526034"/>
              </p:ext>
            </p:extLst>
          </p:nvPr>
        </p:nvGraphicFramePr>
        <p:xfrm>
          <a:off x="50800" y="1270000"/>
          <a:ext cx="7899400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324600" y="1752600"/>
            <a:ext cx="226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</a:rPr>
              <a:t>Likelihood (%)</a:t>
            </a:r>
          </a:p>
          <a:p>
            <a:r>
              <a:rPr lang="en-US" sz="2400" b="1">
                <a:latin typeface="Arial" pitchFamily="34" charset="0"/>
              </a:rPr>
              <a:t>From panel</a:t>
            </a: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H="1" flipV="1">
            <a:off x="6019800" y="5715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352543" y="5957888"/>
            <a:ext cx="1410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 dirty="0">
                <a:latin typeface="+mj-lt"/>
              </a:rPr>
              <a:t>NWFP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en-US" sz="2800" dirty="0" smtClean="0"/>
              <a:t>Viability increased with amount of </a:t>
            </a:r>
            <a:br>
              <a:rPr lang="en-US" sz="2800" dirty="0" smtClean="0"/>
            </a:br>
            <a:r>
              <a:rPr lang="en-US" sz="2800" dirty="0" smtClean="0"/>
              <a:t>old forest in reserves and buffers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61584"/>
              </p:ext>
            </p:extLst>
          </p:nvPr>
        </p:nvGraphicFramePr>
        <p:xfrm>
          <a:off x="533400" y="1066800"/>
          <a:ext cx="1038019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2" name="SPW 12.0 Graph" r:id="rId3" imgW="7962781" imgH="4267319" progId="SigmaPlotGraphicObject.11">
                  <p:embed/>
                </p:oleObj>
              </mc:Choice>
              <mc:Fallback>
                <p:oleObj name="SPW 12.0 Graph" r:id="rId3" imgW="7962781" imgH="4267319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66800"/>
                        <a:ext cx="10380193" cy="5562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696200" y="0"/>
            <a:ext cx="1447800" cy="6858000"/>
          </a:xfrm>
          <a:prstGeom prst="rect">
            <a:avLst/>
          </a:prstGeom>
          <a:solidFill>
            <a:schemeClr val="accent5">
              <a:lumMod val="85000"/>
              <a:alpha val="83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mposium master">
  <a:themeElements>
    <a:clrScheme name="Symposium master 9">
      <a:dk1>
        <a:srgbClr val="003399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2A82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Symposium 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ymposium master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posium master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posium master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posium master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posium master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posium master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mposium master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mposium master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mposium master 9">
        <a:dk1>
          <a:srgbClr val="003399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2A82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4680</TotalTime>
  <Words>576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Symposium master</vt:lpstr>
      <vt:lpstr>Chart</vt:lpstr>
      <vt:lpstr>SPW 12.0 Graph</vt:lpstr>
      <vt:lpstr>PowerPoint Presentation</vt:lpstr>
      <vt:lpstr>A primary objective of the Northwest Forest Plan was to achieve: </vt:lpstr>
      <vt:lpstr>Conservation Biology Principles</vt:lpstr>
      <vt:lpstr>PowerPoint Presentation</vt:lpstr>
      <vt:lpstr>10 Alternatives Considered</vt:lpstr>
      <vt:lpstr>Riparian Buffers - FEMAT</vt:lpstr>
      <vt:lpstr>Assessment Panel</vt:lpstr>
      <vt:lpstr>Red Tree Vole</vt:lpstr>
      <vt:lpstr>Viability increased with amount of  old forest in reserves and buffers</vt:lpstr>
      <vt:lpstr>Additional Species Analysis</vt:lpstr>
      <vt:lpstr>Consolidated Mitigations</vt:lpstr>
      <vt:lpstr>Riparian reserve mitigations</vt:lpstr>
      <vt:lpstr>PowerPoint Presentation</vt:lpstr>
      <vt:lpstr>Additional Species Analysis</vt:lpstr>
      <vt:lpstr>Examples</vt:lpstr>
      <vt:lpstr>Examples</vt:lpstr>
      <vt:lpstr>Examples</vt:lpstr>
      <vt:lpstr>Examples</vt:lpstr>
      <vt:lpstr>Final Decision</vt:lpstr>
      <vt:lpstr>Bottom Line</vt:lpstr>
    </vt:vector>
  </TitlesOfParts>
  <Company>USDA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S.Lanigan</dc:creator>
  <cp:lastModifiedBy>Raphael, Martin</cp:lastModifiedBy>
  <cp:revision>81</cp:revision>
  <dcterms:created xsi:type="dcterms:W3CDTF">2005-03-17T19:22:48Z</dcterms:created>
  <dcterms:modified xsi:type="dcterms:W3CDTF">2012-10-30T01:25:49Z</dcterms:modified>
</cp:coreProperties>
</file>