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60" r:id="rId5"/>
    <p:sldId id="261" r:id="rId6"/>
    <p:sldId id="265" r:id="rId7"/>
    <p:sldId id="281" r:id="rId8"/>
    <p:sldId id="262" r:id="rId9"/>
    <p:sldId id="263" r:id="rId10"/>
    <p:sldId id="264" r:id="rId11"/>
    <p:sldId id="275" r:id="rId12"/>
    <p:sldId id="276" r:id="rId13"/>
    <p:sldId id="266" r:id="rId14"/>
    <p:sldId id="270" r:id="rId15"/>
    <p:sldId id="278" r:id="rId16"/>
    <p:sldId id="267" r:id="rId17"/>
    <p:sldId id="271" r:id="rId18"/>
    <p:sldId id="268" r:id="rId19"/>
    <p:sldId id="277" r:id="rId20"/>
    <p:sldId id="272" r:id="rId21"/>
    <p:sldId id="26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174" y="4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83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3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1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9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0CC39BB-0F3E-4EF2-BFCF-7AD6ACAAC82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82496" y="6002846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4C7F-26F1-4ADC-8745-6B2109968B4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912" y="137809"/>
            <a:ext cx="1143000" cy="13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Connecting the dots: </a:t>
            </a:r>
            <a:r>
              <a:rPr lang="en-US" sz="4800" dirty="0" smtClean="0"/>
              <a:t>data, simulation, and realism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cap="none" dirty="0" smtClean="0"/>
              <a:t>Bob </a:t>
            </a:r>
            <a:r>
              <a:rPr lang="en-US" b="1" cap="none" dirty="0" err="1" smtClean="0"/>
              <a:t>McGaughey</a:t>
            </a:r>
            <a:r>
              <a:rPr lang="en-US" b="1" cap="none" dirty="0" smtClean="0"/>
              <a:t> – Pacific Northwest Research Station</a:t>
            </a:r>
            <a:endParaRPr lang="en-US" b="1" cap="none" dirty="0"/>
          </a:p>
        </p:txBody>
      </p:sp>
      <p:grpSp>
        <p:nvGrpSpPr>
          <p:cNvPr id="4" name="Group 3"/>
          <p:cNvGrpSpPr/>
          <p:nvPr/>
        </p:nvGrpSpPr>
        <p:grpSpPr>
          <a:xfrm>
            <a:off x="8810258" y="290352"/>
            <a:ext cx="2981441" cy="6200353"/>
            <a:chOff x="8810258" y="290352"/>
            <a:chExt cx="2981441" cy="6200353"/>
          </a:xfrm>
        </p:grpSpPr>
        <p:cxnSp>
          <p:nvCxnSpPr>
            <p:cNvPr id="12" name="Straight Arrow Connector 11"/>
            <p:cNvCxnSpPr>
              <a:stCxn id="6" idx="5"/>
              <a:endCxn id="8" idx="1"/>
            </p:cNvCxnSpPr>
            <p:nvPr/>
          </p:nvCxnSpPr>
          <p:spPr>
            <a:xfrm>
              <a:off x="9315610" y="795704"/>
              <a:ext cx="1724682" cy="15594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4"/>
              <a:endCxn id="7" idx="0"/>
            </p:cNvCxnSpPr>
            <p:nvPr/>
          </p:nvCxnSpPr>
          <p:spPr>
            <a:xfrm>
              <a:off x="11249616" y="2860483"/>
              <a:ext cx="1" cy="11268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9" idx="0"/>
            </p:cNvCxnSpPr>
            <p:nvPr/>
          </p:nvCxnSpPr>
          <p:spPr>
            <a:xfrm>
              <a:off x="11249617" y="4579391"/>
              <a:ext cx="246054" cy="12130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10" idx="6"/>
            </p:cNvCxnSpPr>
            <p:nvPr/>
          </p:nvCxnSpPr>
          <p:spPr>
            <a:xfrm flipH="1">
              <a:off x="9828065" y="6088501"/>
              <a:ext cx="1371577" cy="1061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810258" y="290352"/>
              <a:ext cx="592057" cy="5920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953587" y="2268426"/>
              <a:ext cx="592057" cy="5920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953588" y="3987334"/>
              <a:ext cx="592057" cy="59205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199642" y="5792472"/>
              <a:ext cx="592057" cy="5920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236008" y="5898648"/>
              <a:ext cx="592057" cy="59205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4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a starting point, we need a way to show changes</a:t>
            </a:r>
          </a:p>
          <a:p>
            <a:pPr lvl="1"/>
            <a:r>
              <a:rPr lang="en-US" dirty="0" smtClean="0"/>
              <a:t>Photos and artist renditions </a:t>
            </a:r>
          </a:p>
          <a:p>
            <a:pPr lvl="2"/>
            <a:r>
              <a:rPr lang="en-US" dirty="0" smtClean="0"/>
              <a:t>This is usually an artistic process</a:t>
            </a:r>
          </a:p>
          <a:p>
            <a:pPr lvl="2"/>
            <a:r>
              <a:rPr lang="en-US" dirty="0" smtClean="0"/>
              <a:t>Can be guided by 3D views of terrain and GIS data</a:t>
            </a:r>
          </a:p>
          <a:p>
            <a:pPr lvl="2"/>
            <a:r>
              <a:rPr lang="en-US" dirty="0"/>
              <a:t>Difficult to show widespread disturbances or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For a digital methods, you need to simulate:</a:t>
            </a:r>
          </a:p>
          <a:p>
            <a:pPr lvl="2"/>
            <a:r>
              <a:rPr lang="en-US" dirty="0" smtClean="0"/>
              <a:t>Treatment or disturbance effects (generally localized)</a:t>
            </a:r>
          </a:p>
          <a:p>
            <a:pPr lvl="2"/>
            <a:r>
              <a:rPr lang="en-US" dirty="0" smtClean="0"/>
              <a:t>Natural processes</a:t>
            </a:r>
          </a:p>
          <a:p>
            <a:pPr lvl="2"/>
            <a:r>
              <a:rPr lang="en-US" dirty="0" smtClean="0"/>
              <a:t>Growth over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Management alternatives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Variable retention </a:t>
            </a:r>
            <a:r>
              <a:rPr lang="en-US" sz="2000" dirty="0" smtClean="0"/>
              <a:t>level</a:t>
            </a:r>
            <a:br>
              <a:rPr lang="en-US" sz="2000" dirty="0" smtClean="0"/>
            </a:br>
            <a:r>
              <a:rPr lang="en-US" sz="2000" dirty="0" smtClean="0"/>
              <a:t>using </a:t>
            </a:r>
            <a:r>
              <a:rPr lang="en-US" sz="2000" dirty="0"/>
              <a:t>three spatial patterns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03085" y="2362200"/>
            <a:ext cx="9274680" cy="2255838"/>
            <a:chOff x="1303085" y="2362200"/>
            <a:chExt cx="9274680" cy="2255838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 rot="10749597">
              <a:off x="1303085" y="2574925"/>
              <a:ext cx="242888" cy="14620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50% retention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919035" y="4343400"/>
              <a:ext cx="1625600" cy="2746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tx2"/>
                  </a:solidFill>
                  <a:latin typeface="+mj-lt"/>
                </a:rPr>
                <a:t>Uniform pattern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283200" y="4343400"/>
              <a:ext cx="1625600" cy="2746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Small patches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647365" y="4343400"/>
              <a:ext cx="1625600" cy="2746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Large patches</a:t>
              </a:r>
            </a:p>
          </p:txBody>
        </p:sp>
        <p:pic>
          <p:nvPicPr>
            <p:cNvPr id="8" name="Picture 14" descr="C:\Projects\EnVision retention images\working images\SVS images\retain50p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400" y="2362200"/>
              <a:ext cx="2235200" cy="188436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" descr="C:\Projects\EnVision retention images\working images\SVS images\retain50up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235" y="2362200"/>
              <a:ext cx="2235200" cy="18859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C:\Projects\EnVision retention images\working images\SVS images\retain50mp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565" y="2362200"/>
              <a:ext cx="2235200" cy="18859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03085" y="4695824"/>
            <a:ext cx="9274680" cy="1885951"/>
            <a:chOff x="1303085" y="4695824"/>
            <a:chExt cx="9274680" cy="1885951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rot="10749597">
              <a:off x="1303085" y="4876800"/>
              <a:ext cx="242888" cy="15240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20% retention</a:t>
              </a:r>
            </a:p>
          </p:txBody>
        </p:sp>
        <p:pic>
          <p:nvPicPr>
            <p:cNvPr id="13" name="Picture 11" descr="C:\Projects\EnVision retention images\working images\SVS images\retain20up.bmp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235" y="4695824"/>
              <a:ext cx="2235200" cy="188436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Projects\EnVision retention images\working images\SVS images\retain20p.bmp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400" y="4695825"/>
              <a:ext cx="2235200" cy="188436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" descr="C:\Projects\EnVision retention images\working images\SVS images\retain20mp.bmp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565" y="4695825"/>
              <a:ext cx="2235200" cy="18859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303085" y="276225"/>
            <a:ext cx="2546350" cy="1884364"/>
            <a:chOff x="1303085" y="276225"/>
            <a:chExt cx="2546350" cy="1884364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 rot="-10850403">
              <a:off x="1303085" y="457200"/>
              <a:ext cx="242888" cy="15240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Initial condition</a:t>
              </a:r>
            </a:p>
          </p:txBody>
        </p:sp>
        <p:pic>
          <p:nvPicPr>
            <p:cNvPr id="17" name="Picture 13" descr="C:\Projects\EnVision retention images\working images\SVS images\retain100.bmp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235" y="276225"/>
              <a:ext cx="2235200" cy="188436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4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Management alternatives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Variable retention </a:t>
            </a:r>
            <a:r>
              <a:rPr lang="en-US" sz="2000" dirty="0" smtClean="0"/>
              <a:t>level</a:t>
            </a:r>
            <a:br>
              <a:rPr lang="en-US" sz="2000" dirty="0" smtClean="0"/>
            </a:br>
            <a:r>
              <a:rPr lang="en-US" sz="2000" dirty="0" smtClean="0"/>
              <a:t>using </a:t>
            </a:r>
            <a:r>
              <a:rPr lang="en-US" sz="2000" dirty="0"/>
              <a:t>three spatial patterns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37335" y="304800"/>
            <a:ext cx="3055243" cy="1828800"/>
            <a:chOff x="937335" y="304800"/>
            <a:chExt cx="3055243" cy="1828800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 rot="-10850403">
              <a:off x="937335" y="457200"/>
              <a:ext cx="242888" cy="15240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Initial condition</a:t>
              </a:r>
            </a:p>
          </p:txBody>
        </p:sp>
        <p:pic>
          <p:nvPicPr>
            <p:cNvPr id="20" name="Picture 3" descr="C:\Projects\brochure images\images\lma_r1c1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485" y="304800"/>
              <a:ext cx="2744093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37335" y="2360136"/>
            <a:ext cx="10006180" cy="2231571"/>
            <a:chOff x="937335" y="2360136"/>
            <a:chExt cx="10006180" cy="223157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 rot="10749597">
              <a:off x="937335" y="2574925"/>
              <a:ext cx="242888" cy="14620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50% retention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807731" y="4317069"/>
              <a:ext cx="1625600" cy="2746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tx2"/>
                  </a:solidFill>
                  <a:latin typeface="+mj-lt"/>
                </a:rPr>
                <a:t>Uniform pattern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283200" y="4317069"/>
              <a:ext cx="1625600" cy="2746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tx2"/>
                  </a:solidFill>
                  <a:latin typeface="+mj-lt"/>
                </a:rPr>
                <a:t>Small patches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758221" y="4317069"/>
              <a:ext cx="1625600" cy="2746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tx2"/>
                  </a:solidFill>
                  <a:latin typeface="+mj-lt"/>
                </a:rPr>
                <a:t>Large patches</a:t>
              </a:r>
            </a:p>
          </p:txBody>
        </p:sp>
        <p:pic>
          <p:nvPicPr>
            <p:cNvPr id="21" name="Picture 5" descr="C:\Projects\brochure images\images\lma_r2c1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485" y="2360136"/>
              <a:ext cx="2744094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Projects\brochure images\images\lma_r2c2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953" y="2360136"/>
              <a:ext cx="2744094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C:\Projects\brochure images\images\lma_r2c3.bmp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421" y="2360136"/>
              <a:ext cx="2744094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937335" y="4694237"/>
            <a:ext cx="10005287" cy="1828800"/>
            <a:chOff x="937335" y="4694237"/>
            <a:chExt cx="10005287" cy="1828800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rot="10749597">
              <a:off x="937335" y="4876800"/>
              <a:ext cx="242888" cy="15240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tx2"/>
                  </a:solidFill>
                  <a:latin typeface="+mj-lt"/>
                </a:rPr>
                <a:t>20% retention</a:t>
              </a:r>
            </a:p>
          </p:txBody>
        </p:sp>
        <p:pic>
          <p:nvPicPr>
            <p:cNvPr id="24" name="Picture 7" descr="C:\Projects\brochure images\images\lma_r3c1.bmp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953" y="4694237"/>
              <a:ext cx="2744094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" descr="C:\Projects\brochure images\images\lma_r3c2.bmp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485" y="4694237"/>
              <a:ext cx="2744094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C:\Projects\brochure images\retention\retain20mp_new.bmp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199421" y="4694237"/>
              <a:ext cx="2743201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10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data to show the effect of changes</a:t>
            </a:r>
          </a:p>
          <a:p>
            <a:r>
              <a:rPr lang="en-US" dirty="0" smtClean="0"/>
              <a:t>You need several simulation tools to show changes in all parts of the scene</a:t>
            </a:r>
          </a:p>
          <a:p>
            <a:pPr lvl="1"/>
            <a:r>
              <a:rPr lang="en-US" dirty="0" smtClean="0"/>
              <a:t>Roads and other built features</a:t>
            </a:r>
          </a:p>
          <a:p>
            <a:pPr lvl="1"/>
            <a:r>
              <a:rPr lang="en-US" dirty="0" smtClean="0"/>
              <a:t>Treatment or disturbance effects (spatial patterns and changes to appearance of individual plants)</a:t>
            </a:r>
          </a:p>
          <a:p>
            <a:pPr lvl="1"/>
            <a:r>
              <a:rPr lang="en-US" dirty="0" smtClean="0"/>
              <a:t>Forest growth and mortality</a:t>
            </a:r>
          </a:p>
        </p:txBody>
      </p:sp>
    </p:spTree>
    <p:extLst>
      <p:ext uri="{BB962C8B-B14F-4D97-AF65-F5344CB8AC3E}">
        <p14:creationId xmlns:p14="http://schemas.microsoft.com/office/powerpoint/2010/main" val="24929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the most significant component of visual simulations</a:t>
            </a:r>
            <a:endParaRPr lang="en-US" dirty="0"/>
          </a:p>
          <a:p>
            <a:r>
              <a:rPr lang="en-US" dirty="0"/>
              <a:t>Requires large amounts of data to do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Spatial patterns (existing and proposed)</a:t>
            </a:r>
          </a:p>
          <a:p>
            <a:pPr lvl="1"/>
            <a:r>
              <a:rPr lang="en-US" dirty="0" smtClean="0"/>
              <a:t>Attributes</a:t>
            </a:r>
            <a:endParaRPr lang="en-US" dirty="0"/>
          </a:p>
          <a:p>
            <a:r>
              <a:rPr lang="en-US" dirty="0"/>
              <a:t>Easy to </a:t>
            </a:r>
            <a:r>
              <a:rPr lang="en-US" dirty="0" smtClean="0"/>
              <a:t>misrepresent…hard </a:t>
            </a:r>
            <a:r>
              <a:rPr lang="en-US" dirty="0"/>
              <a:t>to represent </a:t>
            </a:r>
            <a:r>
              <a:rPr lang="en-US" dirty="0" smtClean="0"/>
              <a:t>without bias</a:t>
            </a:r>
          </a:p>
          <a:p>
            <a:pPr lvl="1"/>
            <a:r>
              <a:rPr lang="en-US" dirty="0" smtClean="0"/>
              <a:t>For a given species, how many variations in appearance do you need?</a:t>
            </a:r>
          </a:p>
          <a:p>
            <a:pPr lvl="2"/>
            <a:r>
              <a:rPr lang="en-US" dirty="0" smtClean="0"/>
              <a:t>Age, vigor, damage, time of year</a:t>
            </a:r>
            <a:endParaRPr lang="en-US" dirty="0"/>
          </a:p>
          <a:p>
            <a:r>
              <a:rPr lang="en-US" dirty="0" smtClean="0"/>
              <a:t>May be hard </a:t>
            </a:r>
            <a:r>
              <a:rPr lang="en-US" dirty="0"/>
              <a:t>to manipulate </a:t>
            </a:r>
            <a:r>
              <a:rPr lang="en-US" dirty="0" smtClean="0"/>
              <a:t>spatial patterns to accurately show changes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models can deal with larger tree components</a:t>
            </a:r>
          </a:p>
          <a:p>
            <a:pPr lvl="1"/>
            <a:r>
              <a:rPr lang="en-US" dirty="0" smtClean="0"/>
              <a:t>Small trees and regeneration are problematic</a:t>
            </a:r>
          </a:p>
          <a:p>
            <a:pPr lvl="1"/>
            <a:r>
              <a:rPr lang="en-US" dirty="0" smtClean="0"/>
              <a:t>Crown response on residual trees may not be realistic</a:t>
            </a:r>
          </a:p>
          <a:p>
            <a:pPr lvl="1"/>
            <a:r>
              <a:rPr lang="en-US" dirty="0" smtClean="0"/>
              <a:t>Maintaining spatial patterns can be difficult</a:t>
            </a:r>
          </a:p>
          <a:p>
            <a:r>
              <a:rPr lang="en-US" dirty="0" smtClean="0"/>
              <a:t>Are there good ways to model possible disturbances (insects &amp; fire)?</a:t>
            </a:r>
          </a:p>
          <a:p>
            <a:r>
              <a:rPr lang="en-US" dirty="0" smtClean="0"/>
              <a:t>What about non-tree vegetation?</a:t>
            </a:r>
          </a:p>
          <a:p>
            <a:pPr lvl="1"/>
            <a:r>
              <a:rPr lang="en-US" dirty="0" smtClean="0"/>
              <a:t>Difficult to model shrub communities and their response to changes in the </a:t>
            </a:r>
            <a:r>
              <a:rPr lang="en-US" dirty="0" err="1" smtClean="0"/>
              <a:t>overstory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Place</a:t>
            </a:r>
            <a:r>
              <a:rPr lang="en-US" dirty="0" smtClean="0"/>
              <a:t> and scale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present illustrations of various conditions if they don’t represent a “real” place</a:t>
            </a:r>
          </a:p>
          <a:p>
            <a:pPr lvl="1"/>
            <a:r>
              <a:rPr lang="en-US" dirty="0" smtClean="0"/>
              <a:t>The goal is to communicate the intent of a treatment or impact of a disturbance</a:t>
            </a:r>
          </a:p>
          <a:p>
            <a:pPr lvl="1"/>
            <a:r>
              <a:rPr lang="en-US" dirty="0" smtClean="0"/>
              <a:t>Do you need to use a real place?</a:t>
            </a:r>
          </a:p>
          <a:p>
            <a:r>
              <a:rPr lang="en-US" dirty="0" smtClean="0"/>
              <a:t>As soon as the place becomes “real”, viewers will start to compare the visual simulation with their own personal experiences involving the same place</a:t>
            </a:r>
          </a:p>
          <a:p>
            <a:pPr lvl="1"/>
            <a:r>
              <a:rPr lang="en-US" dirty="0" smtClean="0"/>
              <a:t>Details and landmarks matter</a:t>
            </a:r>
          </a:p>
          <a:p>
            <a:pPr lvl="1"/>
            <a:r>
              <a:rPr lang="en-US" dirty="0" smtClean="0"/>
              <a:t>Any differences from the viewer’s reality can obscure the intended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and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the area of interest and the overall extent represented in a view matter</a:t>
            </a:r>
          </a:p>
          <a:p>
            <a:r>
              <a:rPr lang="en-US" dirty="0" smtClean="0"/>
              <a:t>Landscape-scale views can be done with less data compared to views from within a stand</a:t>
            </a:r>
          </a:p>
          <a:p>
            <a:r>
              <a:rPr lang="en-US" dirty="0" smtClean="0"/>
              <a:t>Allowing viewers to “roam” over the landscape presents challenges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3360" y="4168374"/>
            <a:ext cx="11236126" cy="2582903"/>
            <a:chOff x="473360" y="4168374"/>
            <a:chExt cx="11236126" cy="25829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2825" y="4168374"/>
              <a:ext cx="3200400" cy="2133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360" y="4168374"/>
              <a:ext cx="3200400" cy="2133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060403" y="6381945"/>
              <a:ext cx="2128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1000 ha view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1638" y="6381945"/>
              <a:ext cx="2128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100 ha view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02873" y="6381945"/>
              <a:ext cx="2128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 ha view</a:t>
              </a:r>
              <a:endParaRPr lang="en-US" dirty="0"/>
            </a:p>
          </p:txBody>
        </p:sp>
        <p:pic>
          <p:nvPicPr>
            <p:cNvPr id="11" name="Picture 3" descr="C:\My Documents\fy02\presentations\FVS user conference\example all icon trees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289" y="4168374"/>
              <a:ext cx="3197197" cy="2130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74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“showing things </a:t>
            </a:r>
            <a:r>
              <a:rPr lang="en-US" dirty="0"/>
              <a:t>as they really </a:t>
            </a:r>
            <a:r>
              <a:rPr lang="en-US" dirty="0" smtClean="0"/>
              <a:t>are”</a:t>
            </a:r>
            <a:endParaRPr lang="en-US" dirty="0"/>
          </a:p>
          <a:p>
            <a:pPr lvl="1"/>
            <a:r>
              <a:rPr lang="en-US" dirty="0" smtClean="0"/>
              <a:t>Completeness of data</a:t>
            </a:r>
          </a:p>
          <a:p>
            <a:pPr lvl="2"/>
            <a:r>
              <a:rPr lang="en-US" dirty="0" smtClean="0"/>
              <a:t>Spatial coverage</a:t>
            </a:r>
          </a:p>
          <a:p>
            <a:pPr lvl="2"/>
            <a:r>
              <a:rPr lang="en-US" dirty="0" smtClean="0"/>
              <a:t>Information for all visible components</a:t>
            </a:r>
          </a:p>
          <a:p>
            <a:pPr lvl="2"/>
            <a:r>
              <a:rPr lang="en-US" dirty="0" smtClean="0"/>
              <a:t>Do you really know about condition?</a:t>
            </a:r>
          </a:p>
          <a:p>
            <a:pPr lvl="1"/>
            <a:r>
              <a:rPr lang="en-US" dirty="0" smtClean="0"/>
              <a:t>Amount of detail</a:t>
            </a:r>
          </a:p>
          <a:p>
            <a:pPr lvl="2"/>
            <a:r>
              <a:rPr lang="en-US" dirty="0" smtClean="0"/>
              <a:t>Do you include everything that would be visible in a photograph of the same area?</a:t>
            </a:r>
          </a:p>
          <a:p>
            <a:pPr lvl="1"/>
            <a:r>
              <a:rPr lang="en-US" dirty="0" smtClean="0"/>
              <a:t>Overall appearance of the scene</a:t>
            </a:r>
          </a:p>
          <a:p>
            <a:r>
              <a:rPr lang="en-US" dirty="0"/>
              <a:t>“as a general rule, the greater the realism in the visualization, the weaker the demonstrable links to underlying resource data or projections” (</a:t>
            </a:r>
            <a:r>
              <a:rPr lang="en-US" dirty="0" smtClean="0"/>
              <a:t>Brian Orland, 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My Documents\fy00\landscape workshop\presentation\draped overlays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752" y="224118"/>
            <a:ext cx="485081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19" y="658236"/>
            <a:ext cx="548818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909" y="2943099"/>
            <a:ext cx="548818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6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data needs</a:t>
            </a:r>
          </a:p>
          <a:p>
            <a:r>
              <a:rPr lang="en-US" dirty="0" smtClean="0"/>
              <a:t>Changing the initial conditions</a:t>
            </a:r>
          </a:p>
          <a:p>
            <a:r>
              <a:rPr lang="en-US" dirty="0" smtClean="0"/>
              <a:t>Simulation and modeling</a:t>
            </a:r>
          </a:p>
          <a:p>
            <a:r>
              <a:rPr lang="en-US" dirty="0" smtClean="0"/>
              <a:t>The importance of place and scale</a:t>
            </a:r>
          </a:p>
          <a:p>
            <a:r>
              <a:rPr lang="en-US" dirty="0" smtClean="0"/>
              <a:t>Realism</a:t>
            </a:r>
          </a:p>
          <a:p>
            <a:r>
              <a:rPr lang="en-US" dirty="0" smtClean="0"/>
              <a:t>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2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D:\Envision data\pack forest\17.bm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7"/>
          <a:stretch>
            <a:fillRect/>
          </a:stretch>
        </p:blipFill>
        <p:spPr bwMode="auto">
          <a:xfrm>
            <a:off x="220688" y="1113511"/>
            <a:ext cx="5875312" cy="46309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D:\Envision data\pack forest\results\very abstract for paper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73393" y="290513"/>
            <a:ext cx="3961433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D:\Envision data\pack forest\results\photo realistic for paper.bmp"/>
          <p:cNvPicPr>
            <a:picLocks noChangeAspect="1" noChangeArrowheads="1"/>
          </p:cNvPicPr>
          <p:nvPr/>
        </p:nvPicPr>
        <p:blipFill rotWithShape="1">
          <a:blip r:embed="rId4" cstate="screen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73394" y="3547606"/>
            <a:ext cx="3961433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does a visual simulation become a contract?</a:t>
            </a:r>
          </a:p>
          <a:p>
            <a:pPr lvl="1"/>
            <a:r>
              <a:rPr lang="en-US" dirty="0" smtClean="0"/>
              <a:t>You are basically communicating the effect of some action (or non-action)</a:t>
            </a:r>
          </a:p>
          <a:p>
            <a:pPr lvl="1"/>
            <a:r>
              <a:rPr lang="en-US" dirty="0" smtClean="0"/>
              <a:t>What happens when things don’t look like you “promised”?</a:t>
            </a:r>
          </a:p>
          <a:p>
            <a:r>
              <a:rPr lang="en-US" dirty="0" smtClean="0"/>
              <a:t>Practitioners must be careful not to misrepresent conditions</a:t>
            </a:r>
          </a:p>
          <a:p>
            <a:pPr lvl="1"/>
            <a:r>
              <a:rPr lang="en-US" dirty="0" smtClean="0"/>
              <a:t>Could be deliberate or unintentional</a:t>
            </a:r>
          </a:p>
          <a:p>
            <a:pPr lvl="2"/>
            <a:r>
              <a:rPr lang="en-US" dirty="0" smtClean="0"/>
              <a:t>Insufficient data</a:t>
            </a:r>
          </a:p>
          <a:p>
            <a:pPr lvl="2"/>
            <a:r>
              <a:rPr lang="en-US" dirty="0" smtClean="0"/>
              <a:t>Inappropriate methods</a:t>
            </a:r>
          </a:p>
          <a:p>
            <a:pPr lvl="2"/>
            <a:r>
              <a:rPr lang="en-US" dirty="0" smtClean="0"/>
              <a:t>Inadvertent blunders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current world of high-tech special effects, it is becoming harder to distinguish fantasy from reality</a:t>
            </a:r>
          </a:p>
          <a:p>
            <a:r>
              <a:rPr lang="en-US" dirty="0" smtClean="0"/>
              <a:t>There are very few standards for the creation of visual simulations</a:t>
            </a:r>
          </a:p>
          <a:p>
            <a:r>
              <a:rPr lang="en-US" dirty="0" smtClean="0"/>
              <a:t>The current, somewhat limited, set of tools makes it easy to take shortcuts to produce simulations that rely on almost no “real” data</a:t>
            </a:r>
          </a:p>
          <a:p>
            <a:r>
              <a:rPr lang="en-US" dirty="0" smtClean="0"/>
              <a:t>Consumers of simulations rely on practitioners to present images that are accurate, unbiased and based on the best available information and science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Are we up to this challenge?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Visualization?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/>
              <a:t>The act of making a visible presentation of numerical </a:t>
            </a:r>
            <a:r>
              <a:rPr lang="en-US" altLang="en-US" dirty="0" smtClean="0"/>
              <a:t>data… </a:t>
            </a:r>
            <a:r>
              <a:rPr lang="en-US" altLang="en-US" dirty="0"/>
              <a:t>particularly a graphical one.</a:t>
            </a:r>
            <a:endParaRPr lang="en-US" altLang="en-US" b="0" i="0" dirty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 smtClean="0"/>
              <a:t>The primary goal </a:t>
            </a:r>
            <a:r>
              <a:rPr lang="en-US" altLang="en-US" dirty="0"/>
              <a:t>is to help the viewer </a:t>
            </a:r>
            <a:r>
              <a:rPr lang="en-US" altLang="en-US" dirty="0" smtClean="0"/>
              <a:t>better understand information</a:t>
            </a:r>
            <a:endParaRPr lang="en-US" altLang="en-US" dirty="0"/>
          </a:p>
          <a:p>
            <a:r>
              <a:rPr lang="en-US" altLang="en-US" dirty="0"/>
              <a:t>Two types of </a:t>
            </a:r>
            <a:r>
              <a:rPr lang="en-US" altLang="en-US" dirty="0" smtClean="0"/>
              <a:t>visualization</a:t>
            </a:r>
            <a:endParaRPr lang="en-US" altLang="en-US" dirty="0"/>
          </a:p>
          <a:p>
            <a:pPr lvl="1"/>
            <a:r>
              <a:rPr lang="en-US" altLang="en-US" dirty="0"/>
              <a:t>S</a:t>
            </a:r>
            <a:r>
              <a:rPr lang="en-US" altLang="en-US" dirty="0" smtClean="0"/>
              <a:t>cientific </a:t>
            </a:r>
            <a:r>
              <a:rPr lang="en-US" altLang="en-US" dirty="0"/>
              <a:t>visualization</a:t>
            </a:r>
          </a:p>
          <a:p>
            <a:pPr lvl="2"/>
            <a:r>
              <a:rPr lang="en-US" altLang="en-US" dirty="0" smtClean="0"/>
              <a:t>Using </a:t>
            </a:r>
            <a:r>
              <a:rPr lang="en-US" altLang="en-US" dirty="0"/>
              <a:t>analysis and graphing tools to classify, summarize, explore, and present large data sets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simulation or virtual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(VR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images that depict forested landscapes</a:t>
            </a:r>
          </a:p>
          <a:p>
            <a:pPr lvl="3"/>
            <a:r>
              <a:rPr lang="en-US" altLang="en-US" dirty="0" smtClean="0">
                <a:solidFill>
                  <a:srgbClr val="FF0000"/>
                </a:solidFill>
              </a:rPr>
              <a:t>Manipulating photographs</a:t>
            </a: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data sets and rendering software to create virtual worlds that can act as surrogates for the real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9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depictions of forested landscapes to help communicate  current and future conditions</a:t>
            </a:r>
          </a:p>
          <a:p>
            <a:r>
              <a:rPr lang="en-US" dirty="0" smtClean="0"/>
              <a:t>Produce visual simulations that are accurate and defensible</a:t>
            </a:r>
          </a:p>
          <a:p>
            <a:endParaRPr lang="en-US" dirty="0" smtClean="0"/>
          </a:p>
          <a:p>
            <a:r>
              <a:rPr lang="en-US" dirty="0" smtClean="0"/>
              <a:t>Computer-assisted methods with little discussion of purely artistic methods (artist’s renditions)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6111" y="4681209"/>
            <a:ext cx="10898118" cy="1697259"/>
            <a:chOff x="646111" y="4483700"/>
            <a:chExt cx="10898118" cy="16972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111" y="4483700"/>
              <a:ext cx="3200400" cy="16972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4970" y="4483701"/>
              <a:ext cx="3200400" cy="16972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3829" y="4483702"/>
              <a:ext cx="3200400" cy="169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60" y="117423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360" y="117423"/>
            <a:ext cx="41148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360" y="122002"/>
            <a:ext cx="4114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 condition</a:t>
            </a:r>
          </a:p>
          <a:p>
            <a:pPr lvl="1"/>
            <a:r>
              <a:rPr lang="en-US" dirty="0" smtClean="0"/>
              <a:t>Photograph, video</a:t>
            </a:r>
          </a:p>
          <a:p>
            <a:pPr lvl="2"/>
            <a:r>
              <a:rPr lang="en-US" dirty="0" smtClean="0"/>
              <a:t>Limited control of lighting, viewpoint, atmospheric conditions</a:t>
            </a:r>
          </a:p>
          <a:p>
            <a:pPr lvl="1"/>
            <a:r>
              <a:rPr lang="en-US" dirty="0" smtClean="0"/>
              <a:t>Artificial environment (e.g. gaming systems)</a:t>
            </a:r>
          </a:p>
          <a:p>
            <a:pPr lvl="2"/>
            <a:r>
              <a:rPr lang="en-US" dirty="0" smtClean="0"/>
              <a:t>May be </a:t>
            </a:r>
            <a:r>
              <a:rPr lang="en-US" dirty="0"/>
              <a:t>complete </a:t>
            </a:r>
            <a:r>
              <a:rPr lang="en-US" dirty="0" smtClean="0"/>
              <a:t>fantasy or based on reality</a:t>
            </a:r>
          </a:p>
          <a:p>
            <a:pPr lvl="2"/>
            <a:r>
              <a:rPr lang="en-US" dirty="0" smtClean="0"/>
              <a:t>Rule-based systems populate an area with features (vegetation, rocks, stumps, logs, buildings)</a:t>
            </a:r>
          </a:p>
          <a:p>
            <a:pPr lvl="3"/>
            <a:r>
              <a:rPr lang="en-US" dirty="0" smtClean="0"/>
              <a:t>Result is a data set representing the environment that may or may not be available for modification</a:t>
            </a:r>
          </a:p>
          <a:p>
            <a:pPr lvl="1"/>
            <a:r>
              <a:rPr lang="en-US" dirty="0" smtClean="0"/>
              <a:t>Data snapshot (terrain, features, vegetation)</a:t>
            </a:r>
          </a:p>
          <a:p>
            <a:pPr lvl="2"/>
            <a:r>
              <a:rPr lang="en-US" dirty="0" smtClean="0"/>
              <a:t>Special tools to work with forest inventory and GIS data</a:t>
            </a:r>
          </a:p>
          <a:p>
            <a:pPr lvl="2"/>
            <a:r>
              <a:rPr lang="en-US" dirty="0" smtClean="0"/>
              <a:t>Full coverage with consistent detail and quality is rare</a:t>
            </a:r>
          </a:p>
          <a:p>
            <a:pPr lvl="2"/>
            <a:r>
              <a:rPr lang="en-US" dirty="0" smtClean="0"/>
              <a:t>How do you deal with missing data or areas?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88360" y="117423"/>
            <a:ext cx="4172753" cy="2942654"/>
            <a:chOff x="6189518" y="115100"/>
            <a:chExt cx="4172753" cy="2942654"/>
          </a:xfrm>
        </p:grpSpPr>
        <p:pic>
          <p:nvPicPr>
            <p:cNvPr id="8" name="Picture 5" descr="C:\My Documents\fy01\presentations\Viz conference - Canada\dataclip.bmp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053"/>
            <a:stretch/>
          </p:blipFill>
          <p:spPr bwMode="auto">
            <a:xfrm>
              <a:off x="6189518" y="115100"/>
              <a:ext cx="2741613" cy="294265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My Documents\fy01\presentations\Viz conference - Canada\surface.bmp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708" y="575950"/>
              <a:ext cx="2341563" cy="1560513"/>
            </a:xfrm>
            <a:prstGeom prst="rect">
              <a:avLst/>
            </a:prstGeom>
            <a:noFill/>
            <a:effectLst>
              <a:outerShdw dist="117088" dir="2963922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My Documents\fy01\presentations\Viz conference - Canada\polygons.bmp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612" y="1276630"/>
              <a:ext cx="1603375" cy="15525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00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942832" cy="4195481"/>
          </a:xfrm>
        </p:spPr>
        <p:txBody>
          <a:bodyPr/>
          <a:lstStyle/>
          <a:p>
            <a:r>
              <a:rPr lang="en-US" dirty="0" smtClean="0"/>
              <a:t>Artistic manipulation of photos</a:t>
            </a:r>
          </a:p>
          <a:p>
            <a:pPr lvl="1"/>
            <a:r>
              <a:rPr lang="en-US" dirty="0" smtClean="0"/>
              <a:t>Image(s) showing current conditions</a:t>
            </a:r>
          </a:p>
          <a:p>
            <a:pPr lvl="1"/>
            <a:r>
              <a:rPr lang="en-US" dirty="0" smtClean="0"/>
              <a:t>Library of images depicting treatments or disturbances</a:t>
            </a:r>
          </a:p>
          <a:p>
            <a:pPr lvl="1"/>
            <a:r>
              <a:rPr lang="en-US" dirty="0" smtClean="0"/>
              <a:t>3D rendering of terrain and GIS data layers (optional)</a:t>
            </a:r>
          </a:p>
          <a:p>
            <a:r>
              <a:rPr lang="en-US" dirty="0" smtClean="0"/>
              <a:t>Digital methods</a:t>
            </a:r>
          </a:p>
          <a:p>
            <a:pPr lvl="1"/>
            <a:r>
              <a:rPr lang="en-US" dirty="0" smtClean="0"/>
              <a:t>Terrain</a:t>
            </a:r>
          </a:p>
          <a:p>
            <a:pPr lvl="1"/>
            <a:r>
              <a:rPr lang="en-US" dirty="0" smtClean="0"/>
              <a:t>Surface features</a:t>
            </a:r>
          </a:p>
          <a:p>
            <a:pPr lvl="1"/>
            <a:r>
              <a:rPr lang="en-US" dirty="0" smtClean="0"/>
              <a:t>Cultural features</a:t>
            </a:r>
          </a:p>
          <a:p>
            <a:pPr lvl="1"/>
            <a:r>
              <a:rPr lang="en-US" dirty="0" smtClean="0"/>
              <a:t>Vegetation (location and attributes)</a:t>
            </a:r>
          </a:p>
          <a:p>
            <a:pPr lvl="1"/>
            <a:r>
              <a:rPr lang="en-US" dirty="0" smtClean="0"/>
              <a:t>Rendering effects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372" y="3844628"/>
            <a:ext cx="4260257" cy="28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050" y="3487086"/>
            <a:ext cx="12514099" cy="2344612"/>
          </a:xfrm>
        </p:spPr>
      </p:pic>
    </p:spTree>
    <p:extLst>
      <p:ext uri="{BB962C8B-B14F-4D97-AF65-F5344CB8AC3E}">
        <p14:creationId xmlns:p14="http://schemas.microsoft.com/office/powerpoint/2010/main" val="6589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a starting point, we need a way to show changes</a:t>
            </a:r>
          </a:p>
          <a:p>
            <a:pPr lvl="1"/>
            <a:r>
              <a:rPr lang="en-US" dirty="0" smtClean="0"/>
              <a:t>Photos and artist renditions </a:t>
            </a:r>
          </a:p>
          <a:p>
            <a:pPr lvl="2"/>
            <a:r>
              <a:rPr lang="en-US" dirty="0" smtClean="0"/>
              <a:t>This is usually an artistic process</a:t>
            </a:r>
          </a:p>
          <a:p>
            <a:pPr lvl="2"/>
            <a:r>
              <a:rPr lang="en-US" dirty="0" smtClean="0"/>
              <a:t>Can be guided by 3D views of terrain and GIS data</a:t>
            </a:r>
          </a:p>
          <a:p>
            <a:pPr lvl="2"/>
            <a:r>
              <a:rPr lang="en-US" dirty="0" smtClean="0"/>
              <a:t>Difficult to show widespread disturbances or growth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530159" cy="4195481"/>
          </a:xfrm>
        </p:spPr>
        <p:txBody>
          <a:bodyPr/>
          <a:lstStyle/>
          <a:p>
            <a:r>
              <a:rPr lang="en-US" dirty="0"/>
              <a:t>Use computer software </a:t>
            </a:r>
            <a:r>
              <a:rPr lang="en-US" dirty="0" smtClean="0"/>
              <a:t>(</a:t>
            </a:r>
            <a:r>
              <a:rPr lang="en-US" dirty="0" err="1" smtClean="0"/>
              <a:t>photoshop</a:t>
            </a:r>
            <a:r>
              <a:rPr lang="en-US" dirty="0"/>
              <a:t> </a:t>
            </a:r>
            <a:r>
              <a:rPr lang="en-US" dirty="0" smtClean="0"/>
              <a:t>or other) to </a:t>
            </a:r>
            <a:r>
              <a:rPr lang="en-US" dirty="0"/>
              <a:t>modify </a:t>
            </a:r>
            <a:r>
              <a:rPr lang="en-US" dirty="0" smtClean="0"/>
              <a:t>photographs </a:t>
            </a:r>
            <a:r>
              <a:rPr lang="en-US" dirty="0"/>
              <a:t>to represent changes to stand and landscape conditions</a:t>
            </a:r>
          </a:p>
          <a:p>
            <a:r>
              <a:rPr lang="en-US" dirty="0"/>
              <a:t>Rely on “cut-and-paste” operations to make image changes</a:t>
            </a:r>
          </a:p>
          <a:p>
            <a:r>
              <a:rPr lang="en-US" dirty="0"/>
              <a:t>Final result is </a:t>
            </a:r>
            <a:r>
              <a:rPr lang="en-US" dirty="0" smtClean="0"/>
              <a:t>another </a:t>
            </a:r>
            <a:r>
              <a:rPr lang="en-US" dirty="0"/>
              <a:t>photograph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6076" y="5614621"/>
            <a:ext cx="430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Images </a:t>
            </a:r>
            <a:r>
              <a:rPr lang="en-US" sz="1200" dirty="0" smtClean="0"/>
              <a:t>courtesy of Gordon Bradley </a:t>
            </a:r>
            <a:endParaRPr lang="en-US" sz="1200" dirty="0"/>
          </a:p>
          <a:p>
            <a:pPr algn="ctr"/>
            <a:r>
              <a:rPr lang="en-US" sz="1200" dirty="0"/>
              <a:t>Univ. of </a:t>
            </a:r>
            <a:r>
              <a:rPr lang="en-US" sz="1200" dirty="0" smtClean="0"/>
              <a:t>Washington</a:t>
            </a:r>
            <a:endParaRPr lang="en-US" sz="1200" dirty="0"/>
          </a:p>
        </p:txBody>
      </p:sp>
      <p:pic>
        <p:nvPicPr>
          <p:cNvPr id="8" name="Picture 2" descr="C:\My Documents\fy02\RMP meeting\Copper Ridge group exist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824" y="1580356"/>
            <a:ext cx="4572000" cy="184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My Documents\fy02\RMP meeting\Copper Ridge group option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824" y="3635094"/>
            <a:ext cx="4572000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1218</TotalTime>
  <Words>1053</Words>
  <Application>Microsoft Office PowerPoint</Application>
  <PresentationFormat>Widescreen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Connecting the dots: data, simulation, and realism </vt:lpstr>
      <vt:lpstr>Overview</vt:lpstr>
      <vt:lpstr>What is Visualization?</vt:lpstr>
      <vt:lpstr>Focus for this presentation</vt:lpstr>
      <vt:lpstr>How do we start?</vt:lpstr>
      <vt:lpstr>Basic data needs</vt:lpstr>
      <vt:lpstr>Initial condition</vt:lpstr>
      <vt:lpstr>How do we make changes?</vt:lpstr>
      <vt:lpstr>PowerPoint Presentation</vt:lpstr>
      <vt:lpstr>How do we make changes?</vt:lpstr>
      <vt:lpstr>Management alternatives Variable retention level using three spatial patterns</vt:lpstr>
      <vt:lpstr>Management alternatives Variable retention level using three spatial patterns</vt:lpstr>
      <vt:lpstr>Modeling and simulation</vt:lpstr>
      <vt:lpstr>Vegetation</vt:lpstr>
      <vt:lpstr>Modeling change</vt:lpstr>
      <vt:lpstr>Place and scale matter</vt:lpstr>
      <vt:lpstr>Place and scale matter</vt:lpstr>
      <vt:lpstr>Realism</vt:lpstr>
      <vt:lpstr>PowerPoint Presentation</vt:lpstr>
      <vt:lpstr>PowerPoint Presentation</vt:lpstr>
      <vt:lpstr>Ethics</vt:lpstr>
      <vt:lpstr>Ethics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McGaughey, Bob -FS</dc:creator>
  <cp:lastModifiedBy>McGaughey, Bob -FS</cp:lastModifiedBy>
  <cp:revision>66</cp:revision>
  <dcterms:created xsi:type="dcterms:W3CDTF">2017-03-08T22:10:26Z</dcterms:created>
  <dcterms:modified xsi:type="dcterms:W3CDTF">2017-04-18T17:24:03Z</dcterms:modified>
</cp:coreProperties>
</file>