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74" r:id="rId3"/>
    <p:sldId id="304" r:id="rId4"/>
    <p:sldId id="267" r:id="rId5"/>
    <p:sldId id="260" r:id="rId6"/>
    <p:sldId id="317" r:id="rId7"/>
    <p:sldId id="272" r:id="rId8"/>
    <p:sldId id="318" r:id="rId9"/>
    <p:sldId id="258" r:id="rId10"/>
    <p:sldId id="259" r:id="rId11"/>
    <p:sldId id="273" r:id="rId12"/>
    <p:sldId id="319" r:id="rId13"/>
    <p:sldId id="291" r:id="rId14"/>
    <p:sldId id="294" r:id="rId15"/>
    <p:sldId id="288" r:id="rId16"/>
    <p:sldId id="305" r:id="rId17"/>
    <p:sldId id="306" r:id="rId18"/>
    <p:sldId id="312" r:id="rId19"/>
    <p:sldId id="308" r:id="rId20"/>
    <p:sldId id="292" r:id="rId21"/>
    <p:sldId id="287" r:id="rId22"/>
    <p:sldId id="261" r:id="rId23"/>
    <p:sldId id="307" r:id="rId24"/>
    <p:sldId id="302" r:id="rId25"/>
    <p:sldId id="264" r:id="rId26"/>
    <p:sldId id="310" r:id="rId27"/>
    <p:sldId id="311" r:id="rId28"/>
    <p:sldId id="265" r:id="rId29"/>
    <p:sldId id="314" r:id="rId30"/>
    <p:sldId id="315" r:id="rId31"/>
    <p:sldId id="3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66"/>
    <a:srgbClr val="9966FF"/>
    <a:srgbClr val="CC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FDBEB-713E-4799-BCC8-031F6C5A61CB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4CA2C-911C-4CE7-907B-6DE1420614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7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Pattens of precipitation, temperature  and soil/landform characteristics drive broad vegetation distribution .  Potential vegetation zones are named for the “climax” dominant species that will grow there without disturbance.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800E-E8E7-4DBF-AE22-EFB871FA99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0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you</a:t>
            </a:r>
            <a:r>
              <a:rPr lang="en-US" baseline="0" dirty="0" smtClean="0"/>
              <a:t> thought the previous slide was confusing!  </a:t>
            </a:r>
            <a:r>
              <a:rPr lang="en-US" dirty="0" smtClean="0"/>
              <a:t>This figure from Tepley and colleagues</a:t>
            </a:r>
            <a:r>
              <a:rPr lang="en-US" baseline="0" dirty="0" smtClean="0"/>
              <a:t> illustrates the complexity of forest development in mixed severity regimes, with multiple pathways possible given the frequency of fire on the landscape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800E-E8E7-4DBF-AE22-EFB871FA99A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6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2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1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6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5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6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7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0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6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0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85F51-561A-41F4-8F80-0A08DB16CE0F}" type="datetimeFigureOut">
              <a:rPr lang="en-US" smtClean="0"/>
              <a:pPr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03A0-628A-407F-A26E-9877B42C01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058"/>
            <a:ext cx="12111487" cy="6828942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1085850" y="1071563"/>
            <a:ext cx="9029700" cy="285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Opportunities and Challenges to Restoring Mixed Severity Fire Regimes:</a:t>
            </a:r>
          </a:p>
          <a:p>
            <a:pPr algn="ctr"/>
            <a:r>
              <a:rPr lang="en-US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xamples from the Willamette National Forest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974725" y="2613804"/>
            <a:ext cx="8126143" cy="2894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endParaRPr lang="en-U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 Kertis</a:t>
            </a:r>
          </a:p>
          <a:p>
            <a:pPr marL="0" indent="0" algn="ctr">
              <a:buNone/>
            </a:pPr>
            <a:r>
              <a:rPr lang="en-US" sz="2000" b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Ecologist, Northwest Oregon Program </a:t>
            </a:r>
            <a:endParaRPr lang="en-US" sz="2000" b="1" dirty="0" smtClean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000" b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November </a:t>
            </a:r>
            <a:r>
              <a:rPr lang="en-US" sz="2000" b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17, 2017</a:t>
            </a:r>
            <a:endParaRPr lang="en-US" sz="2000" b="1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7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94" y="-3159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Current Fire Effects and Pattern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-2644" b="20909"/>
          <a:stretch/>
        </p:blipFill>
        <p:spPr>
          <a:xfrm>
            <a:off x="4143375" y="4563208"/>
            <a:ext cx="3845284" cy="21315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114675" y="3853215"/>
            <a:ext cx="542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Tumblebug 2009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75445" y="3871771"/>
            <a:ext cx="458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Deception Complex 2014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t="1061" r="2462" b="2978"/>
          <a:stretch/>
        </p:blipFill>
        <p:spPr>
          <a:xfrm>
            <a:off x="8543925" y="4563208"/>
            <a:ext cx="3393290" cy="20362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62313" y="3890327"/>
            <a:ext cx="29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Warner 1991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4" t="11963" r="6752" b="8684"/>
          <a:stretch/>
        </p:blipFill>
        <p:spPr>
          <a:xfrm>
            <a:off x="8280524" y="1116684"/>
            <a:ext cx="3610921" cy="26574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t="21602" r="23857" b="14064"/>
          <a:stretch/>
        </p:blipFill>
        <p:spPr>
          <a:xfrm>
            <a:off x="4327828" y="1055863"/>
            <a:ext cx="3610921" cy="27791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9464" r="27746" b="22131"/>
          <a:stretch/>
        </p:blipFill>
        <p:spPr>
          <a:xfrm>
            <a:off x="336329" y="940266"/>
            <a:ext cx="3478734" cy="30103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13149" r="14955" b="24856"/>
          <a:stretch/>
        </p:blipFill>
        <p:spPr>
          <a:xfrm>
            <a:off x="603536" y="4671900"/>
            <a:ext cx="2944320" cy="19141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337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Applying Mixed Severity Regime Concepts to Restoration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2286000"/>
            <a:ext cx="50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1" y="1466850"/>
            <a:ext cx="4524374" cy="51706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Guiding Principles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THINK BIG --Landscape perspective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THINK LONG TERM--Temporal perspective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Restore range and distribution of desired stand conditions using  current conditions and 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Follow Plan, Policy Direction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29626" y="1812187"/>
            <a:ext cx="2819400" cy="378565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Tools at hand</a:t>
            </a:r>
            <a:r>
              <a:rPr lang="en-US" sz="2400" dirty="0" smtClean="0">
                <a:solidFill>
                  <a:schemeClr val="accent4"/>
                </a:solidFill>
              </a:rPr>
              <a:t>:</a:t>
            </a:r>
          </a:p>
          <a:p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Mechanical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Prescribed fire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Wildfire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Growth and Succession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35220" r="33855" b="5455"/>
          <a:stretch/>
        </p:blipFill>
        <p:spPr>
          <a:xfrm>
            <a:off x="5053593" y="1690688"/>
            <a:ext cx="2366383" cy="1587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" t="2649" r="32145" b="16042"/>
          <a:stretch/>
        </p:blipFill>
        <p:spPr>
          <a:xfrm>
            <a:off x="5053593" y="3408385"/>
            <a:ext cx="2366383" cy="1680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4526"/>
          <a:stretch/>
        </p:blipFill>
        <p:spPr>
          <a:xfrm>
            <a:off x="5053593" y="5218982"/>
            <a:ext cx="2382239" cy="15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85" y="104506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Restoration Examples from the Willamette National Forest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99" name="Picture 2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581275"/>
            <a:ext cx="6141243" cy="37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89" y="3501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Central Cascades Adaptive Management Area--McKenzie River RD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4211" y="3960855"/>
            <a:ext cx="4221279" cy="27789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56135" y="2011668"/>
            <a:ext cx="3338033" cy="36317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AMA Focus from Northwest Forest Plan: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Ecosystems and landscape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Implications of natural disturbance regimes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rgbClr val="FFC000"/>
                </a:solidFill>
              </a:rPr>
              <a:t>Strong research management partnership (HJ Andrews)</a:t>
            </a:r>
          </a:p>
          <a:p>
            <a:endParaRPr lang="en-US" dirty="0"/>
          </a:p>
        </p:txBody>
      </p:sp>
      <p:grpSp>
        <p:nvGrpSpPr>
          <p:cNvPr id="302" name="Group 301"/>
          <p:cNvGrpSpPr/>
          <p:nvPr/>
        </p:nvGrpSpPr>
        <p:grpSpPr>
          <a:xfrm>
            <a:off x="3817742" y="2376275"/>
            <a:ext cx="3390181" cy="2339102"/>
            <a:chOff x="1176338" y="881063"/>
            <a:chExt cx="6867525" cy="5211762"/>
          </a:xfrm>
        </p:grpSpPr>
        <p:sp>
          <p:nvSpPr>
            <p:cNvPr id="303" name="Freeform 4"/>
            <p:cNvSpPr>
              <a:spLocks/>
            </p:cNvSpPr>
            <p:nvPr/>
          </p:nvSpPr>
          <p:spPr bwMode="auto">
            <a:xfrm>
              <a:off x="1841500" y="881063"/>
              <a:ext cx="403225" cy="169862"/>
            </a:xfrm>
            <a:custGeom>
              <a:avLst/>
              <a:gdLst>
                <a:gd name="T0" fmla="*/ 8 w 1015"/>
                <a:gd name="T1" fmla="*/ 247 h 428"/>
                <a:gd name="T2" fmla="*/ 71 w 1015"/>
                <a:gd name="T3" fmla="*/ 209 h 428"/>
                <a:gd name="T4" fmla="*/ 164 w 1015"/>
                <a:gd name="T5" fmla="*/ 428 h 428"/>
                <a:gd name="T6" fmla="*/ 96 w 1015"/>
                <a:gd name="T7" fmla="*/ 278 h 428"/>
                <a:gd name="T8" fmla="*/ 155 w 1015"/>
                <a:gd name="T9" fmla="*/ 278 h 428"/>
                <a:gd name="T10" fmla="*/ 0 w 1015"/>
                <a:gd name="T11" fmla="*/ 151 h 428"/>
                <a:gd name="T12" fmla="*/ 207 w 1015"/>
                <a:gd name="T13" fmla="*/ 71 h 428"/>
                <a:gd name="T14" fmla="*/ 213 w 1015"/>
                <a:gd name="T15" fmla="*/ 223 h 428"/>
                <a:gd name="T16" fmla="*/ 346 w 1015"/>
                <a:gd name="T17" fmla="*/ 201 h 428"/>
                <a:gd name="T18" fmla="*/ 554 w 1015"/>
                <a:gd name="T19" fmla="*/ 155 h 428"/>
                <a:gd name="T20" fmla="*/ 717 w 1015"/>
                <a:gd name="T21" fmla="*/ 0 h 428"/>
                <a:gd name="T22" fmla="*/ 1015 w 1015"/>
                <a:gd name="T23" fmla="*/ 27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5" h="428">
                  <a:moveTo>
                    <a:pt x="8" y="247"/>
                  </a:moveTo>
                  <a:lnTo>
                    <a:pt x="71" y="209"/>
                  </a:lnTo>
                  <a:lnTo>
                    <a:pt x="164" y="428"/>
                  </a:lnTo>
                  <a:lnTo>
                    <a:pt x="96" y="278"/>
                  </a:lnTo>
                  <a:lnTo>
                    <a:pt x="155" y="278"/>
                  </a:lnTo>
                  <a:lnTo>
                    <a:pt x="0" y="151"/>
                  </a:lnTo>
                  <a:lnTo>
                    <a:pt x="207" y="71"/>
                  </a:lnTo>
                  <a:lnTo>
                    <a:pt x="213" y="223"/>
                  </a:lnTo>
                  <a:lnTo>
                    <a:pt x="346" y="201"/>
                  </a:lnTo>
                  <a:lnTo>
                    <a:pt x="554" y="155"/>
                  </a:lnTo>
                  <a:lnTo>
                    <a:pt x="717" y="0"/>
                  </a:lnTo>
                  <a:lnTo>
                    <a:pt x="1015" y="278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4" name="Freeform 5"/>
            <p:cNvSpPr>
              <a:spLocks/>
            </p:cNvSpPr>
            <p:nvPr/>
          </p:nvSpPr>
          <p:spPr bwMode="auto">
            <a:xfrm>
              <a:off x="2244725" y="950913"/>
              <a:ext cx="2819400" cy="771525"/>
            </a:xfrm>
            <a:custGeom>
              <a:avLst/>
              <a:gdLst>
                <a:gd name="T0" fmla="*/ 7104 w 7104"/>
                <a:gd name="T1" fmla="*/ 1021 h 1944"/>
                <a:gd name="T2" fmla="*/ 6657 w 7104"/>
                <a:gd name="T3" fmla="*/ 1304 h 1944"/>
                <a:gd name="T4" fmla="*/ 6087 w 7104"/>
                <a:gd name="T5" fmla="*/ 1417 h 1944"/>
                <a:gd name="T6" fmla="*/ 5931 w 7104"/>
                <a:gd name="T7" fmla="*/ 1281 h 1944"/>
                <a:gd name="T8" fmla="*/ 5772 w 7104"/>
                <a:gd name="T9" fmla="*/ 1262 h 1944"/>
                <a:gd name="T10" fmla="*/ 5217 w 7104"/>
                <a:gd name="T11" fmla="*/ 1604 h 1944"/>
                <a:gd name="T12" fmla="*/ 4865 w 7104"/>
                <a:gd name="T13" fmla="*/ 1578 h 1944"/>
                <a:gd name="T14" fmla="*/ 4681 w 7104"/>
                <a:gd name="T15" fmla="*/ 1736 h 1944"/>
                <a:gd name="T16" fmla="*/ 4557 w 7104"/>
                <a:gd name="T17" fmla="*/ 1548 h 1944"/>
                <a:gd name="T18" fmla="*/ 4333 w 7104"/>
                <a:gd name="T19" fmla="*/ 1446 h 1944"/>
                <a:gd name="T20" fmla="*/ 3830 w 7104"/>
                <a:gd name="T21" fmla="*/ 1397 h 1944"/>
                <a:gd name="T22" fmla="*/ 3210 w 7104"/>
                <a:gd name="T23" fmla="*/ 1467 h 1944"/>
                <a:gd name="T24" fmla="*/ 2672 w 7104"/>
                <a:gd name="T25" fmla="*/ 1823 h 1944"/>
                <a:gd name="T26" fmla="*/ 2204 w 7104"/>
                <a:gd name="T27" fmla="*/ 1944 h 1944"/>
                <a:gd name="T28" fmla="*/ 1289 w 7104"/>
                <a:gd name="T29" fmla="*/ 1613 h 1944"/>
                <a:gd name="T30" fmla="*/ 1222 w 7104"/>
                <a:gd name="T31" fmla="*/ 1002 h 1944"/>
                <a:gd name="T32" fmla="*/ 1071 w 7104"/>
                <a:gd name="T33" fmla="*/ 1183 h 1944"/>
                <a:gd name="T34" fmla="*/ 1214 w 7104"/>
                <a:gd name="T35" fmla="*/ 973 h 1944"/>
                <a:gd name="T36" fmla="*/ 982 w 7104"/>
                <a:gd name="T37" fmla="*/ 306 h 1944"/>
                <a:gd name="T38" fmla="*/ 412 w 7104"/>
                <a:gd name="T39" fmla="*/ 0 h 1944"/>
                <a:gd name="T40" fmla="*/ 256 w 7104"/>
                <a:gd name="T41" fmla="*/ 133 h 1944"/>
                <a:gd name="T42" fmla="*/ 0 w 7104"/>
                <a:gd name="T43" fmla="*/ 99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04" h="1944">
                  <a:moveTo>
                    <a:pt x="7104" y="1021"/>
                  </a:moveTo>
                  <a:lnTo>
                    <a:pt x="6657" y="1304"/>
                  </a:lnTo>
                  <a:lnTo>
                    <a:pt x="6087" y="1417"/>
                  </a:lnTo>
                  <a:lnTo>
                    <a:pt x="5931" y="1281"/>
                  </a:lnTo>
                  <a:lnTo>
                    <a:pt x="5772" y="1262"/>
                  </a:lnTo>
                  <a:lnTo>
                    <a:pt x="5217" y="1604"/>
                  </a:lnTo>
                  <a:lnTo>
                    <a:pt x="4865" y="1578"/>
                  </a:lnTo>
                  <a:lnTo>
                    <a:pt x="4681" y="1736"/>
                  </a:lnTo>
                  <a:lnTo>
                    <a:pt x="4557" y="1548"/>
                  </a:lnTo>
                  <a:lnTo>
                    <a:pt x="4333" y="1446"/>
                  </a:lnTo>
                  <a:lnTo>
                    <a:pt x="3830" y="1397"/>
                  </a:lnTo>
                  <a:lnTo>
                    <a:pt x="3210" y="1467"/>
                  </a:lnTo>
                  <a:lnTo>
                    <a:pt x="2672" y="1823"/>
                  </a:lnTo>
                  <a:lnTo>
                    <a:pt x="2204" y="1944"/>
                  </a:lnTo>
                  <a:lnTo>
                    <a:pt x="1289" y="1613"/>
                  </a:lnTo>
                  <a:lnTo>
                    <a:pt x="1222" y="1002"/>
                  </a:lnTo>
                  <a:lnTo>
                    <a:pt x="1071" y="1183"/>
                  </a:lnTo>
                  <a:lnTo>
                    <a:pt x="1214" y="973"/>
                  </a:lnTo>
                  <a:lnTo>
                    <a:pt x="982" y="306"/>
                  </a:lnTo>
                  <a:lnTo>
                    <a:pt x="412" y="0"/>
                  </a:lnTo>
                  <a:lnTo>
                    <a:pt x="256" y="133"/>
                  </a:lnTo>
                  <a:lnTo>
                    <a:pt x="0" y="99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5" name="Freeform 6"/>
            <p:cNvSpPr>
              <a:spLocks/>
            </p:cNvSpPr>
            <p:nvPr/>
          </p:nvSpPr>
          <p:spPr bwMode="auto">
            <a:xfrm>
              <a:off x="1695450" y="884238"/>
              <a:ext cx="149225" cy="1473200"/>
            </a:xfrm>
            <a:custGeom>
              <a:avLst/>
              <a:gdLst>
                <a:gd name="T0" fmla="*/ 0 w 378"/>
                <a:gd name="T1" fmla="*/ 3711 h 3711"/>
                <a:gd name="T2" fmla="*/ 83 w 378"/>
                <a:gd name="T3" fmla="*/ 3314 h 3711"/>
                <a:gd name="T4" fmla="*/ 170 w 378"/>
                <a:gd name="T5" fmla="*/ 3253 h 3711"/>
                <a:gd name="T6" fmla="*/ 115 w 378"/>
                <a:gd name="T7" fmla="*/ 3142 h 3711"/>
                <a:gd name="T8" fmla="*/ 85 w 378"/>
                <a:gd name="T9" fmla="*/ 3284 h 3711"/>
                <a:gd name="T10" fmla="*/ 76 w 378"/>
                <a:gd name="T11" fmla="*/ 3116 h 3711"/>
                <a:gd name="T12" fmla="*/ 179 w 378"/>
                <a:gd name="T13" fmla="*/ 2885 h 3711"/>
                <a:gd name="T14" fmla="*/ 123 w 378"/>
                <a:gd name="T15" fmla="*/ 2942 h 3711"/>
                <a:gd name="T16" fmla="*/ 94 w 378"/>
                <a:gd name="T17" fmla="*/ 2755 h 3711"/>
                <a:gd name="T18" fmla="*/ 22 w 378"/>
                <a:gd name="T19" fmla="*/ 2747 h 3711"/>
                <a:gd name="T20" fmla="*/ 126 w 378"/>
                <a:gd name="T21" fmla="*/ 2468 h 3711"/>
                <a:gd name="T22" fmla="*/ 117 w 378"/>
                <a:gd name="T23" fmla="*/ 2627 h 3711"/>
                <a:gd name="T24" fmla="*/ 182 w 378"/>
                <a:gd name="T25" fmla="*/ 2554 h 3711"/>
                <a:gd name="T26" fmla="*/ 87 w 378"/>
                <a:gd name="T27" fmla="*/ 2292 h 3711"/>
                <a:gd name="T28" fmla="*/ 128 w 378"/>
                <a:gd name="T29" fmla="*/ 2184 h 3711"/>
                <a:gd name="T30" fmla="*/ 269 w 378"/>
                <a:gd name="T31" fmla="*/ 2340 h 3711"/>
                <a:gd name="T32" fmla="*/ 345 w 378"/>
                <a:gd name="T33" fmla="*/ 2244 h 3711"/>
                <a:gd name="T34" fmla="*/ 278 w 378"/>
                <a:gd name="T35" fmla="*/ 2218 h 3711"/>
                <a:gd name="T36" fmla="*/ 275 w 378"/>
                <a:gd name="T37" fmla="*/ 2056 h 3711"/>
                <a:gd name="T38" fmla="*/ 135 w 378"/>
                <a:gd name="T39" fmla="*/ 2026 h 3711"/>
                <a:gd name="T40" fmla="*/ 302 w 378"/>
                <a:gd name="T41" fmla="*/ 1546 h 3711"/>
                <a:gd name="T42" fmla="*/ 187 w 378"/>
                <a:gd name="T43" fmla="*/ 1754 h 3711"/>
                <a:gd name="T44" fmla="*/ 97 w 378"/>
                <a:gd name="T45" fmla="*/ 1434 h 3711"/>
                <a:gd name="T46" fmla="*/ 152 w 378"/>
                <a:gd name="T47" fmla="*/ 1011 h 3711"/>
                <a:gd name="T48" fmla="*/ 78 w 378"/>
                <a:gd name="T49" fmla="*/ 872 h 3711"/>
                <a:gd name="T50" fmla="*/ 251 w 378"/>
                <a:gd name="T51" fmla="*/ 673 h 3711"/>
                <a:gd name="T52" fmla="*/ 45 w 378"/>
                <a:gd name="T53" fmla="*/ 0 h 3711"/>
                <a:gd name="T54" fmla="*/ 356 w 378"/>
                <a:gd name="T55" fmla="*/ 228 h 3711"/>
                <a:gd name="T56" fmla="*/ 330 w 378"/>
                <a:gd name="T57" fmla="*/ 348 h 3711"/>
                <a:gd name="T58" fmla="*/ 378 w 378"/>
                <a:gd name="T59" fmla="*/ 236 h 3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8" h="3711">
                  <a:moveTo>
                    <a:pt x="0" y="3711"/>
                  </a:moveTo>
                  <a:lnTo>
                    <a:pt x="83" y="3314"/>
                  </a:lnTo>
                  <a:lnTo>
                    <a:pt x="170" y="3253"/>
                  </a:lnTo>
                  <a:lnTo>
                    <a:pt x="115" y="3142"/>
                  </a:lnTo>
                  <a:lnTo>
                    <a:pt x="85" y="3284"/>
                  </a:lnTo>
                  <a:lnTo>
                    <a:pt x="76" y="3116"/>
                  </a:lnTo>
                  <a:lnTo>
                    <a:pt x="179" y="2885"/>
                  </a:lnTo>
                  <a:lnTo>
                    <a:pt x="123" y="2942"/>
                  </a:lnTo>
                  <a:lnTo>
                    <a:pt x="94" y="2755"/>
                  </a:lnTo>
                  <a:lnTo>
                    <a:pt x="22" y="2747"/>
                  </a:lnTo>
                  <a:lnTo>
                    <a:pt x="126" y="2468"/>
                  </a:lnTo>
                  <a:lnTo>
                    <a:pt x="117" y="2627"/>
                  </a:lnTo>
                  <a:lnTo>
                    <a:pt x="182" y="2554"/>
                  </a:lnTo>
                  <a:lnTo>
                    <a:pt x="87" y="2292"/>
                  </a:lnTo>
                  <a:lnTo>
                    <a:pt x="128" y="2184"/>
                  </a:lnTo>
                  <a:lnTo>
                    <a:pt x="269" y="2340"/>
                  </a:lnTo>
                  <a:lnTo>
                    <a:pt x="345" y="2244"/>
                  </a:lnTo>
                  <a:lnTo>
                    <a:pt x="278" y="2218"/>
                  </a:lnTo>
                  <a:lnTo>
                    <a:pt x="275" y="2056"/>
                  </a:lnTo>
                  <a:lnTo>
                    <a:pt x="135" y="2026"/>
                  </a:lnTo>
                  <a:lnTo>
                    <a:pt x="302" y="1546"/>
                  </a:lnTo>
                  <a:lnTo>
                    <a:pt x="187" y="1754"/>
                  </a:lnTo>
                  <a:lnTo>
                    <a:pt x="97" y="1434"/>
                  </a:lnTo>
                  <a:lnTo>
                    <a:pt x="152" y="1011"/>
                  </a:lnTo>
                  <a:lnTo>
                    <a:pt x="78" y="872"/>
                  </a:lnTo>
                  <a:lnTo>
                    <a:pt x="251" y="673"/>
                  </a:lnTo>
                  <a:lnTo>
                    <a:pt x="45" y="0"/>
                  </a:lnTo>
                  <a:lnTo>
                    <a:pt x="356" y="228"/>
                  </a:lnTo>
                  <a:lnTo>
                    <a:pt x="330" y="348"/>
                  </a:lnTo>
                  <a:lnTo>
                    <a:pt x="378" y="23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6" name="Freeform 7"/>
            <p:cNvSpPr>
              <a:spLocks/>
            </p:cNvSpPr>
            <p:nvPr/>
          </p:nvSpPr>
          <p:spPr bwMode="auto">
            <a:xfrm>
              <a:off x="5064125" y="976313"/>
              <a:ext cx="2979738" cy="2092325"/>
            </a:xfrm>
            <a:custGeom>
              <a:avLst/>
              <a:gdLst>
                <a:gd name="T0" fmla="*/ 0 w 7509"/>
                <a:gd name="T1" fmla="*/ 961 h 5276"/>
                <a:gd name="T2" fmla="*/ 693 w 7509"/>
                <a:gd name="T3" fmla="*/ 792 h 5276"/>
                <a:gd name="T4" fmla="*/ 855 w 7509"/>
                <a:gd name="T5" fmla="*/ 578 h 5276"/>
                <a:gd name="T6" fmla="*/ 1050 w 7509"/>
                <a:gd name="T7" fmla="*/ 633 h 5276"/>
                <a:gd name="T8" fmla="*/ 1459 w 7509"/>
                <a:gd name="T9" fmla="*/ 513 h 5276"/>
                <a:gd name="T10" fmla="*/ 1798 w 7509"/>
                <a:gd name="T11" fmla="*/ 533 h 5276"/>
                <a:gd name="T12" fmla="*/ 2113 w 7509"/>
                <a:gd name="T13" fmla="*/ 287 h 5276"/>
                <a:gd name="T14" fmla="*/ 6452 w 7509"/>
                <a:gd name="T15" fmla="*/ 0 h 5276"/>
                <a:gd name="T16" fmla="*/ 6783 w 7509"/>
                <a:gd name="T17" fmla="*/ 501 h 5276"/>
                <a:gd name="T18" fmla="*/ 6927 w 7509"/>
                <a:gd name="T19" fmla="*/ 483 h 5276"/>
                <a:gd name="T20" fmla="*/ 7036 w 7509"/>
                <a:gd name="T21" fmla="*/ 616 h 5276"/>
                <a:gd name="T22" fmla="*/ 7294 w 7509"/>
                <a:gd name="T23" fmla="*/ 704 h 5276"/>
                <a:gd name="T24" fmla="*/ 7509 w 7509"/>
                <a:gd name="T25" fmla="*/ 1127 h 5276"/>
                <a:gd name="T26" fmla="*/ 7131 w 7509"/>
                <a:gd name="T27" fmla="*/ 2030 h 5276"/>
                <a:gd name="T28" fmla="*/ 7057 w 7509"/>
                <a:gd name="T29" fmla="*/ 2593 h 5276"/>
                <a:gd name="T30" fmla="*/ 6835 w 7509"/>
                <a:gd name="T31" fmla="*/ 2986 h 5276"/>
                <a:gd name="T32" fmla="*/ 6848 w 7509"/>
                <a:gd name="T33" fmla="*/ 3411 h 5276"/>
                <a:gd name="T34" fmla="*/ 6694 w 7509"/>
                <a:gd name="T35" fmla="*/ 3745 h 5276"/>
                <a:gd name="T36" fmla="*/ 6437 w 7509"/>
                <a:gd name="T37" fmla="*/ 3937 h 5276"/>
                <a:gd name="T38" fmla="*/ 6290 w 7509"/>
                <a:gd name="T39" fmla="*/ 4540 h 5276"/>
                <a:gd name="T40" fmla="*/ 6137 w 7509"/>
                <a:gd name="T41" fmla="*/ 4732 h 5276"/>
                <a:gd name="T42" fmla="*/ 6125 w 7509"/>
                <a:gd name="T43" fmla="*/ 5021 h 5276"/>
                <a:gd name="T44" fmla="*/ 6243 w 7509"/>
                <a:gd name="T45" fmla="*/ 5179 h 5276"/>
                <a:gd name="T46" fmla="*/ 6183 w 7509"/>
                <a:gd name="T47" fmla="*/ 5276 h 5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09" h="5276">
                  <a:moveTo>
                    <a:pt x="0" y="961"/>
                  </a:moveTo>
                  <a:lnTo>
                    <a:pt x="693" y="792"/>
                  </a:lnTo>
                  <a:lnTo>
                    <a:pt x="855" y="578"/>
                  </a:lnTo>
                  <a:lnTo>
                    <a:pt x="1050" y="633"/>
                  </a:lnTo>
                  <a:lnTo>
                    <a:pt x="1459" y="513"/>
                  </a:lnTo>
                  <a:lnTo>
                    <a:pt x="1798" y="533"/>
                  </a:lnTo>
                  <a:lnTo>
                    <a:pt x="2113" y="287"/>
                  </a:lnTo>
                  <a:lnTo>
                    <a:pt x="6452" y="0"/>
                  </a:lnTo>
                  <a:lnTo>
                    <a:pt x="6783" y="501"/>
                  </a:lnTo>
                  <a:lnTo>
                    <a:pt x="6927" y="483"/>
                  </a:lnTo>
                  <a:lnTo>
                    <a:pt x="7036" y="616"/>
                  </a:lnTo>
                  <a:lnTo>
                    <a:pt x="7294" y="704"/>
                  </a:lnTo>
                  <a:lnTo>
                    <a:pt x="7509" y="1127"/>
                  </a:lnTo>
                  <a:lnTo>
                    <a:pt x="7131" y="2030"/>
                  </a:lnTo>
                  <a:lnTo>
                    <a:pt x="7057" y="2593"/>
                  </a:lnTo>
                  <a:lnTo>
                    <a:pt x="6835" y="2986"/>
                  </a:lnTo>
                  <a:lnTo>
                    <a:pt x="6848" y="3411"/>
                  </a:lnTo>
                  <a:lnTo>
                    <a:pt x="6694" y="3745"/>
                  </a:lnTo>
                  <a:lnTo>
                    <a:pt x="6437" y="3937"/>
                  </a:lnTo>
                  <a:lnTo>
                    <a:pt x="6290" y="4540"/>
                  </a:lnTo>
                  <a:lnTo>
                    <a:pt x="6137" y="4732"/>
                  </a:lnTo>
                  <a:lnTo>
                    <a:pt x="6125" y="5021"/>
                  </a:lnTo>
                  <a:lnTo>
                    <a:pt x="6243" y="5179"/>
                  </a:lnTo>
                  <a:lnTo>
                    <a:pt x="6183" y="527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7" name="Freeform 8"/>
            <p:cNvSpPr>
              <a:spLocks/>
            </p:cNvSpPr>
            <p:nvPr/>
          </p:nvSpPr>
          <p:spPr bwMode="auto">
            <a:xfrm>
              <a:off x="1550988" y="2357438"/>
              <a:ext cx="180975" cy="1419225"/>
            </a:xfrm>
            <a:custGeom>
              <a:avLst/>
              <a:gdLst>
                <a:gd name="T0" fmla="*/ 0 w 454"/>
                <a:gd name="T1" fmla="*/ 3575 h 3575"/>
                <a:gd name="T2" fmla="*/ 57 w 454"/>
                <a:gd name="T3" fmla="*/ 3109 h 3575"/>
                <a:gd name="T4" fmla="*/ 107 w 454"/>
                <a:gd name="T5" fmla="*/ 3270 h 3575"/>
                <a:gd name="T6" fmla="*/ 234 w 454"/>
                <a:gd name="T7" fmla="*/ 3232 h 3575"/>
                <a:gd name="T8" fmla="*/ 208 w 454"/>
                <a:gd name="T9" fmla="*/ 3176 h 3575"/>
                <a:gd name="T10" fmla="*/ 96 w 454"/>
                <a:gd name="T11" fmla="*/ 3248 h 3575"/>
                <a:gd name="T12" fmla="*/ 51 w 454"/>
                <a:gd name="T13" fmla="*/ 3090 h 3575"/>
                <a:gd name="T14" fmla="*/ 179 w 454"/>
                <a:gd name="T15" fmla="*/ 1868 h 3575"/>
                <a:gd name="T16" fmla="*/ 390 w 454"/>
                <a:gd name="T17" fmla="*/ 1880 h 3575"/>
                <a:gd name="T18" fmla="*/ 266 w 454"/>
                <a:gd name="T19" fmla="*/ 1768 h 3575"/>
                <a:gd name="T20" fmla="*/ 187 w 454"/>
                <a:gd name="T21" fmla="*/ 1838 h 3575"/>
                <a:gd name="T22" fmla="*/ 215 w 454"/>
                <a:gd name="T23" fmla="*/ 1363 h 3575"/>
                <a:gd name="T24" fmla="*/ 274 w 454"/>
                <a:gd name="T25" fmla="*/ 1236 h 3575"/>
                <a:gd name="T26" fmla="*/ 326 w 454"/>
                <a:gd name="T27" fmla="*/ 1369 h 3575"/>
                <a:gd name="T28" fmla="*/ 454 w 454"/>
                <a:gd name="T29" fmla="*/ 1376 h 3575"/>
                <a:gd name="T30" fmla="*/ 333 w 454"/>
                <a:gd name="T31" fmla="*/ 1352 h 3575"/>
                <a:gd name="T32" fmla="*/ 344 w 454"/>
                <a:gd name="T33" fmla="*/ 1224 h 3575"/>
                <a:gd name="T34" fmla="*/ 229 w 454"/>
                <a:gd name="T35" fmla="*/ 1236 h 3575"/>
                <a:gd name="T36" fmla="*/ 202 w 454"/>
                <a:gd name="T37" fmla="*/ 1068 h 3575"/>
                <a:gd name="T38" fmla="*/ 235 w 454"/>
                <a:gd name="T39" fmla="*/ 590 h 3575"/>
                <a:gd name="T40" fmla="*/ 326 w 454"/>
                <a:gd name="T41" fmla="*/ 319 h 3575"/>
                <a:gd name="T42" fmla="*/ 363 w 454"/>
                <a:gd name="T43" fmla="*/ 390 h 3575"/>
                <a:gd name="T44" fmla="*/ 361 w 454"/>
                <a:gd name="T45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4" h="3575">
                  <a:moveTo>
                    <a:pt x="0" y="3575"/>
                  </a:moveTo>
                  <a:lnTo>
                    <a:pt x="57" y="3109"/>
                  </a:lnTo>
                  <a:lnTo>
                    <a:pt x="107" y="3270"/>
                  </a:lnTo>
                  <a:lnTo>
                    <a:pt x="234" y="3232"/>
                  </a:lnTo>
                  <a:lnTo>
                    <a:pt x="208" y="3176"/>
                  </a:lnTo>
                  <a:lnTo>
                    <a:pt x="96" y="3248"/>
                  </a:lnTo>
                  <a:lnTo>
                    <a:pt x="51" y="3090"/>
                  </a:lnTo>
                  <a:lnTo>
                    <a:pt x="179" y="1868"/>
                  </a:lnTo>
                  <a:lnTo>
                    <a:pt x="390" y="1880"/>
                  </a:lnTo>
                  <a:lnTo>
                    <a:pt x="266" y="1768"/>
                  </a:lnTo>
                  <a:lnTo>
                    <a:pt x="187" y="1838"/>
                  </a:lnTo>
                  <a:lnTo>
                    <a:pt x="215" y="1363"/>
                  </a:lnTo>
                  <a:lnTo>
                    <a:pt x="274" y="1236"/>
                  </a:lnTo>
                  <a:lnTo>
                    <a:pt x="326" y="1369"/>
                  </a:lnTo>
                  <a:lnTo>
                    <a:pt x="454" y="1376"/>
                  </a:lnTo>
                  <a:lnTo>
                    <a:pt x="333" y="1352"/>
                  </a:lnTo>
                  <a:lnTo>
                    <a:pt x="344" y="1224"/>
                  </a:lnTo>
                  <a:lnTo>
                    <a:pt x="229" y="1236"/>
                  </a:lnTo>
                  <a:lnTo>
                    <a:pt x="202" y="1068"/>
                  </a:lnTo>
                  <a:lnTo>
                    <a:pt x="235" y="590"/>
                  </a:lnTo>
                  <a:lnTo>
                    <a:pt x="326" y="319"/>
                  </a:lnTo>
                  <a:lnTo>
                    <a:pt x="363" y="390"/>
                  </a:lnTo>
                  <a:lnTo>
                    <a:pt x="361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" name="Freeform 9"/>
            <p:cNvSpPr>
              <a:spLocks/>
            </p:cNvSpPr>
            <p:nvPr/>
          </p:nvSpPr>
          <p:spPr bwMode="auto">
            <a:xfrm>
              <a:off x="1250950" y="3776663"/>
              <a:ext cx="485775" cy="1108075"/>
            </a:xfrm>
            <a:custGeom>
              <a:avLst/>
              <a:gdLst>
                <a:gd name="T0" fmla="*/ 0 w 1222"/>
                <a:gd name="T1" fmla="*/ 2790 h 2790"/>
                <a:gd name="T2" fmla="*/ 116 w 1222"/>
                <a:gd name="T3" fmla="*/ 2292 h 2790"/>
                <a:gd name="T4" fmla="*/ 290 w 1222"/>
                <a:gd name="T5" fmla="*/ 2144 h 2790"/>
                <a:gd name="T6" fmla="*/ 327 w 1222"/>
                <a:gd name="T7" fmla="*/ 2229 h 2790"/>
                <a:gd name="T8" fmla="*/ 298 w 1222"/>
                <a:gd name="T9" fmla="*/ 2137 h 2790"/>
                <a:gd name="T10" fmla="*/ 135 w 1222"/>
                <a:gd name="T11" fmla="*/ 2260 h 2790"/>
                <a:gd name="T12" fmla="*/ 237 w 1222"/>
                <a:gd name="T13" fmla="*/ 1628 h 2790"/>
                <a:gd name="T14" fmla="*/ 360 w 1222"/>
                <a:gd name="T15" fmla="*/ 1573 h 2790"/>
                <a:gd name="T16" fmla="*/ 402 w 1222"/>
                <a:gd name="T17" fmla="*/ 1779 h 2790"/>
                <a:gd name="T18" fmla="*/ 384 w 1222"/>
                <a:gd name="T19" fmla="*/ 1634 h 2790"/>
                <a:gd name="T20" fmla="*/ 452 w 1222"/>
                <a:gd name="T21" fmla="*/ 1628 h 2790"/>
                <a:gd name="T22" fmla="*/ 384 w 1222"/>
                <a:gd name="T23" fmla="*/ 1577 h 2790"/>
                <a:gd name="T24" fmla="*/ 553 w 1222"/>
                <a:gd name="T25" fmla="*/ 1349 h 2790"/>
                <a:gd name="T26" fmla="*/ 712 w 1222"/>
                <a:gd name="T27" fmla="*/ 1543 h 2790"/>
                <a:gd name="T28" fmla="*/ 599 w 1222"/>
                <a:gd name="T29" fmla="*/ 1307 h 2790"/>
                <a:gd name="T30" fmla="*/ 648 w 1222"/>
                <a:gd name="T31" fmla="*/ 1218 h 2790"/>
                <a:gd name="T32" fmla="*/ 345 w 1222"/>
                <a:gd name="T33" fmla="*/ 1548 h 2790"/>
                <a:gd name="T34" fmla="*/ 628 w 1222"/>
                <a:gd name="T35" fmla="*/ 886 h 2790"/>
                <a:gd name="T36" fmla="*/ 653 w 1222"/>
                <a:gd name="T37" fmla="*/ 603 h 2790"/>
                <a:gd name="T38" fmla="*/ 807 w 1222"/>
                <a:gd name="T39" fmla="*/ 394 h 2790"/>
                <a:gd name="T40" fmla="*/ 848 w 1222"/>
                <a:gd name="T41" fmla="*/ 519 h 2790"/>
                <a:gd name="T42" fmla="*/ 1222 w 1222"/>
                <a:gd name="T43" fmla="*/ 557 h 2790"/>
                <a:gd name="T44" fmla="*/ 915 w 1222"/>
                <a:gd name="T45" fmla="*/ 477 h 2790"/>
                <a:gd name="T46" fmla="*/ 1070 w 1222"/>
                <a:gd name="T47" fmla="*/ 325 h 2790"/>
                <a:gd name="T48" fmla="*/ 902 w 1222"/>
                <a:gd name="T49" fmla="*/ 453 h 2790"/>
                <a:gd name="T50" fmla="*/ 756 w 1222"/>
                <a:gd name="T51" fmla="*/ 362 h 2790"/>
                <a:gd name="T52" fmla="*/ 650 w 1222"/>
                <a:gd name="T53" fmla="*/ 573 h 2790"/>
                <a:gd name="T54" fmla="*/ 756 w 1222"/>
                <a:gd name="T55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22" h="2790">
                  <a:moveTo>
                    <a:pt x="0" y="2790"/>
                  </a:moveTo>
                  <a:lnTo>
                    <a:pt x="116" y="2292"/>
                  </a:lnTo>
                  <a:lnTo>
                    <a:pt x="290" y="2144"/>
                  </a:lnTo>
                  <a:lnTo>
                    <a:pt x="327" y="2229"/>
                  </a:lnTo>
                  <a:lnTo>
                    <a:pt x="298" y="2137"/>
                  </a:lnTo>
                  <a:lnTo>
                    <a:pt x="135" y="2260"/>
                  </a:lnTo>
                  <a:lnTo>
                    <a:pt x="237" y="1628"/>
                  </a:lnTo>
                  <a:lnTo>
                    <a:pt x="360" y="1573"/>
                  </a:lnTo>
                  <a:lnTo>
                    <a:pt x="402" y="1779"/>
                  </a:lnTo>
                  <a:lnTo>
                    <a:pt x="384" y="1634"/>
                  </a:lnTo>
                  <a:lnTo>
                    <a:pt x="452" y="1628"/>
                  </a:lnTo>
                  <a:lnTo>
                    <a:pt x="384" y="1577"/>
                  </a:lnTo>
                  <a:lnTo>
                    <a:pt x="553" y="1349"/>
                  </a:lnTo>
                  <a:lnTo>
                    <a:pt x="712" y="1543"/>
                  </a:lnTo>
                  <a:lnTo>
                    <a:pt x="599" y="1307"/>
                  </a:lnTo>
                  <a:lnTo>
                    <a:pt x="648" y="1218"/>
                  </a:lnTo>
                  <a:lnTo>
                    <a:pt x="345" y="1548"/>
                  </a:lnTo>
                  <a:lnTo>
                    <a:pt x="628" y="886"/>
                  </a:lnTo>
                  <a:lnTo>
                    <a:pt x="653" y="603"/>
                  </a:lnTo>
                  <a:lnTo>
                    <a:pt x="807" y="394"/>
                  </a:lnTo>
                  <a:lnTo>
                    <a:pt x="848" y="519"/>
                  </a:lnTo>
                  <a:lnTo>
                    <a:pt x="1222" y="557"/>
                  </a:lnTo>
                  <a:lnTo>
                    <a:pt x="915" y="477"/>
                  </a:lnTo>
                  <a:lnTo>
                    <a:pt x="1070" y="325"/>
                  </a:lnTo>
                  <a:lnTo>
                    <a:pt x="902" y="453"/>
                  </a:lnTo>
                  <a:lnTo>
                    <a:pt x="756" y="362"/>
                  </a:lnTo>
                  <a:lnTo>
                    <a:pt x="650" y="573"/>
                  </a:lnTo>
                  <a:lnTo>
                    <a:pt x="75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" name="Freeform 10"/>
            <p:cNvSpPr>
              <a:spLocks/>
            </p:cNvSpPr>
            <p:nvPr/>
          </p:nvSpPr>
          <p:spPr bwMode="auto">
            <a:xfrm>
              <a:off x="5230813" y="3068638"/>
              <a:ext cx="2647950" cy="2949575"/>
            </a:xfrm>
            <a:custGeom>
              <a:avLst/>
              <a:gdLst>
                <a:gd name="T0" fmla="*/ 5764 w 6674"/>
                <a:gd name="T1" fmla="*/ 0 h 7431"/>
                <a:gd name="T2" fmla="*/ 5868 w 6674"/>
                <a:gd name="T3" fmla="*/ 118 h 7431"/>
                <a:gd name="T4" fmla="*/ 6021 w 6674"/>
                <a:gd name="T5" fmla="*/ 56 h 7431"/>
                <a:gd name="T6" fmla="*/ 6154 w 6674"/>
                <a:gd name="T7" fmla="*/ 192 h 7431"/>
                <a:gd name="T8" fmla="*/ 6305 w 6674"/>
                <a:gd name="T9" fmla="*/ 137 h 7431"/>
                <a:gd name="T10" fmla="*/ 6329 w 6674"/>
                <a:gd name="T11" fmla="*/ 282 h 7431"/>
                <a:gd name="T12" fmla="*/ 6502 w 6674"/>
                <a:gd name="T13" fmla="*/ 365 h 7431"/>
                <a:gd name="T14" fmla="*/ 6452 w 6674"/>
                <a:gd name="T15" fmla="*/ 563 h 7431"/>
                <a:gd name="T16" fmla="*/ 6345 w 6674"/>
                <a:gd name="T17" fmla="*/ 630 h 7431"/>
                <a:gd name="T18" fmla="*/ 6449 w 6674"/>
                <a:gd name="T19" fmla="*/ 925 h 7431"/>
                <a:gd name="T20" fmla="*/ 6368 w 6674"/>
                <a:gd name="T21" fmla="*/ 1006 h 7431"/>
                <a:gd name="T22" fmla="*/ 6410 w 6674"/>
                <a:gd name="T23" fmla="*/ 1164 h 7431"/>
                <a:gd name="T24" fmla="*/ 6293 w 6674"/>
                <a:gd name="T25" fmla="*/ 1516 h 7431"/>
                <a:gd name="T26" fmla="*/ 6674 w 6674"/>
                <a:gd name="T27" fmla="*/ 7079 h 7431"/>
                <a:gd name="T28" fmla="*/ 0 w 6674"/>
                <a:gd name="T29" fmla="*/ 7431 h 7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74" h="7431">
                  <a:moveTo>
                    <a:pt x="5764" y="0"/>
                  </a:moveTo>
                  <a:lnTo>
                    <a:pt x="5868" y="118"/>
                  </a:lnTo>
                  <a:lnTo>
                    <a:pt x="6021" y="56"/>
                  </a:lnTo>
                  <a:lnTo>
                    <a:pt x="6154" y="192"/>
                  </a:lnTo>
                  <a:lnTo>
                    <a:pt x="6305" y="137"/>
                  </a:lnTo>
                  <a:lnTo>
                    <a:pt x="6329" y="282"/>
                  </a:lnTo>
                  <a:lnTo>
                    <a:pt x="6502" y="365"/>
                  </a:lnTo>
                  <a:lnTo>
                    <a:pt x="6452" y="563"/>
                  </a:lnTo>
                  <a:lnTo>
                    <a:pt x="6345" y="630"/>
                  </a:lnTo>
                  <a:lnTo>
                    <a:pt x="6449" y="925"/>
                  </a:lnTo>
                  <a:lnTo>
                    <a:pt x="6368" y="1006"/>
                  </a:lnTo>
                  <a:lnTo>
                    <a:pt x="6410" y="1164"/>
                  </a:lnTo>
                  <a:lnTo>
                    <a:pt x="6293" y="1516"/>
                  </a:lnTo>
                  <a:lnTo>
                    <a:pt x="6674" y="7079"/>
                  </a:lnTo>
                  <a:lnTo>
                    <a:pt x="0" y="7431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0" name="Line 11"/>
            <p:cNvSpPr>
              <a:spLocks noChangeShapeType="1"/>
            </p:cNvSpPr>
            <p:nvPr/>
          </p:nvSpPr>
          <p:spPr bwMode="auto">
            <a:xfrm flipH="1">
              <a:off x="3189288" y="6018213"/>
              <a:ext cx="2041525" cy="3016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1" name="Freeform 12"/>
            <p:cNvSpPr>
              <a:spLocks/>
            </p:cNvSpPr>
            <p:nvPr/>
          </p:nvSpPr>
          <p:spPr bwMode="auto">
            <a:xfrm>
              <a:off x="1176338" y="4884738"/>
              <a:ext cx="2012950" cy="1176337"/>
            </a:xfrm>
            <a:custGeom>
              <a:avLst/>
              <a:gdLst>
                <a:gd name="T0" fmla="*/ 5075 w 5075"/>
                <a:gd name="T1" fmla="*/ 2936 h 2964"/>
                <a:gd name="T2" fmla="*/ 745 w 5075"/>
                <a:gd name="T3" fmla="*/ 2964 h 2964"/>
                <a:gd name="T4" fmla="*/ 649 w 5075"/>
                <a:gd name="T5" fmla="*/ 2738 h 2964"/>
                <a:gd name="T6" fmla="*/ 579 w 5075"/>
                <a:gd name="T7" fmla="*/ 2821 h 2964"/>
                <a:gd name="T8" fmla="*/ 438 w 5075"/>
                <a:gd name="T9" fmla="*/ 2632 h 2964"/>
                <a:gd name="T10" fmla="*/ 266 w 5075"/>
                <a:gd name="T11" fmla="*/ 1947 h 2964"/>
                <a:gd name="T12" fmla="*/ 281 w 5075"/>
                <a:gd name="T13" fmla="*/ 1650 h 2964"/>
                <a:gd name="T14" fmla="*/ 395 w 5075"/>
                <a:gd name="T15" fmla="*/ 1597 h 2964"/>
                <a:gd name="T16" fmla="*/ 265 w 5075"/>
                <a:gd name="T17" fmla="*/ 1596 h 2964"/>
                <a:gd name="T18" fmla="*/ 350 w 5075"/>
                <a:gd name="T19" fmla="*/ 1010 h 2964"/>
                <a:gd name="T20" fmla="*/ 199 w 5075"/>
                <a:gd name="T21" fmla="*/ 697 h 2964"/>
                <a:gd name="T22" fmla="*/ 111 w 5075"/>
                <a:gd name="T23" fmla="*/ 679 h 2964"/>
                <a:gd name="T24" fmla="*/ 0 w 5075"/>
                <a:gd name="T25" fmla="*/ 347 h 2964"/>
                <a:gd name="T26" fmla="*/ 191 w 5075"/>
                <a:gd name="T27" fmla="*/ 0 h 2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75" h="2964">
                  <a:moveTo>
                    <a:pt x="5075" y="2936"/>
                  </a:moveTo>
                  <a:lnTo>
                    <a:pt x="745" y="2964"/>
                  </a:lnTo>
                  <a:lnTo>
                    <a:pt x="649" y="2738"/>
                  </a:lnTo>
                  <a:lnTo>
                    <a:pt x="579" y="2821"/>
                  </a:lnTo>
                  <a:lnTo>
                    <a:pt x="438" y="2632"/>
                  </a:lnTo>
                  <a:lnTo>
                    <a:pt x="266" y="1947"/>
                  </a:lnTo>
                  <a:lnTo>
                    <a:pt x="281" y="1650"/>
                  </a:lnTo>
                  <a:lnTo>
                    <a:pt x="395" y="1597"/>
                  </a:lnTo>
                  <a:lnTo>
                    <a:pt x="265" y="1596"/>
                  </a:lnTo>
                  <a:lnTo>
                    <a:pt x="350" y="1010"/>
                  </a:lnTo>
                  <a:lnTo>
                    <a:pt x="199" y="697"/>
                  </a:lnTo>
                  <a:lnTo>
                    <a:pt x="111" y="679"/>
                  </a:lnTo>
                  <a:lnTo>
                    <a:pt x="0" y="347"/>
                  </a:lnTo>
                  <a:lnTo>
                    <a:pt x="191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" name="Freeform 13"/>
            <p:cNvSpPr>
              <a:spLocks/>
            </p:cNvSpPr>
            <p:nvPr/>
          </p:nvSpPr>
          <p:spPr bwMode="auto">
            <a:xfrm>
              <a:off x="1176338" y="912812"/>
              <a:ext cx="6867525" cy="5180013"/>
            </a:xfrm>
            <a:custGeom>
              <a:avLst/>
              <a:gdLst>
                <a:gd name="T0" fmla="*/ 1842 w 17306"/>
                <a:gd name="T1" fmla="*/ 429 h 13051"/>
                <a:gd name="T2" fmla="*/ 1676 w 17306"/>
                <a:gd name="T3" fmla="*/ 150 h 13051"/>
                <a:gd name="T4" fmla="*/ 2024 w 17306"/>
                <a:gd name="T5" fmla="*/ 201 h 13051"/>
                <a:gd name="T6" fmla="*/ 2693 w 17306"/>
                <a:gd name="T7" fmla="*/ 279 h 13051"/>
                <a:gd name="T8" fmla="*/ 3674 w 17306"/>
                <a:gd name="T9" fmla="*/ 486 h 13051"/>
                <a:gd name="T10" fmla="*/ 3915 w 17306"/>
                <a:gd name="T11" fmla="*/ 1180 h 13051"/>
                <a:gd name="T12" fmla="*/ 5363 w 17306"/>
                <a:gd name="T13" fmla="*/ 2003 h 13051"/>
                <a:gd name="T14" fmla="*/ 7026 w 17306"/>
                <a:gd name="T15" fmla="*/ 1626 h 13051"/>
                <a:gd name="T16" fmla="*/ 7556 w 17306"/>
                <a:gd name="T17" fmla="*/ 1757 h 13051"/>
                <a:gd name="T18" fmla="*/ 8623 w 17306"/>
                <a:gd name="T19" fmla="*/ 1459 h 13051"/>
                <a:gd name="T20" fmla="*/ 9795 w 17306"/>
                <a:gd name="T21" fmla="*/ 1200 h 13051"/>
                <a:gd name="T22" fmla="*/ 10846 w 17306"/>
                <a:gd name="T23" fmla="*/ 873 h 13051"/>
                <a:gd name="T24" fmla="*/ 11909 w 17306"/>
                <a:gd name="T25" fmla="*/ 526 h 13051"/>
                <a:gd name="T26" fmla="*/ 16723 w 17306"/>
                <a:gd name="T27" fmla="*/ 723 h 13051"/>
                <a:gd name="T28" fmla="*/ 17306 w 17306"/>
                <a:gd name="T29" fmla="*/ 1366 h 13051"/>
                <a:gd name="T30" fmla="*/ 16632 w 17306"/>
                <a:gd name="T31" fmla="*/ 3224 h 13051"/>
                <a:gd name="T32" fmla="*/ 16234 w 17306"/>
                <a:gd name="T33" fmla="*/ 4177 h 13051"/>
                <a:gd name="T34" fmla="*/ 15921 w 17306"/>
                <a:gd name="T35" fmla="*/ 5260 h 13051"/>
                <a:gd name="T36" fmla="*/ 16084 w 17306"/>
                <a:gd name="T37" fmla="*/ 5633 h 13051"/>
                <a:gd name="T38" fmla="*/ 16520 w 17306"/>
                <a:gd name="T39" fmla="*/ 5653 h 13051"/>
                <a:gd name="T40" fmla="*/ 16667 w 17306"/>
                <a:gd name="T41" fmla="*/ 6079 h 13051"/>
                <a:gd name="T42" fmla="*/ 16583 w 17306"/>
                <a:gd name="T43" fmla="*/ 6522 h 13051"/>
                <a:gd name="T44" fmla="*/ 16890 w 17306"/>
                <a:gd name="T45" fmla="*/ 12594 h 13051"/>
                <a:gd name="T46" fmla="*/ 745 w 17306"/>
                <a:gd name="T47" fmla="*/ 13051 h 13051"/>
                <a:gd name="T48" fmla="*/ 437 w 17306"/>
                <a:gd name="T49" fmla="*/ 12720 h 13051"/>
                <a:gd name="T50" fmla="*/ 394 w 17306"/>
                <a:gd name="T51" fmla="*/ 11685 h 13051"/>
                <a:gd name="T52" fmla="*/ 199 w 17306"/>
                <a:gd name="T53" fmla="*/ 10783 h 13051"/>
                <a:gd name="T54" fmla="*/ 190 w 17306"/>
                <a:gd name="T55" fmla="*/ 10087 h 13051"/>
                <a:gd name="T56" fmla="*/ 517 w 17306"/>
                <a:gd name="T57" fmla="*/ 9527 h 13051"/>
                <a:gd name="T58" fmla="*/ 426 w 17306"/>
                <a:gd name="T59" fmla="*/ 8925 h 13051"/>
                <a:gd name="T60" fmla="*/ 574 w 17306"/>
                <a:gd name="T61" fmla="*/ 8932 h 13051"/>
                <a:gd name="T62" fmla="*/ 743 w 17306"/>
                <a:gd name="T63" fmla="*/ 8645 h 13051"/>
                <a:gd name="T64" fmla="*/ 838 w 17306"/>
                <a:gd name="T65" fmla="*/ 8516 h 13051"/>
                <a:gd name="T66" fmla="*/ 843 w 17306"/>
                <a:gd name="T67" fmla="*/ 7899 h 13051"/>
                <a:gd name="T68" fmla="*/ 1413 w 17306"/>
                <a:gd name="T69" fmla="*/ 7855 h 13051"/>
                <a:gd name="T70" fmla="*/ 1093 w 17306"/>
                <a:gd name="T71" fmla="*/ 7750 h 13051"/>
                <a:gd name="T72" fmla="*/ 946 w 17306"/>
                <a:gd name="T73" fmla="*/ 7298 h 13051"/>
                <a:gd name="T74" fmla="*/ 1180 w 17306"/>
                <a:gd name="T75" fmla="*/ 6953 h 13051"/>
                <a:gd name="T76" fmla="*/ 998 w 17306"/>
                <a:gd name="T77" fmla="*/ 6813 h 13051"/>
                <a:gd name="T78" fmla="*/ 1213 w 17306"/>
                <a:gd name="T79" fmla="*/ 5491 h 13051"/>
                <a:gd name="T80" fmla="*/ 1221 w 17306"/>
                <a:gd name="T81" fmla="*/ 4959 h 13051"/>
                <a:gd name="T82" fmla="*/ 1280 w 17306"/>
                <a:gd name="T83" fmla="*/ 5075 h 13051"/>
                <a:gd name="T84" fmla="*/ 1147 w 17306"/>
                <a:gd name="T85" fmla="*/ 4791 h 13051"/>
                <a:gd name="T86" fmla="*/ 1310 w 17306"/>
                <a:gd name="T87" fmla="*/ 4111 h 13051"/>
                <a:gd name="T88" fmla="*/ 1477 w 17306"/>
                <a:gd name="T89" fmla="*/ 3264 h 13051"/>
                <a:gd name="T90" fmla="*/ 1384 w 17306"/>
                <a:gd name="T91" fmla="*/ 3127 h 13051"/>
                <a:gd name="T92" fmla="*/ 1401 w 17306"/>
                <a:gd name="T93" fmla="*/ 2766 h 13051"/>
                <a:gd name="T94" fmla="*/ 1424 w 17306"/>
                <a:gd name="T95" fmla="*/ 2639 h 13051"/>
                <a:gd name="T96" fmla="*/ 1435 w 17306"/>
                <a:gd name="T97" fmla="*/ 2194 h 13051"/>
                <a:gd name="T98" fmla="*/ 1586 w 17306"/>
                <a:gd name="T99" fmla="*/ 2230 h 13051"/>
                <a:gd name="T100" fmla="*/ 1609 w 17306"/>
                <a:gd name="T101" fmla="*/ 1558 h 13051"/>
                <a:gd name="T102" fmla="*/ 1460 w 17306"/>
                <a:gd name="T103" fmla="*/ 1022 h 13051"/>
                <a:gd name="T104" fmla="*/ 1353 w 17306"/>
                <a:gd name="T105" fmla="*/ 12 h 13051"/>
                <a:gd name="T106" fmla="*/ 1685 w 17306"/>
                <a:gd name="T107" fmla="*/ 248 h 1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06" h="13051">
                  <a:moveTo>
                    <a:pt x="1685" y="248"/>
                  </a:moveTo>
                  <a:lnTo>
                    <a:pt x="1748" y="208"/>
                  </a:lnTo>
                  <a:lnTo>
                    <a:pt x="1842" y="429"/>
                  </a:lnTo>
                  <a:lnTo>
                    <a:pt x="1774" y="277"/>
                  </a:lnTo>
                  <a:lnTo>
                    <a:pt x="1832" y="277"/>
                  </a:lnTo>
                  <a:lnTo>
                    <a:pt x="1676" y="150"/>
                  </a:lnTo>
                  <a:lnTo>
                    <a:pt x="1885" y="71"/>
                  </a:lnTo>
                  <a:lnTo>
                    <a:pt x="1890" y="224"/>
                  </a:lnTo>
                  <a:lnTo>
                    <a:pt x="2024" y="201"/>
                  </a:lnTo>
                  <a:lnTo>
                    <a:pt x="2232" y="155"/>
                  </a:lnTo>
                  <a:lnTo>
                    <a:pt x="2395" y="0"/>
                  </a:lnTo>
                  <a:lnTo>
                    <a:pt x="2693" y="279"/>
                  </a:lnTo>
                  <a:lnTo>
                    <a:pt x="2948" y="313"/>
                  </a:lnTo>
                  <a:lnTo>
                    <a:pt x="3104" y="179"/>
                  </a:lnTo>
                  <a:lnTo>
                    <a:pt x="3674" y="486"/>
                  </a:lnTo>
                  <a:lnTo>
                    <a:pt x="3907" y="1152"/>
                  </a:lnTo>
                  <a:lnTo>
                    <a:pt x="3764" y="1362"/>
                  </a:lnTo>
                  <a:lnTo>
                    <a:pt x="3915" y="1180"/>
                  </a:lnTo>
                  <a:lnTo>
                    <a:pt x="3981" y="1792"/>
                  </a:lnTo>
                  <a:lnTo>
                    <a:pt x="4896" y="2123"/>
                  </a:lnTo>
                  <a:lnTo>
                    <a:pt x="5363" y="2003"/>
                  </a:lnTo>
                  <a:lnTo>
                    <a:pt x="5902" y="1646"/>
                  </a:lnTo>
                  <a:lnTo>
                    <a:pt x="6521" y="1576"/>
                  </a:lnTo>
                  <a:lnTo>
                    <a:pt x="7026" y="1626"/>
                  </a:lnTo>
                  <a:lnTo>
                    <a:pt x="7248" y="1728"/>
                  </a:lnTo>
                  <a:lnTo>
                    <a:pt x="7373" y="1915"/>
                  </a:lnTo>
                  <a:lnTo>
                    <a:pt x="7556" y="1757"/>
                  </a:lnTo>
                  <a:lnTo>
                    <a:pt x="7910" y="1783"/>
                  </a:lnTo>
                  <a:lnTo>
                    <a:pt x="8465" y="1441"/>
                  </a:lnTo>
                  <a:lnTo>
                    <a:pt x="8623" y="1459"/>
                  </a:lnTo>
                  <a:lnTo>
                    <a:pt x="8779" y="1595"/>
                  </a:lnTo>
                  <a:lnTo>
                    <a:pt x="9350" y="1484"/>
                  </a:lnTo>
                  <a:lnTo>
                    <a:pt x="9795" y="1200"/>
                  </a:lnTo>
                  <a:lnTo>
                    <a:pt x="10489" y="1031"/>
                  </a:lnTo>
                  <a:lnTo>
                    <a:pt x="10652" y="817"/>
                  </a:lnTo>
                  <a:lnTo>
                    <a:pt x="10846" y="873"/>
                  </a:lnTo>
                  <a:lnTo>
                    <a:pt x="11256" y="753"/>
                  </a:lnTo>
                  <a:lnTo>
                    <a:pt x="11595" y="773"/>
                  </a:lnTo>
                  <a:lnTo>
                    <a:pt x="11909" y="526"/>
                  </a:lnTo>
                  <a:lnTo>
                    <a:pt x="16249" y="239"/>
                  </a:lnTo>
                  <a:lnTo>
                    <a:pt x="16580" y="741"/>
                  </a:lnTo>
                  <a:lnTo>
                    <a:pt x="16723" y="723"/>
                  </a:lnTo>
                  <a:lnTo>
                    <a:pt x="16833" y="856"/>
                  </a:lnTo>
                  <a:lnTo>
                    <a:pt x="17091" y="944"/>
                  </a:lnTo>
                  <a:lnTo>
                    <a:pt x="17306" y="1366"/>
                  </a:lnTo>
                  <a:lnTo>
                    <a:pt x="16928" y="2270"/>
                  </a:lnTo>
                  <a:lnTo>
                    <a:pt x="16854" y="2832"/>
                  </a:lnTo>
                  <a:lnTo>
                    <a:pt x="16632" y="3224"/>
                  </a:lnTo>
                  <a:lnTo>
                    <a:pt x="16645" y="3651"/>
                  </a:lnTo>
                  <a:lnTo>
                    <a:pt x="16491" y="3985"/>
                  </a:lnTo>
                  <a:lnTo>
                    <a:pt x="16234" y="4177"/>
                  </a:lnTo>
                  <a:lnTo>
                    <a:pt x="16086" y="4780"/>
                  </a:lnTo>
                  <a:lnTo>
                    <a:pt x="15934" y="4971"/>
                  </a:lnTo>
                  <a:lnTo>
                    <a:pt x="15921" y="5260"/>
                  </a:lnTo>
                  <a:lnTo>
                    <a:pt x="16040" y="5419"/>
                  </a:lnTo>
                  <a:lnTo>
                    <a:pt x="15979" y="5516"/>
                  </a:lnTo>
                  <a:lnTo>
                    <a:pt x="16084" y="5633"/>
                  </a:lnTo>
                  <a:lnTo>
                    <a:pt x="16236" y="5572"/>
                  </a:lnTo>
                  <a:lnTo>
                    <a:pt x="16370" y="5708"/>
                  </a:lnTo>
                  <a:lnTo>
                    <a:pt x="16520" y="5653"/>
                  </a:lnTo>
                  <a:lnTo>
                    <a:pt x="16545" y="5798"/>
                  </a:lnTo>
                  <a:lnTo>
                    <a:pt x="16717" y="5881"/>
                  </a:lnTo>
                  <a:lnTo>
                    <a:pt x="16667" y="6079"/>
                  </a:lnTo>
                  <a:lnTo>
                    <a:pt x="16561" y="6144"/>
                  </a:lnTo>
                  <a:lnTo>
                    <a:pt x="16663" y="6440"/>
                  </a:lnTo>
                  <a:lnTo>
                    <a:pt x="16583" y="6522"/>
                  </a:lnTo>
                  <a:lnTo>
                    <a:pt x="16626" y="6679"/>
                  </a:lnTo>
                  <a:lnTo>
                    <a:pt x="16508" y="7031"/>
                  </a:lnTo>
                  <a:lnTo>
                    <a:pt x="16890" y="12594"/>
                  </a:lnTo>
                  <a:lnTo>
                    <a:pt x="10215" y="12947"/>
                  </a:lnTo>
                  <a:lnTo>
                    <a:pt x="5075" y="13023"/>
                  </a:lnTo>
                  <a:lnTo>
                    <a:pt x="745" y="13051"/>
                  </a:lnTo>
                  <a:lnTo>
                    <a:pt x="647" y="12825"/>
                  </a:lnTo>
                  <a:lnTo>
                    <a:pt x="579" y="12908"/>
                  </a:lnTo>
                  <a:lnTo>
                    <a:pt x="437" y="12720"/>
                  </a:lnTo>
                  <a:lnTo>
                    <a:pt x="265" y="12033"/>
                  </a:lnTo>
                  <a:lnTo>
                    <a:pt x="281" y="11738"/>
                  </a:lnTo>
                  <a:lnTo>
                    <a:pt x="394" y="11685"/>
                  </a:lnTo>
                  <a:lnTo>
                    <a:pt x="265" y="11683"/>
                  </a:lnTo>
                  <a:lnTo>
                    <a:pt x="350" y="11098"/>
                  </a:lnTo>
                  <a:lnTo>
                    <a:pt x="199" y="10783"/>
                  </a:lnTo>
                  <a:lnTo>
                    <a:pt x="110" y="10766"/>
                  </a:lnTo>
                  <a:lnTo>
                    <a:pt x="0" y="10434"/>
                  </a:lnTo>
                  <a:lnTo>
                    <a:pt x="190" y="10087"/>
                  </a:lnTo>
                  <a:lnTo>
                    <a:pt x="306" y="9590"/>
                  </a:lnTo>
                  <a:lnTo>
                    <a:pt x="480" y="9441"/>
                  </a:lnTo>
                  <a:lnTo>
                    <a:pt x="517" y="9527"/>
                  </a:lnTo>
                  <a:lnTo>
                    <a:pt x="488" y="9435"/>
                  </a:lnTo>
                  <a:lnTo>
                    <a:pt x="325" y="9558"/>
                  </a:lnTo>
                  <a:lnTo>
                    <a:pt x="426" y="8925"/>
                  </a:lnTo>
                  <a:lnTo>
                    <a:pt x="550" y="8871"/>
                  </a:lnTo>
                  <a:lnTo>
                    <a:pt x="593" y="9077"/>
                  </a:lnTo>
                  <a:lnTo>
                    <a:pt x="574" y="8932"/>
                  </a:lnTo>
                  <a:lnTo>
                    <a:pt x="643" y="8926"/>
                  </a:lnTo>
                  <a:lnTo>
                    <a:pt x="574" y="8875"/>
                  </a:lnTo>
                  <a:lnTo>
                    <a:pt x="743" y="8645"/>
                  </a:lnTo>
                  <a:lnTo>
                    <a:pt x="903" y="8841"/>
                  </a:lnTo>
                  <a:lnTo>
                    <a:pt x="789" y="8605"/>
                  </a:lnTo>
                  <a:lnTo>
                    <a:pt x="838" y="8516"/>
                  </a:lnTo>
                  <a:lnTo>
                    <a:pt x="535" y="8844"/>
                  </a:lnTo>
                  <a:lnTo>
                    <a:pt x="818" y="8184"/>
                  </a:lnTo>
                  <a:lnTo>
                    <a:pt x="843" y="7899"/>
                  </a:lnTo>
                  <a:lnTo>
                    <a:pt x="996" y="7692"/>
                  </a:lnTo>
                  <a:lnTo>
                    <a:pt x="1037" y="7817"/>
                  </a:lnTo>
                  <a:lnTo>
                    <a:pt x="1413" y="7855"/>
                  </a:lnTo>
                  <a:lnTo>
                    <a:pt x="1106" y="7775"/>
                  </a:lnTo>
                  <a:lnTo>
                    <a:pt x="1261" y="7622"/>
                  </a:lnTo>
                  <a:lnTo>
                    <a:pt x="1093" y="7750"/>
                  </a:lnTo>
                  <a:lnTo>
                    <a:pt x="946" y="7660"/>
                  </a:lnTo>
                  <a:lnTo>
                    <a:pt x="839" y="7871"/>
                  </a:lnTo>
                  <a:lnTo>
                    <a:pt x="946" y="7298"/>
                  </a:lnTo>
                  <a:lnTo>
                    <a:pt x="1004" y="6831"/>
                  </a:lnTo>
                  <a:lnTo>
                    <a:pt x="1053" y="6992"/>
                  </a:lnTo>
                  <a:lnTo>
                    <a:pt x="1180" y="6953"/>
                  </a:lnTo>
                  <a:lnTo>
                    <a:pt x="1153" y="6898"/>
                  </a:lnTo>
                  <a:lnTo>
                    <a:pt x="1043" y="6969"/>
                  </a:lnTo>
                  <a:lnTo>
                    <a:pt x="998" y="6813"/>
                  </a:lnTo>
                  <a:lnTo>
                    <a:pt x="1126" y="5590"/>
                  </a:lnTo>
                  <a:lnTo>
                    <a:pt x="1337" y="5602"/>
                  </a:lnTo>
                  <a:lnTo>
                    <a:pt x="1213" y="5491"/>
                  </a:lnTo>
                  <a:lnTo>
                    <a:pt x="1133" y="5561"/>
                  </a:lnTo>
                  <a:lnTo>
                    <a:pt x="1162" y="5085"/>
                  </a:lnTo>
                  <a:lnTo>
                    <a:pt x="1221" y="4959"/>
                  </a:lnTo>
                  <a:lnTo>
                    <a:pt x="1273" y="5091"/>
                  </a:lnTo>
                  <a:lnTo>
                    <a:pt x="1401" y="5099"/>
                  </a:lnTo>
                  <a:lnTo>
                    <a:pt x="1280" y="5075"/>
                  </a:lnTo>
                  <a:lnTo>
                    <a:pt x="1291" y="4946"/>
                  </a:lnTo>
                  <a:lnTo>
                    <a:pt x="1176" y="4957"/>
                  </a:lnTo>
                  <a:lnTo>
                    <a:pt x="1147" y="4791"/>
                  </a:lnTo>
                  <a:lnTo>
                    <a:pt x="1181" y="4311"/>
                  </a:lnTo>
                  <a:lnTo>
                    <a:pt x="1273" y="4041"/>
                  </a:lnTo>
                  <a:lnTo>
                    <a:pt x="1310" y="4111"/>
                  </a:lnTo>
                  <a:lnTo>
                    <a:pt x="1308" y="3723"/>
                  </a:lnTo>
                  <a:lnTo>
                    <a:pt x="1390" y="3325"/>
                  </a:lnTo>
                  <a:lnTo>
                    <a:pt x="1477" y="3264"/>
                  </a:lnTo>
                  <a:lnTo>
                    <a:pt x="1423" y="3153"/>
                  </a:lnTo>
                  <a:lnTo>
                    <a:pt x="1393" y="3295"/>
                  </a:lnTo>
                  <a:lnTo>
                    <a:pt x="1384" y="3127"/>
                  </a:lnTo>
                  <a:lnTo>
                    <a:pt x="1487" y="2896"/>
                  </a:lnTo>
                  <a:lnTo>
                    <a:pt x="1431" y="2954"/>
                  </a:lnTo>
                  <a:lnTo>
                    <a:pt x="1401" y="2766"/>
                  </a:lnTo>
                  <a:lnTo>
                    <a:pt x="1330" y="2759"/>
                  </a:lnTo>
                  <a:lnTo>
                    <a:pt x="1434" y="2478"/>
                  </a:lnTo>
                  <a:lnTo>
                    <a:pt x="1424" y="2639"/>
                  </a:lnTo>
                  <a:lnTo>
                    <a:pt x="1489" y="2566"/>
                  </a:lnTo>
                  <a:lnTo>
                    <a:pt x="1395" y="2303"/>
                  </a:lnTo>
                  <a:lnTo>
                    <a:pt x="1435" y="2194"/>
                  </a:lnTo>
                  <a:lnTo>
                    <a:pt x="1577" y="2351"/>
                  </a:lnTo>
                  <a:lnTo>
                    <a:pt x="1652" y="2255"/>
                  </a:lnTo>
                  <a:lnTo>
                    <a:pt x="1586" y="2230"/>
                  </a:lnTo>
                  <a:lnTo>
                    <a:pt x="1582" y="2068"/>
                  </a:lnTo>
                  <a:lnTo>
                    <a:pt x="1442" y="2036"/>
                  </a:lnTo>
                  <a:lnTo>
                    <a:pt x="1609" y="1558"/>
                  </a:lnTo>
                  <a:lnTo>
                    <a:pt x="1494" y="1765"/>
                  </a:lnTo>
                  <a:lnTo>
                    <a:pt x="1403" y="1446"/>
                  </a:lnTo>
                  <a:lnTo>
                    <a:pt x="1460" y="1022"/>
                  </a:lnTo>
                  <a:lnTo>
                    <a:pt x="1386" y="883"/>
                  </a:lnTo>
                  <a:lnTo>
                    <a:pt x="1558" y="684"/>
                  </a:lnTo>
                  <a:lnTo>
                    <a:pt x="1353" y="12"/>
                  </a:lnTo>
                  <a:lnTo>
                    <a:pt x="1663" y="239"/>
                  </a:lnTo>
                  <a:lnTo>
                    <a:pt x="1638" y="360"/>
                  </a:lnTo>
                  <a:lnTo>
                    <a:pt x="1685" y="248"/>
                  </a:lnTo>
                  <a:close/>
                </a:path>
              </a:pathLst>
            </a:custGeom>
            <a:solidFill>
              <a:srgbClr val="F9F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3" name="Freeform 14"/>
            <p:cNvSpPr>
              <a:spLocks/>
            </p:cNvSpPr>
            <p:nvPr/>
          </p:nvSpPr>
          <p:spPr bwMode="auto">
            <a:xfrm>
              <a:off x="1841500" y="881063"/>
              <a:ext cx="403225" cy="169862"/>
            </a:xfrm>
            <a:custGeom>
              <a:avLst/>
              <a:gdLst>
                <a:gd name="T0" fmla="*/ 8 w 1015"/>
                <a:gd name="T1" fmla="*/ 247 h 428"/>
                <a:gd name="T2" fmla="*/ 71 w 1015"/>
                <a:gd name="T3" fmla="*/ 209 h 428"/>
                <a:gd name="T4" fmla="*/ 164 w 1015"/>
                <a:gd name="T5" fmla="*/ 428 h 428"/>
                <a:gd name="T6" fmla="*/ 96 w 1015"/>
                <a:gd name="T7" fmla="*/ 278 h 428"/>
                <a:gd name="T8" fmla="*/ 155 w 1015"/>
                <a:gd name="T9" fmla="*/ 278 h 428"/>
                <a:gd name="T10" fmla="*/ 0 w 1015"/>
                <a:gd name="T11" fmla="*/ 151 h 428"/>
                <a:gd name="T12" fmla="*/ 207 w 1015"/>
                <a:gd name="T13" fmla="*/ 71 h 428"/>
                <a:gd name="T14" fmla="*/ 213 w 1015"/>
                <a:gd name="T15" fmla="*/ 223 h 428"/>
                <a:gd name="T16" fmla="*/ 346 w 1015"/>
                <a:gd name="T17" fmla="*/ 201 h 428"/>
                <a:gd name="T18" fmla="*/ 554 w 1015"/>
                <a:gd name="T19" fmla="*/ 155 h 428"/>
                <a:gd name="T20" fmla="*/ 717 w 1015"/>
                <a:gd name="T21" fmla="*/ 0 h 428"/>
                <a:gd name="T22" fmla="*/ 1015 w 1015"/>
                <a:gd name="T23" fmla="*/ 27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5" h="428">
                  <a:moveTo>
                    <a:pt x="8" y="247"/>
                  </a:moveTo>
                  <a:lnTo>
                    <a:pt x="71" y="209"/>
                  </a:lnTo>
                  <a:lnTo>
                    <a:pt x="164" y="428"/>
                  </a:lnTo>
                  <a:lnTo>
                    <a:pt x="96" y="278"/>
                  </a:lnTo>
                  <a:lnTo>
                    <a:pt x="155" y="278"/>
                  </a:lnTo>
                  <a:lnTo>
                    <a:pt x="0" y="151"/>
                  </a:lnTo>
                  <a:lnTo>
                    <a:pt x="207" y="71"/>
                  </a:lnTo>
                  <a:lnTo>
                    <a:pt x="213" y="223"/>
                  </a:lnTo>
                  <a:lnTo>
                    <a:pt x="346" y="201"/>
                  </a:lnTo>
                  <a:lnTo>
                    <a:pt x="554" y="155"/>
                  </a:lnTo>
                  <a:lnTo>
                    <a:pt x="717" y="0"/>
                  </a:lnTo>
                  <a:lnTo>
                    <a:pt x="1015" y="278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4" name="Freeform 15"/>
            <p:cNvSpPr>
              <a:spLocks/>
            </p:cNvSpPr>
            <p:nvPr/>
          </p:nvSpPr>
          <p:spPr bwMode="auto">
            <a:xfrm>
              <a:off x="2244725" y="950913"/>
              <a:ext cx="2819400" cy="771525"/>
            </a:xfrm>
            <a:custGeom>
              <a:avLst/>
              <a:gdLst>
                <a:gd name="T0" fmla="*/ 7104 w 7104"/>
                <a:gd name="T1" fmla="*/ 1021 h 1944"/>
                <a:gd name="T2" fmla="*/ 6657 w 7104"/>
                <a:gd name="T3" fmla="*/ 1304 h 1944"/>
                <a:gd name="T4" fmla="*/ 6087 w 7104"/>
                <a:gd name="T5" fmla="*/ 1417 h 1944"/>
                <a:gd name="T6" fmla="*/ 5931 w 7104"/>
                <a:gd name="T7" fmla="*/ 1281 h 1944"/>
                <a:gd name="T8" fmla="*/ 5772 w 7104"/>
                <a:gd name="T9" fmla="*/ 1262 h 1944"/>
                <a:gd name="T10" fmla="*/ 5217 w 7104"/>
                <a:gd name="T11" fmla="*/ 1604 h 1944"/>
                <a:gd name="T12" fmla="*/ 4865 w 7104"/>
                <a:gd name="T13" fmla="*/ 1578 h 1944"/>
                <a:gd name="T14" fmla="*/ 4681 w 7104"/>
                <a:gd name="T15" fmla="*/ 1736 h 1944"/>
                <a:gd name="T16" fmla="*/ 4557 w 7104"/>
                <a:gd name="T17" fmla="*/ 1548 h 1944"/>
                <a:gd name="T18" fmla="*/ 4333 w 7104"/>
                <a:gd name="T19" fmla="*/ 1446 h 1944"/>
                <a:gd name="T20" fmla="*/ 3830 w 7104"/>
                <a:gd name="T21" fmla="*/ 1397 h 1944"/>
                <a:gd name="T22" fmla="*/ 3210 w 7104"/>
                <a:gd name="T23" fmla="*/ 1467 h 1944"/>
                <a:gd name="T24" fmla="*/ 2672 w 7104"/>
                <a:gd name="T25" fmla="*/ 1823 h 1944"/>
                <a:gd name="T26" fmla="*/ 2204 w 7104"/>
                <a:gd name="T27" fmla="*/ 1944 h 1944"/>
                <a:gd name="T28" fmla="*/ 1289 w 7104"/>
                <a:gd name="T29" fmla="*/ 1613 h 1944"/>
                <a:gd name="T30" fmla="*/ 1222 w 7104"/>
                <a:gd name="T31" fmla="*/ 1002 h 1944"/>
                <a:gd name="T32" fmla="*/ 1071 w 7104"/>
                <a:gd name="T33" fmla="*/ 1183 h 1944"/>
                <a:gd name="T34" fmla="*/ 1214 w 7104"/>
                <a:gd name="T35" fmla="*/ 973 h 1944"/>
                <a:gd name="T36" fmla="*/ 982 w 7104"/>
                <a:gd name="T37" fmla="*/ 306 h 1944"/>
                <a:gd name="T38" fmla="*/ 412 w 7104"/>
                <a:gd name="T39" fmla="*/ 0 h 1944"/>
                <a:gd name="T40" fmla="*/ 256 w 7104"/>
                <a:gd name="T41" fmla="*/ 133 h 1944"/>
                <a:gd name="T42" fmla="*/ 0 w 7104"/>
                <a:gd name="T43" fmla="*/ 99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04" h="1944">
                  <a:moveTo>
                    <a:pt x="7104" y="1021"/>
                  </a:moveTo>
                  <a:lnTo>
                    <a:pt x="6657" y="1304"/>
                  </a:lnTo>
                  <a:lnTo>
                    <a:pt x="6087" y="1417"/>
                  </a:lnTo>
                  <a:lnTo>
                    <a:pt x="5931" y="1281"/>
                  </a:lnTo>
                  <a:lnTo>
                    <a:pt x="5772" y="1262"/>
                  </a:lnTo>
                  <a:lnTo>
                    <a:pt x="5217" y="1604"/>
                  </a:lnTo>
                  <a:lnTo>
                    <a:pt x="4865" y="1578"/>
                  </a:lnTo>
                  <a:lnTo>
                    <a:pt x="4681" y="1736"/>
                  </a:lnTo>
                  <a:lnTo>
                    <a:pt x="4557" y="1548"/>
                  </a:lnTo>
                  <a:lnTo>
                    <a:pt x="4333" y="1446"/>
                  </a:lnTo>
                  <a:lnTo>
                    <a:pt x="3830" y="1397"/>
                  </a:lnTo>
                  <a:lnTo>
                    <a:pt x="3210" y="1467"/>
                  </a:lnTo>
                  <a:lnTo>
                    <a:pt x="2672" y="1823"/>
                  </a:lnTo>
                  <a:lnTo>
                    <a:pt x="2204" y="1944"/>
                  </a:lnTo>
                  <a:lnTo>
                    <a:pt x="1289" y="1613"/>
                  </a:lnTo>
                  <a:lnTo>
                    <a:pt x="1222" y="1002"/>
                  </a:lnTo>
                  <a:lnTo>
                    <a:pt x="1071" y="1183"/>
                  </a:lnTo>
                  <a:lnTo>
                    <a:pt x="1214" y="973"/>
                  </a:lnTo>
                  <a:lnTo>
                    <a:pt x="982" y="306"/>
                  </a:lnTo>
                  <a:lnTo>
                    <a:pt x="412" y="0"/>
                  </a:lnTo>
                  <a:lnTo>
                    <a:pt x="256" y="133"/>
                  </a:lnTo>
                  <a:lnTo>
                    <a:pt x="0" y="99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5" name="Freeform 16"/>
            <p:cNvSpPr>
              <a:spLocks/>
            </p:cNvSpPr>
            <p:nvPr/>
          </p:nvSpPr>
          <p:spPr bwMode="auto">
            <a:xfrm>
              <a:off x="1695450" y="884238"/>
              <a:ext cx="149225" cy="1473200"/>
            </a:xfrm>
            <a:custGeom>
              <a:avLst/>
              <a:gdLst>
                <a:gd name="T0" fmla="*/ 0 w 378"/>
                <a:gd name="T1" fmla="*/ 3711 h 3711"/>
                <a:gd name="T2" fmla="*/ 83 w 378"/>
                <a:gd name="T3" fmla="*/ 3314 h 3711"/>
                <a:gd name="T4" fmla="*/ 170 w 378"/>
                <a:gd name="T5" fmla="*/ 3253 h 3711"/>
                <a:gd name="T6" fmla="*/ 115 w 378"/>
                <a:gd name="T7" fmla="*/ 3142 h 3711"/>
                <a:gd name="T8" fmla="*/ 85 w 378"/>
                <a:gd name="T9" fmla="*/ 3284 h 3711"/>
                <a:gd name="T10" fmla="*/ 76 w 378"/>
                <a:gd name="T11" fmla="*/ 3116 h 3711"/>
                <a:gd name="T12" fmla="*/ 179 w 378"/>
                <a:gd name="T13" fmla="*/ 2885 h 3711"/>
                <a:gd name="T14" fmla="*/ 123 w 378"/>
                <a:gd name="T15" fmla="*/ 2942 h 3711"/>
                <a:gd name="T16" fmla="*/ 94 w 378"/>
                <a:gd name="T17" fmla="*/ 2755 h 3711"/>
                <a:gd name="T18" fmla="*/ 22 w 378"/>
                <a:gd name="T19" fmla="*/ 2747 h 3711"/>
                <a:gd name="T20" fmla="*/ 126 w 378"/>
                <a:gd name="T21" fmla="*/ 2468 h 3711"/>
                <a:gd name="T22" fmla="*/ 117 w 378"/>
                <a:gd name="T23" fmla="*/ 2627 h 3711"/>
                <a:gd name="T24" fmla="*/ 182 w 378"/>
                <a:gd name="T25" fmla="*/ 2554 h 3711"/>
                <a:gd name="T26" fmla="*/ 87 w 378"/>
                <a:gd name="T27" fmla="*/ 2292 h 3711"/>
                <a:gd name="T28" fmla="*/ 128 w 378"/>
                <a:gd name="T29" fmla="*/ 2184 h 3711"/>
                <a:gd name="T30" fmla="*/ 269 w 378"/>
                <a:gd name="T31" fmla="*/ 2340 h 3711"/>
                <a:gd name="T32" fmla="*/ 345 w 378"/>
                <a:gd name="T33" fmla="*/ 2244 h 3711"/>
                <a:gd name="T34" fmla="*/ 278 w 378"/>
                <a:gd name="T35" fmla="*/ 2218 h 3711"/>
                <a:gd name="T36" fmla="*/ 275 w 378"/>
                <a:gd name="T37" fmla="*/ 2056 h 3711"/>
                <a:gd name="T38" fmla="*/ 135 w 378"/>
                <a:gd name="T39" fmla="*/ 2026 h 3711"/>
                <a:gd name="T40" fmla="*/ 302 w 378"/>
                <a:gd name="T41" fmla="*/ 1546 h 3711"/>
                <a:gd name="T42" fmla="*/ 187 w 378"/>
                <a:gd name="T43" fmla="*/ 1754 h 3711"/>
                <a:gd name="T44" fmla="*/ 97 w 378"/>
                <a:gd name="T45" fmla="*/ 1434 h 3711"/>
                <a:gd name="T46" fmla="*/ 152 w 378"/>
                <a:gd name="T47" fmla="*/ 1011 h 3711"/>
                <a:gd name="T48" fmla="*/ 78 w 378"/>
                <a:gd name="T49" fmla="*/ 872 h 3711"/>
                <a:gd name="T50" fmla="*/ 251 w 378"/>
                <a:gd name="T51" fmla="*/ 673 h 3711"/>
                <a:gd name="T52" fmla="*/ 45 w 378"/>
                <a:gd name="T53" fmla="*/ 0 h 3711"/>
                <a:gd name="T54" fmla="*/ 356 w 378"/>
                <a:gd name="T55" fmla="*/ 228 h 3711"/>
                <a:gd name="T56" fmla="*/ 330 w 378"/>
                <a:gd name="T57" fmla="*/ 348 h 3711"/>
                <a:gd name="T58" fmla="*/ 378 w 378"/>
                <a:gd name="T59" fmla="*/ 236 h 3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8" h="3711">
                  <a:moveTo>
                    <a:pt x="0" y="3711"/>
                  </a:moveTo>
                  <a:lnTo>
                    <a:pt x="83" y="3314"/>
                  </a:lnTo>
                  <a:lnTo>
                    <a:pt x="170" y="3253"/>
                  </a:lnTo>
                  <a:lnTo>
                    <a:pt x="115" y="3142"/>
                  </a:lnTo>
                  <a:lnTo>
                    <a:pt x="85" y="3284"/>
                  </a:lnTo>
                  <a:lnTo>
                    <a:pt x="76" y="3116"/>
                  </a:lnTo>
                  <a:lnTo>
                    <a:pt x="179" y="2885"/>
                  </a:lnTo>
                  <a:lnTo>
                    <a:pt x="123" y="2942"/>
                  </a:lnTo>
                  <a:lnTo>
                    <a:pt x="94" y="2755"/>
                  </a:lnTo>
                  <a:lnTo>
                    <a:pt x="22" y="2747"/>
                  </a:lnTo>
                  <a:lnTo>
                    <a:pt x="126" y="2468"/>
                  </a:lnTo>
                  <a:lnTo>
                    <a:pt x="117" y="2627"/>
                  </a:lnTo>
                  <a:lnTo>
                    <a:pt x="182" y="2554"/>
                  </a:lnTo>
                  <a:lnTo>
                    <a:pt x="87" y="2292"/>
                  </a:lnTo>
                  <a:lnTo>
                    <a:pt x="128" y="2184"/>
                  </a:lnTo>
                  <a:lnTo>
                    <a:pt x="269" y="2340"/>
                  </a:lnTo>
                  <a:lnTo>
                    <a:pt x="345" y="2244"/>
                  </a:lnTo>
                  <a:lnTo>
                    <a:pt x="278" y="2218"/>
                  </a:lnTo>
                  <a:lnTo>
                    <a:pt x="275" y="2056"/>
                  </a:lnTo>
                  <a:lnTo>
                    <a:pt x="135" y="2026"/>
                  </a:lnTo>
                  <a:lnTo>
                    <a:pt x="302" y="1546"/>
                  </a:lnTo>
                  <a:lnTo>
                    <a:pt x="187" y="1754"/>
                  </a:lnTo>
                  <a:lnTo>
                    <a:pt x="97" y="1434"/>
                  </a:lnTo>
                  <a:lnTo>
                    <a:pt x="152" y="1011"/>
                  </a:lnTo>
                  <a:lnTo>
                    <a:pt x="78" y="872"/>
                  </a:lnTo>
                  <a:lnTo>
                    <a:pt x="251" y="673"/>
                  </a:lnTo>
                  <a:lnTo>
                    <a:pt x="45" y="0"/>
                  </a:lnTo>
                  <a:lnTo>
                    <a:pt x="356" y="228"/>
                  </a:lnTo>
                  <a:lnTo>
                    <a:pt x="330" y="348"/>
                  </a:lnTo>
                  <a:lnTo>
                    <a:pt x="378" y="23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6" name="Freeform 17"/>
            <p:cNvSpPr>
              <a:spLocks/>
            </p:cNvSpPr>
            <p:nvPr/>
          </p:nvSpPr>
          <p:spPr bwMode="auto">
            <a:xfrm>
              <a:off x="5064124" y="976312"/>
              <a:ext cx="2979738" cy="2092325"/>
            </a:xfrm>
            <a:custGeom>
              <a:avLst/>
              <a:gdLst>
                <a:gd name="T0" fmla="*/ 0 w 7509"/>
                <a:gd name="T1" fmla="*/ 961 h 5276"/>
                <a:gd name="T2" fmla="*/ 693 w 7509"/>
                <a:gd name="T3" fmla="*/ 792 h 5276"/>
                <a:gd name="T4" fmla="*/ 855 w 7509"/>
                <a:gd name="T5" fmla="*/ 578 h 5276"/>
                <a:gd name="T6" fmla="*/ 1050 w 7509"/>
                <a:gd name="T7" fmla="*/ 633 h 5276"/>
                <a:gd name="T8" fmla="*/ 1459 w 7509"/>
                <a:gd name="T9" fmla="*/ 513 h 5276"/>
                <a:gd name="T10" fmla="*/ 1798 w 7509"/>
                <a:gd name="T11" fmla="*/ 533 h 5276"/>
                <a:gd name="T12" fmla="*/ 2113 w 7509"/>
                <a:gd name="T13" fmla="*/ 287 h 5276"/>
                <a:gd name="T14" fmla="*/ 6452 w 7509"/>
                <a:gd name="T15" fmla="*/ 0 h 5276"/>
                <a:gd name="T16" fmla="*/ 6783 w 7509"/>
                <a:gd name="T17" fmla="*/ 501 h 5276"/>
                <a:gd name="T18" fmla="*/ 6927 w 7509"/>
                <a:gd name="T19" fmla="*/ 483 h 5276"/>
                <a:gd name="T20" fmla="*/ 7036 w 7509"/>
                <a:gd name="T21" fmla="*/ 616 h 5276"/>
                <a:gd name="T22" fmla="*/ 7294 w 7509"/>
                <a:gd name="T23" fmla="*/ 704 h 5276"/>
                <a:gd name="T24" fmla="*/ 7509 w 7509"/>
                <a:gd name="T25" fmla="*/ 1127 h 5276"/>
                <a:gd name="T26" fmla="*/ 7131 w 7509"/>
                <a:gd name="T27" fmla="*/ 2030 h 5276"/>
                <a:gd name="T28" fmla="*/ 7057 w 7509"/>
                <a:gd name="T29" fmla="*/ 2593 h 5276"/>
                <a:gd name="T30" fmla="*/ 6835 w 7509"/>
                <a:gd name="T31" fmla="*/ 2986 h 5276"/>
                <a:gd name="T32" fmla="*/ 6848 w 7509"/>
                <a:gd name="T33" fmla="*/ 3411 h 5276"/>
                <a:gd name="T34" fmla="*/ 6694 w 7509"/>
                <a:gd name="T35" fmla="*/ 3745 h 5276"/>
                <a:gd name="T36" fmla="*/ 6437 w 7509"/>
                <a:gd name="T37" fmla="*/ 3937 h 5276"/>
                <a:gd name="T38" fmla="*/ 6290 w 7509"/>
                <a:gd name="T39" fmla="*/ 4540 h 5276"/>
                <a:gd name="T40" fmla="*/ 6137 w 7509"/>
                <a:gd name="T41" fmla="*/ 4732 h 5276"/>
                <a:gd name="T42" fmla="*/ 6125 w 7509"/>
                <a:gd name="T43" fmla="*/ 5021 h 5276"/>
                <a:gd name="T44" fmla="*/ 6243 w 7509"/>
                <a:gd name="T45" fmla="*/ 5179 h 5276"/>
                <a:gd name="T46" fmla="*/ 6183 w 7509"/>
                <a:gd name="T47" fmla="*/ 5276 h 5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09" h="5276">
                  <a:moveTo>
                    <a:pt x="0" y="961"/>
                  </a:moveTo>
                  <a:lnTo>
                    <a:pt x="693" y="792"/>
                  </a:lnTo>
                  <a:lnTo>
                    <a:pt x="855" y="578"/>
                  </a:lnTo>
                  <a:lnTo>
                    <a:pt x="1050" y="633"/>
                  </a:lnTo>
                  <a:lnTo>
                    <a:pt x="1459" y="513"/>
                  </a:lnTo>
                  <a:lnTo>
                    <a:pt x="1798" y="533"/>
                  </a:lnTo>
                  <a:lnTo>
                    <a:pt x="2113" y="287"/>
                  </a:lnTo>
                  <a:lnTo>
                    <a:pt x="6452" y="0"/>
                  </a:lnTo>
                  <a:lnTo>
                    <a:pt x="6783" y="501"/>
                  </a:lnTo>
                  <a:lnTo>
                    <a:pt x="6927" y="483"/>
                  </a:lnTo>
                  <a:lnTo>
                    <a:pt x="7036" y="616"/>
                  </a:lnTo>
                  <a:lnTo>
                    <a:pt x="7294" y="704"/>
                  </a:lnTo>
                  <a:lnTo>
                    <a:pt x="7509" y="1127"/>
                  </a:lnTo>
                  <a:lnTo>
                    <a:pt x="7131" y="2030"/>
                  </a:lnTo>
                  <a:lnTo>
                    <a:pt x="7057" y="2593"/>
                  </a:lnTo>
                  <a:lnTo>
                    <a:pt x="6835" y="2986"/>
                  </a:lnTo>
                  <a:lnTo>
                    <a:pt x="6848" y="3411"/>
                  </a:lnTo>
                  <a:lnTo>
                    <a:pt x="6694" y="3745"/>
                  </a:lnTo>
                  <a:lnTo>
                    <a:pt x="6437" y="3937"/>
                  </a:lnTo>
                  <a:lnTo>
                    <a:pt x="6290" y="4540"/>
                  </a:lnTo>
                  <a:lnTo>
                    <a:pt x="6137" y="4732"/>
                  </a:lnTo>
                  <a:lnTo>
                    <a:pt x="6125" y="5021"/>
                  </a:lnTo>
                  <a:lnTo>
                    <a:pt x="6243" y="5179"/>
                  </a:lnTo>
                  <a:lnTo>
                    <a:pt x="6183" y="527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" name="Freeform 18"/>
            <p:cNvSpPr>
              <a:spLocks/>
            </p:cNvSpPr>
            <p:nvPr/>
          </p:nvSpPr>
          <p:spPr bwMode="auto">
            <a:xfrm>
              <a:off x="1550988" y="2357438"/>
              <a:ext cx="180975" cy="1419225"/>
            </a:xfrm>
            <a:custGeom>
              <a:avLst/>
              <a:gdLst>
                <a:gd name="T0" fmla="*/ 0 w 454"/>
                <a:gd name="T1" fmla="*/ 3575 h 3575"/>
                <a:gd name="T2" fmla="*/ 57 w 454"/>
                <a:gd name="T3" fmla="*/ 3109 h 3575"/>
                <a:gd name="T4" fmla="*/ 107 w 454"/>
                <a:gd name="T5" fmla="*/ 3270 h 3575"/>
                <a:gd name="T6" fmla="*/ 234 w 454"/>
                <a:gd name="T7" fmla="*/ 3232 h 3575"/>
                <a:gd name="T8" fmla="*/ 208 w 454"/>
                <a:gd name="T9" fmla="*/ 3176 h 3575"/>
                <a:gd name="T10" fmla="*/ 96 w 454"/>
                <a:gd name="T11" fmla="*/ 3248 h 3575"/>
                <a:gd name="T12" fmla="*/ 51 w 454"/>
                <a:gd name="T13" fmla="*/ 3090 h 3575"/>
                <a:gd name="T14" fmla="*/ 179 w 454"/>
                <a:gd name="T15" fmla="*/ 1868 h 3575"/>
                <a:gd name="T16" fmla="*/ 390 w 454"/>
                <a:gd name="T17" fmla="*/ 1880 h 3575"/>
                <a:gd name="T18" fmla="*/ 266 w 454"/>
                <a:gd name="T19" fmla="*/ 1768 h 3575"/>
                <a:gd name="T20" fmla="*/ 187 w 454"/>
                <a:gd name="T21" fmla="*/ 1838 h 3575"/>
                <a:gd name="T22" fmla="*/ 215 w 454"/>
                <a:gd name="T23" fmla="*/ 1363 h 3575"/>
                <a:gd name="T24" fmla="*/ 274 w 454"/>
                <a:gd name="T25" fmla="*/ 1236 h 3575"/>
                <a:gd name="T26" fmla="*/ 326 w 454"/>
                <a:gd name="T27" fmla="*/ 1369 h 3575"/>
                <a:gd name="T28" fmla="*/ 454 w 454"/>
                <a:gd name="T29" fmla="*/ 1376 h 3575"/>
                <a:gd name="T30" fmla="*/ 333 w 454"/>
                <a:gd name="T31" fmla="*/ 1352 h 3575"/>
                <a:gd name="T32" fmla="*/ 344 w 454"/>
                <a:gd name="T33" fmla="*/ 1224 h 3575"/>
                <a:gd name="T34" fmla="*/ 229 w 454"/>
                <a:gd name="T35" fmla="*/ 1236 h 3575"/>
                <a:gd name="T36" fmla="*/ 202 w 454"/>
                <a:gd name="T37" fmla="*/ 1068 h 3575"/>
                <a:gd name="T38" fmla="*/ 235 w 454"/>
                <a:gd name="T39" fmla="*/ 590 h 3575"/>
                <a:gd name="T40" fmla="*/ 326 w 454"/>
                <a:gd name="T41" fmla="*/ 319 h 3575"/>
                <a:gd name="T42" fmla="*/ 363 w 454"/>
                <a:gd name="T43" fmla="*/ 390 h 3575"/>
                <a:gd name="T44" fmla="*/ 361 w 454"/>
                <a:gd name="T45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4" h="3575">
                  <a:moveTo>
                    <a:pt x="0" y="3575"/>
                  </a:moveTo>
                  <a:lnTo>
                    <a:pt x="57" y="3109"/>
                  </a:lnTo>
                  <a:lnTo>
                    <a:pt x="107" y="3270"/>
                  </a:lnTo>
                  <a:lnTo>
                    <a:pt x="234" y="3232"/>
                  </a:lnTo>
                  <a:lnTo>
                    <a:pt x="208" y="3176"/>
                  </a:lnTo>
                  <a:lnTo>
                    <a:pt x="96" y="3248"/>
                  </a:lnTo>
                  <a:lnTo>
                    <a:pt x="51" y="3090"/>
                  </a:lnTo>
                  <a:lnTo>
                    <a:pt x="179" y="1868"/>
                  </a:lnTo>
                  <a:lnTo>
                    <a:pt x="390" y="1880"/>
                  </a:lnTo>
                  <a:lnTo>
                    <a:pt x="266" y="1768"/>
                  </a:lnTo>
                  <a:lnTo>
                    <a:pt x="187" y="1838"/>
                  </a:lnTo>
                  <a:lnTo>
                    <a:pt x="215" y="1363"/>
                  </a:lnTo>
                  <a:lnTo>
                    <a:pt x="274" y="1236"/>
                  </a:lnTo>
                  <a:lnTo>
                    <a:pt x="326" y="1369"/>
                  </a:lnTo>
                  <a:lnTo>
                    <a:pt x="454" y="1376"/>
                  </a:lnTo>
                  <a:lnTo>
                    <a:pt x="333" y="1352"/>
                  </a:lnTo>
                  <a:lnTo>
                    <a:pt x="344" y="1224"/>
                  </a:lnTo>
                  <a:lnTo>
                    <a:pt x="229" y="1236"/>
                  </a:lnTo>
                  <a:lnTo>
                    <a:pt x="202" y="1068"/>
                  </a:lnTo>
                  <a:lnTo>
                    <a:pt x="235" y="590"/>
                  </a:lnTo>
                  <a:lnTo>
                    <a:pt x="326" y="319"/>
                  </a:lnTo>
                  <a:lnTo>
                    <a:pt x="363" y="390"/>
                  </a:lnTo>
                  <a:lnTo>
                    <a:pt x="361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" name="Freeform 19"/>
            <p:cNvSpPr>
              <a:spLocks/>
            </p:cNvSpPr>
            <p:nvPr/>
          </p:nvSpPr>
          <p:spPr bwMode="auto">
            <a:xfrm>
              <a:off x="1250950" y="3776663"/>
              <a:ext cx="485775" cy="1108075"/>
            </a:xfrm>
            <a:custGeom>
              <a:avLst/>
              <a:gdLst>
                <a:gd name="T0" fmla="*/ 0 w 1222"/>
                <a:gd name="T1" fmla="*/ 2790 h 2790"/>
                <a:gd name="T2" fmla="*/ 116 w 1222"/>
                <a:gd name="T3" fmla="*/ 2292 h 2790"/>
                <a:gd name="T4" fmla="*/ 290 w 1222"/>
                <a:gd name="T5" fmla="*/ 2144 h 2790"/>
                <a:gd name="T6" fmla="*/ 327 w 1222"/>
                <a:gd name="T7" fmla="*/ 2229 h 2790"/>
                <a:gd name="T8" fmla="*/ 298 w 1222"/>
                <a:gd name="T9" fmla="*/ 2137 h 2790"/>
                <a:gd name="T10" fmla="*/ 135 w 1222"/>
                <a:gd name="T11" fmla="*/ 2260 h 2790"/>
                <a:gd name="T12" fmla="*/ 237 w 1222"/>
                <a:gd name="T13" fmla="*/ 1628 h 2790"/>
                <a:gd name="T14" fmla="*/ 360 w 1222"/>
                <a:gd name="T15" fmla="*/ 1573 h 2790"/>
                <a:gd name="T16" fmla="*/ 402 w 1222"/>
                <a:gd name="T17" fmla="*/ 1779 h 2790"/>
                <a:gd name="T18" fmla="*/ 384 w 1222"/>
                <a:gd name="T19" fmla="*/ 1634 h 2790"/>
                <a:gd name="T20" fmla="*/ 452 w 1222"/>
                <a:gd name="T21" fmla="*/ 1628 h 2790"/>
                <a:gd name="T22" fmla="*/ 384 w 1222"/>
                <a:gd name="T23" fmla="*/ 1577 h 2790"/>
                <a:gd name="T24" fmla="*/ 553 w 1222"/>
                <a:gd name="T25" fmla="*/ 1349 h 2790"/>
                <a:gd name="T26" fmla="*/ 712 w 1222"/>
                <a:gd name="T27" fmla="*/ 1543 h 2790"/>
                <a:gd name="T28" fmla="*/ 599 w 1222"/>
                <a:gd name="T29" fmla="*/ 1307 h 2790"/>
                <a:gd name="T30" fmla="*/ 648 w 1222"/>
                <a:gd name="T31" fmla="*/ 1218 h 2790"/>
                <a:gd name="T32" fmla="*/ 345 w 1222"/>
                <a:gd name="T33" fmla="*/ 1548 h 2790"/>
                <a:gd name="T34" fmla="*/ 628 w 1222"/>
                <a:gd name="T35" fmla="*/ 886 h 2790"/>
                <a:gd name="T36" fmla="*/ 653 w 1222"/>
                <a:gd name="T37" fmla="*/ 603 h 2790"/>
                <a:gd name="T38" fmla="*/ 807 w 1222"/>
                <a:gd name="T39" fmla="*/ 394 h 2790"/>
                <a:gd name="T40" fmla="*/ 848 w 1222"/>
                <a:gd name="T41" fmla="*/ 519 h 2790"/>
                <a:gd name="T42" fmla="*/ 1222 w 1222"/>
                <a:gd name="T43" fmla="*/ 557 h 2790"/>
                <a:gd name="T44" fmla="*/ 915 w 1222"/>
                <a:gd name="T45" fmla="*/ 477 h 2790"/>
                <a:gd name="T46" fmla="*/ 1070 w 1222"/>
                <a:gd name="T47" fmla="*/ 325 h 2790"/>
                <a:gd name="T48" fmla="*/ 902 w 1222"/>
                <a:gd name="T49" fmla="*/ 453 h 2790"/>
                <a:gd name="T50" fmla="*/ 756 w 1222"/>
                <a:gd name="T51" fmla="*/ 362 h 2790"/>
                <a:gd name="T52" fmla="*/ 650 w 1222"/>
                <a:gd name="T53" fmla="*/ 573 h 2790"/>
                <a:gd name="T54" fmla="*/ 756 w 1222"/>
                <a:gd name="T55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22" h="2790">
                  <a:moveTo>
                    <a:pt x="0" y="2790"/>
                  </a:moveTo>
                  <a:lnTo>
                    <a:pt x="116" y="2292"/>
                  </a:lnTo>
                  <a:lnTo>
                    <a:pt x="290" y="2144"/>
                  </a:lnTo>
                  <a:lnTo>
                    <a:pt x="327" y="2229"/>
                  </a:lnTo>
                  <a:lnTo>
                    <a:pt x="298" y="2137"/>
                  </a:lnTo>
                  <a:lnTo>
                    <a:pt x="135" y="2260"/>
                  </a:lnTo>
                  <a:lnTo>
                    <a:pt x="237" y="1628"/>
                  </a:lnTo>
                  <a:lnTo>
                    <a:pt x="360" y="1573"/>
                  </a:lnTo>
                  <a:lnTo>
                    <a:pt x="402" y="1779"/>
                  </a:lnTo>
                  <a:lnTo>
                    <a:pt x="384" y="1634"/>
                  </a:lnTo>
                  <a:lnTo>
                    <a:pt x="452" y="1628"/>
                  </a:lnTo>
                  <a:lnTo>
                    <a:pt x="384" y="1577"/>
                  </a:lnTo>
                  <a:lnTo>
                    <a:pt x="553" y="1349"/>
                  </a:lnTo>
                  <a:lnTo>
                    <a:pt x="712" y="1543"/>
                  </a:lnTo>
                  <a:lnTo>
                    <a:pt x="599" y="1307"/>
                  </a:lnTo>
                  <a:lnTo>
                    <a:pt x="648" y="1218"/>
                  </a:lnTo>
                  <a:lnTo>
                    <a:pt x="345" y="1548"/>
                  </a:lnTo>
                  <a:lnTo>
                    <a:pt x="628" y="886"/>
                  </a:lnTo>
                  <a:lnTo>
                    <a:pt x="653" y="603"/>
                  </a:lnTo>
                  <a:lnTo>
                    <a:pt x="807" y="394"/>
                  </a:lnTo>
                  <a:lnTo>
                    <a:pt x="848" y="519"/>
                  </a:lnTo>
                  <a:lnTo>
                    <a:pt x="1222" y="557"/>
                  </a:lnTo>
                  <a:lnTo>
                    <a:pt x="915" y="477"/>
                  </a:lnTo>
                  <a:lnTo>
                    <a:pt x="1070" y="325"/>
                  </a:lnTo>
                  <a:lnTo>
                    <a:pt x="902" y="453"/>
                  </a:lnTo>
                  <a:lnTo>
                    <a:pt x="756" y="362"/>
                  </a:lnTo>
                  <a:lnTo>
                    <a:pt x="650" y="573"/>
                  </a:lnTo>
                  <a:lnTo>
                    <a:pt x="75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9" name="Freeform 20"/>
            <p:cNvSpPr>
              <a:spLocks/>
            </p:cNvSpPr>
            <p:nvPr/>
          </p:nvSpPr>
          <p:spPr bwMode="auto">
            <a:xfrm>
              <a:off x="5230813" y="3068638"/>
              <a:ext cx="2647950" cy="2949575"/>
            </a:xfrm>
            <a:custGeom>
              <a:avLst/>
              <a:gdLst>
                <a:gd name="T0" fmla="*/ 5764 w 6674"/>
                <a:gd name="T1" fmla="*/ 0 h 7431"/>
                <a:gd name="T2" fmla="*/ 5868 w 6674"/>
                <a:gd name="T3" fmla="*/ 118 h 7431"/>
                <a:gd name="T4" fmla="*/ 6021 w 6674"/>
                <a:gd name="T5" fmla="*/ 56 h 7431"/>
                <a:gd name="T6" fmla="*/ 6154 w 6674"/>
                <a:gd name="T7" fmla="*/ 192 h 7431"/>
                <a:gd name="T8" fmla="*/ 6305 w 6674"/>
                <a:gd name="T9" fmla="*/ 137 h 7431"/>
                <a:gd name="T10" fmla="*/ 6329 w 6674"/>
                <a:gd name="T11" fmla="*/ 282 h 7431"/>
                <a:gd name="T12" fmla="*/ 6502 w 6674"/>
                <a:gd name="T13" fmla="*/ 365 h 7431"/>
                <a:gd name="T14" fmla="*/ 6452 w 6674"/>
                <a:gd name="T15" fmla="*/ 563 h 7431"/>
                <a:gd name="T16" fmla="*/ 6345 w 6674"/>
                <a:gd name="T17" fmla="*/ 630 h 7431"/>
                <a:gd name="T18" fmla="*/ 6449 w 6674"/>
                <a:gd name="T19" fmla="*/ 925 h 7431"/>
                <a:gd name="T20" fmla="*/ 6368 w 6674"/>
                <a:gd name="T21" fmla="*/ 1006 h 7431"/>
                <a:gd name="T22" fmla="*/ 6410 w 6674"/>
                <a:gd name="T23" fmla="*/ 1164 h 7431"/>
                <a:gd name="T24" fmla="*/ 6293 w 6674"/>
                <a:gd name="T25" fmla="*/ 1516 h 7431"/>
                <a:gd name="T26" fmla="*/ 6674 w 6674"/>
                <a:gd name="T27" fmla="*/ 7079 h 7431"/>
                <a:gd name="T28" fmla="*/ 0 w 6674"/>
                <a:gd name="T29" fmla="*/ 7431 h 7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74" h="7431">
                  <a:moveTo>
                    <a:pt x="5764" y="0"/>
                  </a:moveTo>
                  <a:lnTo>
                    <a:pt x="5868" y="118"/>
                  </a:lnTo>
                  <a:lnTo>
                    <a:pt x="6021" y="56"/>
                  </a:lnTo>
                  <a:lnTo>
                    <a:pt x="6154" y="192"/>
                  </a:lnTo>
                  <a:lnTo>
                    <a:pt x="6305" y="137"/>
                  </a:lnTo>
                  <a:lnTo>
                    <a:pt x="6329" y="282"/>
                  </a:lnTo>
                  <a:lnTo>
                    <a:pt x="6502" y="365"/>
                  </a:lnTo>
                  <a:lnTo>
                    <a:pt x="6452" y="563"/>
                  </a:lnTo>
                  <a:lnTo>
                    <a:pt x="6345" y="630"/>
                  </a:lnTo>
                  <a:lnTo>
                    <a:pt x="6449" y="925"/>
                  </a:lnTo>
                  <a:lnTo>
                    <a:pt x="6368" y="1006"/>
                  </a:lnTo>
                  <a:lnTo>
                    <a:pt x="6410" y="1164"/>
                  </a:lnTo>
                  <a:lnTo>
                    <a:pt x="6293" y="1516"/>
                  </a:lnTo>
                  <a:lnTo>
                    <a:pt x="6674" y="7079"/>
                  </a:lnTo>
                  <a:lnTo>
                    <a:pt x="0" y="7431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" name="Line 21"/>
            <p:cNvSpPr>
              <a:spLocks noChangeShapeType="1"/>
            </p:cNvSpPr>
            <p:nvPr/>
          </p:nvSpPr>
          <p:spPr bwMode="auto">
            <a:xfrm flipH="1">
              <a:off x="3189288" y="6018213"/>
              <a:ext cx="2041525" cy="3016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1" name="Freeform 22"/>
            <p:cNvSpPr>
              <a:spLocks/>
            </p:cNvSpPr>
            <p:nvPr/>
          </p:nvSpPr>
          <p:spPr bwMode="auto">
            <a:xfrm>
              <a:off x="1176338" y="4884738"/>
              <a:ext cx="2012950" cy="1176337"/>
            </a:xfrm>
            <a:custGeom>
              <a:avLst/>
              <a:gdLst>
                <a:gd name="T0" fmla="*/ 5075 w 5075"/>
                <a:gd name="T1" fmla="*/ 2936 h 2964"/>
                <a:gd name="T2" fmla="*/ 745 w 5075"/>
                <a:gd name="T3" fmla="*/ 2964 h 2964"/>
                <a:gd name="T4" fmla="*/ 649 w 5075"/>
                <a:gd name="T5" fmla="*/ 2738 h 2964"/>
                <a:gd name="T6" fmla="*/ 579 w 5075"/>
                <a:gd name="T7" fmla="*/ 2821 h 2964"/>
                <a:gd name="T8" fmla="*/ 438 w 5075"/>
                <a:gd name="T9" fmla="*/ 2632 h 2964"/>
                <a:gd name="T10" fmla="*/ 266 w 5075"/>
                <a:gd name="T11" fmla="*/ 1947 h 2964"/>
                <a:gd name="T12" fmla="*/ 281 w 5075"/>
                <a:gd name="T13" fmla="*/ 1650 h 2964"/>
                <a:gd name="T14" fmla="*/ 395 w 5075"/>
                <a:gd name="T15" fmla="*/ 1597 h 2964"/>
                <a:gd name="T16" fmla="*/ 265 w 5075"/>
                <a:gd name="T17" fmla="*/ 1596 h 2964"/>
                <a:gd name="T18" fmla="*/ 350 w 5075"/>
                <a:gd name="T19" fmla="*/ 1010 h 2964"/>
                <a:gd name="T20" fmla="*/ 199 w 5075"/>
                <a:gd name="T21" fmla="*/ 697 h 2964"/>
                <a:gd name="T22" fmla="*/ 111 w 5075"/>
                <a:gd name="T23" fmla="*/ 679 h 2964"/>
                <a:gd name="T24" fmla="*/ 0 w 5075"/>
                <a:gd name="T25" fmla="*/ 347 h 2964"/>
                <a:gd name="T26" fmla="*/ 191 w 5075"/>
                <a:gd name="T27" fmla="*/ 0 h 2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75" h="2964">
                  <a:moveTo>
                    <a:pt x="5075" y="2936"/>
                  </a:moveTo>
                  <a:lnTo>
                    <a:pt x="745" y="2964"/>
                  </a:lnTo>
                  <a:lnTo>
                    <a:pt x="649" y="2738"/>
                  </a:lnTo>
                  <a:lnTo>
                    <a:pt x="579" y="2821"/>
                  </a:lnTo>
                  <a:lnTo>
                    <a:pt x="438" y="2632"/>
                  </a:lnTo>
                  <a:lnTo>
                    <a:pt x="266" y="1947"/>
                  </a:lnTo>
                  <a:lnTo>
                    <a:pt x="281" y="1650"/>
                  </a:lnTo>
                  <a:lnTo>
                    <a:pt x="395" y="1597"/>
                  </a:lnTo>
                  <a:lnTo>
                    <a:pt x="265" y="1596"/>
                  </a:lnTo>
                  <a:lnTo>
                    <a:pt x="350" y="1010"/>
                  </a:lnTo>
                  <a:lnTo>
                    <a:pt x="199" y="697"/>
                  </a:lnTo>
                  <a:lnTo>
                    <a:pt x="111" y="679"/>
                  </a:lnTo>
                  <a:lnTo>
                    <a:pt x="0" y="347"/>
                  </a:lnTo>
                  <a:lnTo>
                    <a:pt x="191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Freeform 23"/>
            <p:cNvSpPr>
              <a:spLocks/>
            </p:cNvSpPr>
            <p:nvPr/>
          </p:nvSpPr>
          <p:spPr bwMode="auto">
            <a:xfrm>
              <a:off x="2786063" y="1692275"/>
              <a:ext cx="111125" cy="114300"/>
            </a:xfrm>
            <a:custGeom>
              <a:avLst/>
              <a:gdLst>
                <a:gd name="T0" fmla="*/ 142 w 283"/>
                <a:gd name="T1" fmla="*/ 0 h 287"/>
                <a:gd name="T2" fmla="*/ 169 w 283"/>
                <a:gd name="T3" fmla="*/ 3 h 287"/>
                <a:gd name="T4" fmla="*/ 182 w 283"/>
                <a:gd name="T5" fmla="*/ 6 h 287"/>
                <a:gd name="T6" fmla="*/ 196 w 283"/>
                <a:gd name="T7" fmla="*/ 10 h 287"/>
                <a:gd name="T8" fmla="*/ 209 w 283"/>
                <a:gd name="T9" fmla="*/ 17 h 287"/>
                <a:gd name="T10" fmla="*/ 219 w 283"/>
                <a:gd name="T11" fmla="*/ 24 h 287"/>
                <a:gd name="T12" fmla="*/ 229 w 283"/>
                <a:gd name="T13" fmla="*/ 31 h 287"/>
                <a:gd name="T14" fmla="*/ 241 w 283"/>
                <a:gd name="T15" fmla="*/ 42 h 287"/>
                <a:gd name="T16" fmla="*/ 258 w 283"/>
                <a:gd name="T17" fmla="*/ 62 h 287"/>
                <a:gd name="T18" fmla="*/ 266 w 283"/>
                <a:gd name="T19" fmla="*/ 76 h 287"/>
                <a:gd name="T20" fmla="*/ 271 w 283"/>
                <a:gd name="T21" fmla="*/ 87 h 287"/>
                <a:gd name="T22" fmla="*/ 276 w 283"/>
                <a:gd name="T23" fmla="*/ 101 h 287"/>
                <a:gd name="T24" fmla="*/ 279 w 283"/>
                <a:gd name="T25" fmla="*/ 113 h 287"/>
                <a:gd name="T26" fmla="*/ 282 w 283"/>
                <a:gd name="T27" fmla="*/ 127 h 287"/>
                <a:gd name="T28" fmla="*/ 283 w 283"/>
                <a:gd name="T29" fmla="*/ 142 h 287"/>
                <a:gd name="T30" fmla="*/ 281 w 283"/>
                <a:gd name="T31" fmla="*/ 169 h 287"/>
                <a:gd name="T32" fmla="*/ 276 w 283"/>
                <a:gd name="T33" fmla="*/ 184 h 287"/>
                <a:gd name="T34" fmla="*/ 271 w 283"/>
                <a:gd name="T35" fmla="*/ 199 h 287"/>
                <a:gd name="T36" fmla="*/ 259 w 283"/>
                <a:gd name="T37" fmla="*/ 224 h 287"/>
                <a:gd name="T38" fmla="*/ 242 w 283"/>
                <a:gd name="T39" fmla="*/ 245 h 287"/>
                <a:gd name="T40" fmla="*/ 221 w 283"/>
                <a:gd name="T41" fmla="*/ 263 h 287"/>
                <a:gd name="T42" fmla="*/ 196 w 283"/>
                <a:gd name="T43" fmla="*/ 277 h 287"/>
                <a:gd name="T44" fmla="*/ 184 w 283"/>
                <a:gd name="T45" fmla="*/ 281 h 287"/>
                <a:gd name="T46" fmla="*/ 157 w 283"/>
                <a:gd name="T47" fmla="*/ 287 h 287"/>
                <a:gd name="T48" fmla="*/ 128 w 283"/>
                <a:gd name="T49" fmla="*/ 287 h 287"/>
                <a:gd name="T50" fmla="*/ 114 w 283"/>
                <a:gd name="T51" fmla="*/ 284 h 287"/>
                <a:gd name="T52" fmla="*/ 99 w 283"/>
                <a:gd name="T53" fmla="*/ 281 h 287"/>
                <a:gd name="T54" fmla="*/ 87 w 283"/>
                <a:gd name="T55" fmla="*/ 277 h 287"/>
                <a:gd name="T56" fmla="*/ 74 w 283"/>
                <a:gd name="T57" fmla="*/ 269 h 287"/>
                <a:gd name="T58" fmla="*/ 54 w 283"/>
                <a:gd name="T59" fmla="*/ 256 h 287"/>
                <a:gd name="T60" fmla="*/ 43 w 283"/>
                <a:gd name="T61" fmla="*/ 247 h 287"/>
                <a:gd name="T62" fmla="*/ 26 w 283"/>
                <a:gd name="T63" fmla="*/ 225 h 287"/>
                <a:gd name="T64" fmla="*/ 17 w 283"/>
                <a:gd name="T65" fmla="*/ 211 h 287"/>
                <a:gd name="T66" fmla="*/ 12 w 283"/>
                <a:gd name="T67" fmla="*/ 200 h 287"/>
                <a:gd name="T68" fmla="*/ 8 w 283"/>
                <a:gd name="T69" fmla="*/ 185 h 287"/>
                <a:gd name="T70" fmla="*/ 2 w 283"/>
                <a:gd name="T71" fmla="*/ 157 h 287"/>
                <a:gd name="T72" fmla="*/ 0 w 283"/>
                <a:gd name="T73" fmla="*/ 146 h 287"/>
                <a:gd name="T74" fmla="*/ 3 w 283"/>
                <a:gd name="T75" fmla="*/ 118 h 287"/>
                <a:gd name="T76" fmla="*/ 6 w 283"/>
                <a:gd name="T77" fmla="*/ 105 h 287"/>
                <a:gd name="T78" fmla="*/ 11 w 283"/>
                <a:gd name="T79" fmla="*/ 92 h 287"/>
                <a:gd name="T80" fmla="*/ 23 w 283"/>
                <a:gd name="T81" fmla="*/ 66 h 287"/>
                <a:gd name="T82" fmla="*/ 32 w 283"/>
                <a:gd name="T83" fmla="*/ 53 h 287"/>
                <a:gd name="T84" fmla="*/ 41 w 283"/>
                <a:gd name="T85" fmla="*/ 43 h 287"/>
                <a:gd name="T86" fmla="*/ 52 w 283"/>
                <a:gd name="T87" fmla="*/ 32 h 287"/>
                <a:gd name="T88" fmla="*/ 64 w 283"/>
                <a:gd name="T89" fmla="*/ 24 h 287"/>
                <a:gd name="T90" fmla="*/ 76 w 283"/>
                <a:gd name="T91" fmla="*/ 16 h 287"/>
                <a:gd name="T92" fmla="*/ 87 w 283"/>
                <a:gd name="T93" fmla="*/ 10 h 287"/>
                <a:gd name="T94" fmla="*/ 102 w 283"/>
                <a:gd name="T95" fmla="*/ 5 h 287"/>
                <a:gd name="T96" fmla="*/ 114 w 283"/>
                <a:gd name="T97" fmla="*/ 3 h 287"/>
                <a:gd name="T98" fmla="*/ 142 w 283"/>
                <a:gd name="T9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3" h="287">
                  <a:moveTo>
                    <a:pt x="142" y="0"/>
                  </a:moveTo>
                  <a:lnTo>
                    <a:pt x="169" y="3"/>
                  </a:lnTo>
                  <a:lnTo>
                    <a:pt x="182" y="6"/>
                  </a:lnTo>
                  <a:lnTo>
                    <a:pt x="196" y="10"/>
                  </a:lnTo>
                  <a:lnTo>
                    <a:pt x="209" y="17"/>
                  </a:lnTo>
                  <a:lnTo>
                    <a:pt x="219" y="24"/>
                  </a:lnTo>
                  <a:lnTo>
                    <a:pt x="229" y="31"/>
                  </a:lnTo>
                  <a:lnTo>
                    <a:pt x="241" y="42"/>
                  </a:lnTo>
                  <a:lnTo>
                    <a:pt x="258" y="62"/>
                  </a:lnTo>
                  <a:lnTo>
                    <a:pt x="266" y="76"/>
                  </a:lnTo>
                  <a:lnTo>
                    <a:pt x="271" y="87"/>
                  </a:lnTo>
                  <a:lnTo>
                    <a:pt x="276" y="101"/>
                  </a:lnTo>
                  <a:lnTo>
                    <a:pt x="279" y="113"/>
                  </a:lnTo>
                  <a:lnTo>
                    <a:pt x="282" y="127"/>
                  </a:lnTo>
                  <a:lnTo>
                    <a:pt x="283" y="142"/>
                  </a:lnTo>
                  <a:lnTo>
                    <a:pt x="281" y="169"/>
                  </a:lnTo>
                  <a:lnTo>
                    <a:pt x="276" y="184"/>
                  </a:lnTo>
                  <a:lnTo>
                    <a:pt x="271" y="199"/>
                  </a:lnTo>
                  <a:lnTo>
                    <a:pt x="259" y="224"/>
                  </a:lnTo>
                  <a:lnTo>
                    <a:pt x="242" y="245"/>
                  </a:lnTo>
                  <a:lnTo>
                    <a:pt x="221" y="263"/>
                  </a:lnTo>
                  <a:lnTo>
                    <a:pt x="196" y="277"/>
                  </a:lnTo>
                  <a:lnTo>
                    <a:pt x="184" y="281"/>
                  </a:lnTo>
                  <a:lnTo>
                    <a:pt x="157" y="287"/>
                  </a:lnTo>
                  <a:lnTo>
                    <a:pt x="128" y="287"/>
                  </a:lnTo>
                  <a:lnTo>
                    <a:pt x="114" y="284"/>
                  </a:lnTo>
                  <a:lnTo>
                    <a:pt x="99" y="281"/>
                  </a:lnTo>
                  <a:lnTo>
                    <a:pt x="87" y="277"/>
                  </a:lnTo>
                  <a:lnTo>
                    <a:pt x="74" y="269"/>
                  </a:lnTo>
                  <a:lnTo>
                    <a:pt x="54" y="256"/>
                  </a:lnTo>
                  <a:lnTo>
                    <a:pt x="43" y="247"/>
                  </a:lnTo>
                  <a:lnTo>
                    <a:pt x="26" y="225"/>
                  </a:lnTo>
                  <a:lnTo>
                    <a:pt x="17" y="211"/>
                  </a:lnTo>
                  <a:lnTo>
                    <a:pt x="12" y="200"/>
                  </a:lnTo>
                  <a:lnTo>
                    <a:pt x="8" y="185"/>
                  </a:lnTo>
                  <a:lnTo>
                    <a:pt x="2" y="157"/>
                  </a:lnTo>
                  <a:lnTo>
                    <a:pt x="0" y="146"/>
                  </a:lnTo>
                  <a:lnTo>
                    <a:pt x="3" y="118"/>
                  </a:lnTo>
                  <a:lnTo>
                    <a:pt x="6" y="105"/>
                  </a:lnTo>
                  <a:lnTo>
                    <a:pt x="11" y="92"/>
                  </a:lnTo>
                  <a:lnTo>
                    <a:pt x="23" y="66"/>
                  </a:lnTo>
                  <a:lnTo>
                    <a:pt x="32" y="53"/>
                  </a:lnTo>
                  <a:lnTo>
                    <a:pt x="41" y="43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6"/>
                  </a:lnTo>
                  <a:lnTo>
                    <a:pt x="87" y="10"/>
                  </a:lnTo>
                  <a:lnTo>
                    <a:pt x="102" y="5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3" name="Freeform 24"/>
            <p:cNvSpPr>
              <a:spLocks/>
            </p:cNvSpPr>
            <p:nvPr/>
          </p:nvSpPr>
          <p:spPr bwMode="auto">
            <a:xfrm>
              <a:off x="2786063" y="1692275"/>
              <a:ext cx="111125" cy="114300"/>
            </a:xfrm>
            <a:custGeom>
              <a:avLst/>
              <a:gdLst>
                <a:gd name="T0" fmla="*/ 141 w 281"/>
                <a:gd name="T1" fmla="*/ 0 h 288"/>
                <a:gd name="T2" fmla="*/ 167 w 281"/>
                <a:gd name="T3" fmla="*/ 3 h 288"/>
                <a:gd name="T4" fmla="*/ 180 w 281"/>
                <a:gd name="T5" fmla="*/ 8 h 288"/>
                <a:gd name="T6" fmla="*/ 194 w 281"/>
                <a:gd name="T7" fmla="*/ 11 h 288"/>
                <a:gd name="T8" fmla="*/ 207 w 281"/>
                <a:gd name="T9" fmla="*/ 17 h 288"/>
                <a:gd name="T10" fmla="*/ 218 w 281"/>
                <a:gd name="T11" fmla="*/ 25 h 288"/>
                <a:gd name="T12" fmla="*/ 228 w 281"/>
                <a:gd name="T13" fmla="*/ 31 h 288"/>
                <a:gd name="T14" fmla="*/ 239 w 281"/>
                <a:gd name="T15" fmla="*/ 42 h 288"/>
                <a:gd name="T16" fmla="*/ 257 w 281"/>
                <a:gd name="T17" fmla="*/ 62 h 288"/>
                <a:gd name="T18" fmla="*/ 264 w 281"/>
                <a:gd name="T19" fmla="*/ 76 h 288"/>
                <a:gd name="T20" fmla="*/ 270 w 281"/>
                <a:gd name="T21" fmla="*/ 87 h 288"/>
                <a:gd name="T22" fmla="*/ 275 w 281"/>
                <a:gd name="T23" fmla="*/ 101 h 288"/>
                <a:gd name="T24" fmla="*/ 277 w 281"/>
                <a:gd name="T25" fmla="*/ 114 h 288"/>
                <a:gd name="T26" fmla="*/ 280 w 281"/>
                <a:gd name="T27" fmla="*/ 129 h 288"/>
                <a:gd name="T28" fmla="*/ 281 w 281"/>
                <a:gd name="T29" fmla="*/ 143 h 288"/>
                <a:gd name="T30" fmla="*/ 279 w 281"/>
                <a:gd name="T31" fmla="*/ 171 h 288"/>
                <a:gd name="T32" fmla="*/ 275 w 281"/>
                <a:gd name="T33" fmla="*/ 185 h 288"/>
                <a:gd name="T34" fmla="*/ 270 w 281"/>
                <a:gd name="T35" fmla="*/ 200 h 288"/>
                <a:gd name="T36" fmla="*/ 258 w 281"/>
                <a:gd name="T37" fmla="*/ 224 h 288"/>
                <a:gd name="T38" fmla="*/ 241 w 281"/>
                <a:gd name="T39" fmla="*/ 246 h 288"/>
                <a:gd name="T40" fmla="*/ 219 w 281"/>
                <a:gd name="T41" fmla="*/ 263 h 288"/>
                <a:gd name="T42" fmla="*/ 194 w 281"/>
                <a:gd name="T43" fmla="*/ 277 h 288"/>
                <a:gd name="T44" fmla="*/ 182 w 281"/>
                <a:gd name="T45" fmla="*/ 281 h 288"/>
                <a:gd name="T46" fmla="*/ 157 w 281"/>
                <a:gd name="T47" fmla="*/ 288 h 288"/>
                <a:gd name="T48" fmla="*/ 128 w 281"/>
                <a:gd name="T49" fmla="*/ 288 h 288"/>
                <a:gd name="T50" fmla="*/ 113 w 281"/>
                <a:gd name="T51" fmla="*/ 285 h 288"/>
                <a:gd name="T52" fmla="*/ 99 w 281"/>
                <a:gd name="T53" fmla="*/ 281 h 288"/>
                <a:gd name="T54" fmla="*/ 87 w 281"/>
                <a:gd name="T55" fmla="*/ 277 h 288"/>
                <a:gd name="T56" fmla="*/ 73 w 281"/>
                <a:gd name="T57" fmla="*/ 271 h 288"/>
                <a:gd name="T58" fmla="*/ 52 w 281"/>
                <a:gd name="T59" fmla="*/ 257 h 288"/>
                <a:gd name="T60" fmla="*/ 42 w 281"/>
                <a:gd name="T61" fmla="*/ 247 h 288"/>
                <a:gd name="T62" fmla="*/ 24 w 281"/>
                <a:gd name="T63" fmla="*/ 226 h 288"/>
                <a:gd name="T64" fmla="*/ 17 w 281"/>
                <a:gd name="T65" fmla="*/ 213 h 288"/>
                <a:gd name="T66" fmla="*/ 10 w 281"/>
                <a:gd name="T67" fmla="*/ 202 h 288"/>
                <a:gd name="T68" fmla="*/ 6 w 281"/>
                <a:gd name="T69" fmla="*/ 187 h 288"/>
                <a:gd name="T70" fmla="*/ 1 w 281"/>
                <a:gd name="T71" fmla="*/ 158 h 288"/>
                <a:gd name="T72" fmla="*/ 0 w 281"/>
                <a:gd name="T73" fmla="*/ 146 h 288"/>
                <a:gd name="T74" fmla="*/ 2 w 281"/>
                <a:gd name="T75" fmla="*/ 118 h 288"/>
                <a:gd name="T76" fmla="*/ 4 w 281"/>
                <a:gd name="T77" fmla="*/ 105 h 288"/>
                <a:gd name="T78" fmla="*/ 9 w 281"/>
                <a:gd name="T79" fmla="*/ 92 h 288"/>
                <a:gd name="T80" fmla="*/ 21 w 281"/>
                <a:gd name="T81" fmla="*/ 67 h 288"/>
                <a:gd name="T82" fmla="*/ 31 w 281"/>
                <a:gd name="T83" fmla="*/ 55 h 288"/>
                <a:gd name="T84" fmla="*/ 39 w 281"/>
                <a:gd name="T85" fmla="*/ 43 h 288"/>
                <a:gd name="T86" fmla="*/ 50 w 281"/>
                <a:gd name="T87" fmla="*/ 32 h 288"/>
                <a:gd name="T88" fmla="*/ 62 w 281"/>
                <a:gd name="T89" fmla="*/ 25 h 288"/>
                <a:gd name="T90" fmla="*/ 76 w 281"/>
                <a:gd name="T91" fmla="*/ 16 h 288"/>
                <a:gd name="T92" fmla="*/ 87 w 281"/>
                <a:gd name="T93" fmla="*/ 11 h 288"/>
                <a:gd name="T94" fmla="*/ 101 w 281"/>
                <a:gd name="T95" fmla="*/ 6 h 288"/>
                <a:gd name="T96" fmla="*/ 113 w 281"/>
                <a:gd name="T97" fmla="*/ 3 h 288"/>
                <a:gd name="T98" fmla="*/ 141 w 281"/>
                <a:gd name="T9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1" h="288">
                  <a:moveTo>
                    <a:pt x="141" y="0"/>
                  </a:moveTo>
                  <a:lnTo>
                    <a:pt x="167" y="3"/>
                  </a:lnTo>
                  <a:lnTo>
                    <a:pt x="180" y="8"/>
                  </a:lnTo>
                  <a:lnTo>
                    <a:pt x="194" y="11"/>
                  </a:lnTo>
                  <a:lnTo>
                    <a:pt x="207" y="17"/>
                  </a:lnTo>
                  <a:lnTo>
                    <a:pt x="218" y="25"/>
                  </a:lnTo>
                  <a:lnTo>
                    <a:pt x="228" y="31"/>
                  </a:lnTo>
                  <a:lnTo>
                    <a:pt x="239" y="42"/>
                  </a:lnTo>
                  <a:lnTo>
                    <a:pt x="257" y="62"/>
                  </a:lnTo>
                  <a:lnTo>
                    <a:pt x="264" y="76"/>
                  </a:lnTo>
                  <a:lnTo>
                    <a:pt x="270" y="87"/>
                  </a:lnTo>
                  <a:lnTo>
                    <a:pt x="275" y="101"/>
                  </a:lnTo>
                  <a:lnTo>
                    <a:pt x="277" y="114"/>
                  </a:lnTo>
                  <a:lnTo>
                    <a:pt x="280" y="129"/>
                  </a:lnTo>
                  <a:lnTo>
                    <a:pt x="281" y="143"/>
                  </a:lnTo>
                  <a:lnTo>
                    <a:pt x="279" y="171"/>
                  </a:lnTo>
                  <a:lnTo>
                    <a:pt x="275" y="185"/>
                  </a:lnTo>
                  <a:lnTo>
                    <a:pt x="270" y="200"/>
                  </a:lnTo>
                  <a:lnTo>
                    <a:pt x="258" y="224"/>
                  </a:lnTo>
                  <a:lnTo>
                    <a:pt x="241" y="246"/>
                  </a:lnTo>
                  <a:lnTo>
                    <a:pt x="219" y="263"/>
                  </a:lnTo>
                  <a:lnTo>
                    <a:pt x="194" y="277"/>
                  </a:lnTo>
                  <a:lnTo>
                    <a:pt x="182" y="281"/>
                  </a:lnTo>
                  <a:lnTo>
                    <a:pt x="157" y="288"/>
                  </a:lnTo>
                  <a:lnTo>
                    <a:pt x="128" y="288"/>
                  </a:lnTo>
                  <a:lnTo>
                    <a:pt x="113" y="285"/>
                  </a:lnTo>
                  <a:lnTo>
                    <a:pt x="99" y="281"/>
                  </a:lnTo>
                  <a:lnTo>
                    <a:pt x="87" y="277"/>
                  </a:lnTo>
                  <a:lnTo>
                    <a:pt x="73" y="271"/>
                  </a:lnTo>
                  <a:lnTo>
                    <a:pt x="52" y="257"/>
                  </a:lnTo>
                  <a:lnTo>
                    <a:pt x="42" y="247"/>
                  </a:lnTo>
                  <a:lnTo>
                    <a:pt x="24" y="226"/>
                  </a:lnTo>
                  <a:lnTo>
                    <a:pt x="17" y="213"/>
                  </a:lnTo>
                  <a:lnTo>
                    <a:pt x="10" y="202"/>
                  </a:lnTo>
                  <a:lnTo>
                    <a:pt x="6" y="187"/>
                  </a:lnTo>
                  <a:lnTo>
                    <a:pt x="1" y="158"/>
                  </a:lnTo>
                  <a:lnTo>
                    <a:pt x="0" y="146"/>
                  </a:lnTo>
                  <a:lnTo>
                    <a:pt x="2" y="118"/>
                  </a:lnTo>
                  <a:lnTo>
                    <a:pt x="4" y="105"/>
                  </a:lnTo>
                  <a:lnTo>
                    <a:pt x="9" y="92"/>
                  </a:lnTo>
                  <a:lnTo>
                    <a:pt x="21" y="67"/>
                  </a:lnTo>
                  <a:lnTo>
                    <a:pt x="31" y="55"/>
                  </a:lnTo>
                  <a:lnTo>
                    <a:pt x="39" y="43"/>
                  </a:lnTo>
                  <a:lnTo>
                    <a:pt x="50" y="32"/>
                  </a:lnTo>
                  <a:lnTo>
                    <a:pt x="62" y="25"/>
                  </a:lnTo>
                  <a:lnTo>
                    <a:pt x="76" y="16"/>
                  </a:lnTo>
                  <a:lnTo>
                    <a:pt x="87" y="11"/>
                  </a:lnTo>
                  <a:lnTo>
                    <a:pt x="101" y="6"/>
                  </a:lnTo>
                  <a:lnTo>
                    <a:pt x="113" y="3"/>
                  </a:lnTo>
                  <a:lnTo>
                    <a:pt x="141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4" name="Freeform 25"/>
            <p:cNvSpPr>
              <a:spLocks/>
            </p:cNvSpPr>
            <p:nvPr/>
          </p:nvSpPr>
          <p:spPr bwMode="auto">
            <a:xfrm>
              <a:off x="2473325" y="2420938"/>
              <a:ext cx="112713" cy="114300"/>
            </a:xfrm>
            <a:custGeom>
              <a:avLst/>
              <a:gdLst>
                <a:gd name="T0" fmla="*/ 142 w 283"/>
                <a:gd name="T1" fmla="*/ 0 h 286"/>
                <a:gd name="T2" fmla="*/ 170 w 283"/>
                <a:gd name="T3" fmla="*/ 2 h 286"/>
                <a:gd name="T4" fmla="*/ 182 w 283"/>
                <a:gd name="T5" fmla="*/ 6 h 286"/>
                <a:gd name="T6" fmla="*/ 196 w 283"/>
                <a:gd name="T7" fmla="*/ 9 h 286"/>
                <a:gd name="T8" fmla="*/ 209 w 283"/>
                <a:gd name="T9" fmla="*/ 17 h 286"/>
                <a:gd name="T10" fmla="*/ 220 w 283"/>
                <a:gd name="T11" fmla="*/ 23 h 286"/>
                <a:gd name="T12" fmla="*/ 229 w 283"/>
                <a:gd name="T13" fmla="*/ 30 h 286"/>
                <a:gd name="T14" fmla="*/ 241 w 283"/>
                <a:gd name="T15" fmla="*/ 40 h 286"/>
                <a:gd name="T16" fmla="*/ 258 w 283"/>
                <a:gd name="T17" fmla="*/ 61 h 286"/>
                <a:gd name="T18" fmla="*/ 266 w 283"/>
                <a:gd name="T19" fmla="*/ 75 h 286"/>
                <a:gd name="T20" fmla="*/ 271 w 283"/>
                <a:gd name="T21" fmla="*/ 85 h 286"/>
                <a:gd name="T22" fmla="*/ 277 w 283"/>
                <a:gd name="T23" fmla="*/ 101 h 286"/>
                <a:gd name="T24" fmla="*/ 279 w 283"/>
                <a:gd name="T25" fmla="*/ 112 h 286"/>
                <a:gd name="T26" fmla="*/ 282 w 283"/>
                <a:gd name="T27" fmla="*/ 127 h 286"/>
                <a:gd name="T28" fmla="*/ 283 w 283"/>
                <a:gd name="T29" fmla="*/ 142 h 286"/>
                <a:gd name="T30" fmla="*/ 281 w 283"/>
                <a:gd name="T31" fmla="*/ 169 h 286"/>
                <a:gd name="T32" fmla="*/ 277 w 283"/>
                <a:gd name="T33" fmla="*/ 184 h 286"/>
                <a:gd name="T34" fmla="*/ 271 w 283"/>
                <a:gd name="T35" fmla="*/ 198 h 286"/>
                <a:gd name="T36" fmla="*/ 259 w 283"/>
                <a:gd name="T37" fmla="*/ 223 h 286"/>
                <a:gd name="T38" fmla="*/ 242 w 283"/>
                <a:gd name="T39" fmla="*/ 244 h 286"/>
                <a:gd name="T40" fmla="*/ 221 w 283"/>
                <a:gd name="T41" fmla="*/ 263 h 286"/>
                <a:gd name="T42" fmla="*/ 196 w 283"/>
                <a:gd name="T43" fmla="*/ 275 h 286"/>
                <a:gd name="T44" fmla="*/ 184 w 283"/>
                <a:gd name="T45" fmla="*/ 280 h 286"/>
                <a:gd name="T46" fmla="*/ 157 w 283"/>
                <a:gd name="T47" fmla="*/ 286 h 286"/>
                <a:gd name="T48" fmla="*/ 128 w 283"/>
                <a:gd name="T49" fmla="*/ 286 h 286"/>
                <a:gd name="T50" fmla="*/ 114 w 283"/>
                <a:gd name="T51" fmla="*/ 284 h 286"/>
                <a:gd name="T52" fmla="*/ 99 w 283"/>
                <a:gd name="T53" fmla="*/ 280 h 286"/>
                <a:gd name="T54" fmla="*/ 87 w 283"/>
                <a:gd name="T55" fmla="*/ 275 h 286"/>
                <a:gd name="T56" fmla="*/ 74 w 283"/>
                <a:gd name="T57" fmla="*/ 269 h 286"/>
                <a:gd name="T58" fmla="*/ 54 w 283"/>
                <a:gd name="T59" fmla="*/ 255 h 286"/>
                <a:gd name="T60" fmla="*/ 43 w 283"/>
                <a:gd name="T61" fmla="*/ 245 h 286"/>
                <a:gd name="T62" fmla="*/ 26 w 283"/>
                <a:gd name="T63" fmla="*/ 224 h 286"/>
                <a:gd name="T64" fmla="*/ 17 w 283"/>
                <a:gd name="T65" fmla="*/ 211 h 286"/>
                <a:gd name="T66" fmla="*/ 13 w 283"/>
                <a:gd name="T67" fmla="*/ 200 h 286"/>
                <a:gd name="T68" fmla="*/ 8 w 283"/>
                <a:gd name="T69" fmla="*/ 185 h 286"/>
                <a:gd name="T70" fmla="*/ 2 w 283"/>
                <a:gd name="T71" fmla="*/ 156 h 286"/>
                <a:gd name="T72" fmla="*/ 0 w 283"/>
                <a:gd name="T73" fmla="*/ 145 h 286"/>
                <a:gd name="T74" fmla="*/ 3 w 283"/>
                <a:gd name="T75" fmla="*/ 117 h 286"/>
                <a:gd name="T76" fmla="*/ 6 w 283"/>
                <a:gd name="T77" fmla="*/ 105 h 286"/>
                <a:gd name="T78" fmla="*/ 11 w 283"/>
                <a:gd name="T79" fmla="*/ 91 h 286"/>
                <a:gd name="T80" fmla="*/ 23 w 283"/>
                <a:gd name="T81" fmla="*/ 65 h 286"/>
                <a:gd name="T82" fmla="*/ 32 w 283"/>
                <a:gd name="T83" fmla="*/ 53 h 286"/>
                <a:gd name="T84" fmla="*/ 41 w 283"/>
                <a:gd name="T85" fmla="*/ 43 h 286"/>
                <a:gd name="T86" fmla="*/ 52 w 283"/>
                <a:gd name="T87" fmla="*/ 32 h 286"/>
                <a:gd name="T88" fmla="*/ 64 w 283"/>
                <a:gd name="T89" fmla="*/ 23 h 286"/>
                <a:gd name="T90" fmla="*/ 78 w 283"/>
                <a:gd name="T91" fmla="*/ 16 h 286"/>
                <a:gd name="T92" fmla="*/ 87 w 283"/>
                <a:gd name="T93" fmla="*/ 9 h 286"/>
                <a:gd name="T94" fmla="*/ 102 w 283"/>
                <a:gd name="T95" fmla="*/ 5 h 286"/>
                <a:gd name="T96" fmla="*/ 114 w 283"/>
                <a:gd name="T97" fmla="*/ 2 h 286"/>
                <a:gd name="T98" fmla="*/ 142 w 283"/>
                <a:gd name="T9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3" h="286">
                  <a:moveTo>
                    <a:pt x="142" y="0"/>
                  </a:moveTo>
                  <a:lnTo>
                    <a:pt x="170" y="2"/>
                  </a:lnTo>
                  <a:lnTo>
                    <a:pt x="182" y="6"/>
                  </a:lnTo>
                  <a:lnTo>
                    <a:pt x="196" y="9"/>
                  </a:lnTo>
                  <a:lnTo>
                    <a:pt x="209" y="17"/>
                  </a:lnTo>
                  <a:lnTo>
                    <a:pt x="220" y="23"/>
                  </a:lnTo>
                  <a:lnTo>
                    <a:pt x="229" y="30"/>
                  </a:lnTo>
                  <a:lnTo>
                    <a:pt x="241" y="40"/>
                  </a:lnTo>
                  <a:lnTo>
                    <a:pt x="258" y="61"/>
                  </a:lnTo>
                  <a:lnTo>
                    <a:pt x="266" y="75"/>
                  </a:lnTo>
                  <a:lnTo>
                    <a:pt x="271" y="85"/>
                  </a:lnTo>
                  <a:lnTo>
                    <a:pt x="277" y="101"/>
                  </a:lnTo>
                  <a:lnTo>
                    <a:pt x="279" y="112"/>
                  </a:lnTo>
                  <a:lnTo>
                    <a:pt x="282" y="127"/>
                  </a:lnTo>
                  <a:lnTo>
                    <a:pt x="283" y="142"/>
                  </a:lnTo>
                  <a:lnTo>
                    <a:pt x="281" y="169"/>
                  </a:lnTo>
                  <a:lnTo>
                    <a:pt x="277" y="184"/>
                  </a:lnTo>
                  <a:lnTo>
                    <a:pt x="271" y="198"/>
                  </a:lnTo>
                  <a:lnTo>
                    <a:pt x="259" y="223"/>
                  </a:lnTo>
                  <a:lnTo>
                    <a:pt x="242" y="244"/>
                  </a:lnTo>
                  <a:lnTo>
                    <a:pt x="221" y="263"/>
                  </a:lnTo>
                  <a:lnTo>
                    <a:pt x="196" y="275"/>
                  </a:lnTo>
                  <a:lnTo>
                    <a:pt x="184" y="280"/>
                  </a:lnTo>
                  <a:lnTo>
                    <a:pt x="157" y="286"/>
                  </a:lnTo>
                  <a:lnTo>
                    <a:pt x="128" y="286"/>
                  </a:lnTo>
                  <a:lnTo>
                    <a:pt x="114" y="284"/>
                  </a:lnTo>
                  <a:lnTo>
                    <a:pt x="99" y="280"/>
                  </a:lnTo>
                  <a:lnTo>
                    <a:pt x="87" y="275"/>
                  </a:lnTo>
                  <a:lnTo>
                    <a:pt x="74" y="269"/>
                  </a:lnTo>
                  <a:lnTo>
                    <a:pt x="54" y="255"/>
                  </a:lnTo>
                  <a:lnTo>
                    <a:pt x="43" y="245"/>
                  </a:lnTo>
                  <a:lnTo>
                    <a:pt x="26" y="224"/>
                  </a:lnTo>
                  <a:lnTo>
                    <a:pt x="17" y="211"/>
                  </a:lnTo>
                  <a:lnTo>
                    <a:pt x="13" y="200"/>
                  </a:lnTo>
                  <a:lnTo>
                    <a:pt x="8" y="185"/>
                  </a:lnTo>
                  <a:lnTo>
                    <a:pt x="2" y="156"/>
                  </a:lnTo>
                  <a:lnTo>
                    <a:pt x="0" y="145"/>
                  </a:lnTo>
                  <a:lnTo>
                    <a:pt x="3" y="117"/>
                  </a:lnTo>
                  <a:lnTo>
                    <a:pt x="6" y="105"/>
                  </a:lnTo>
                  <a:lnTo>
                    <a:pt x="11" y="91"/>
                  </a:lnTo>
                  <a:lnTo>
                    <a:pt x="23" y="65"/>
                  </a:lnTo>
                  <a:lnTo>
                    <a:pt x="32" y="53"/>
                  </a:lnTo>
                  <a:lnTo>
                    <a:pt x="41" y="43"/>
                  </a:lnTo>
                  <a:lnTo>
                    <a:pt x="52" y="32"/>
                  </a:lnTo>
                  <a:lnTo>
                    <a:pt x="64" y="23"/>
                  </a:lnTo>
                  <a:lnTo>
                    <a:pt x="78" y="16"/>
                  </a:lnTo>
                  <a:lnTo>
                    <a:pt x="87" y="9"/>
                  </a:lnTo>
                  <a:lnTo>
                    <a:pt x="102" y="5"/>
                  </a:lnTo>
                  <a:lnTo>
                    <a:pt x="114" y="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5" name="Freeform 26"/>
            <p:cNvSpPr>
              <a:spLocks/>
            </p:cNvSpPr>
            <p:nvPr/>
          </p:nvSpPr>
          <p:spPr bwMode="auto">
            <a:xfrm>
              <a:off x="2474913" y="2420938"/>
              <a:ext cx="111125" cy="114300"/>
            </a:xfrm>
            <a:custGeom>
              <a:avLst/>
              <a:gdLst>
                <a:gd name="T0" fmla="*/ 141 w 282"/>
                <a:gd name="T1" fmla="*/ 0 h 287"/>
                <a:gd name="T2" fmla="*/ 169 w 282"/>
                <a:gd name="T3" fmla="*/ 2 h 287"/>
                <a:gd name="T4" fmla="*/ 180 w 282"/>
                <a:gd name="T5" fmla="*/ 7 h 287"/>
                <a:gd name="T6" fmla="*/ 194 w 282"/>
                <a:gd name="T7" fmla="*/ 11 h 287"/>
                <a:gd name="T8" fmla="*/ 207 w 282"/>
                <a:gd name="T9" fmla="*/ 17 h 287"/>
                <a:gd name="T10" fmla="*/ 218 w 282"/>
                <a:gd name="T11" fmla="*/ 24 h 287"/>
                <a:gd name="T12" fmla="*/ 228 w 282"/>
                <a:gd name="T13" fmla="*/ 30 h 287"/>
                <a:gd name="T14" fmla="*/ 240 w 282"/>
                <a:gd name="T15" fmla="*/ 42 h 287"/>
                <a:gd name="T16" fmla="*/ 257 w 282"/>
                <a:gd name="T17" fmla="*/ 61 h 287"/>
                <a:gd name="T18" fmla="*/ 264 w 282"/>
                <a:gd name="T19" fmla="*/ 75 h 287"/>
                <a:gd name="T20" fmla="*/ 270 w 282"/>
                <a:gd name="T21" fmla="*/ 86 h 287"/>
                <a:gd name="T22" fmla="*/ 275 w 282"/>
                <a:gd name="T23" fmla="*/ 101 h 287"/>
                <a:gd name="T24" fmla="*/ 277 w 282"/>
                <a:gd name="T25" fmla="*/ 113 h 287"/>
                <a:gd name="T26" fmla="*/ 280 w 282"/>
                <a:gd name="T27" fmla="*/ 128 h 287"/>
                <a:gd name="T28" fmla="*/ 282 w 282"/>
                <a:gd name="T29" fmla="*/ 143 h 287"/>
                <a:gd name="T30" fmla="*/ 279 w 282"/>
                <a:gd name="T31" fmla="*/ 170 h 287"/>
                <a:gd name="T32" fmla="*/ 275 w 282"/>
                <a:gd name="T33" fmla="*/ 185 h 287"/>
                <a:gd name="T34" fmla="*/ 270 w 282"/>
                <a:gd name="T35" fmla="*/ 200 h 287"/>
                <a:gd name="T36" fmla="*/ 258 w 282"/>
                <a:gd name="T37" fmla="*/ 223 h 287"/>
                <a:gd name="T38" fmla="*/ 241 w 282"/>
                <a:gd name="T39" fmla="*/ 245 h 287"/>
                <a:gd name="T40" fmla="*/ 219 w 282"/>
                <a:gd name="T41" fmla="*/ 263 h 287"/>
                <a:gd name="T42" fmla="*/ 194 w 282"/>
                <a:gd name="T43" fmla="*/ 276 h 287"/>
                <a:gd name="T44" fmla="*/ 183 w 282"/>
                <a:gd name="T45" fmla="*/ 280 h 287"/>
                <a:gd name="T46" fmla="*/ 157 w 282"/>
                <a:gd name="T47" fmla="*/ 287 h 287"/>
                <a:gd name="T48" fmla="*/ 128 w 282"/>
                <a:gd name="T49" fmla="*/ 287 h 287"/>
                <a:gd name="T50" fmla="*/ 113 w 282"/>
                <a:gd name="T51" fmla="*/ 285 h 287"/>
                <a:gd name="T52" fmla="*/ 99 w 282"/>
                <a:gd name="T53" fmla="*/ 280 h 287"/>
                <a:gd name="T54" fmla="*/ 87 w 282"/>
                <a:gd name="T55" fmla="*/ 276 h 287"/>
                <a:gd name="T56" fmla="*/ 73 w 282"/>
                <a:gd name="T57" fmla="*/ 270 h 287"/>
                <a:gd name="T58" fmla="*/ 52 w 282"/>
                <a:gd name="T59" fmla="*/ 256 h 287"/>
                <a:gd name="T60" fmla="*/ 42 w 282"/>
                <a:gd name="T61" fmla="*/ 247 h 287"/>
                <a:gd name="T62" fmla="*/ 25 w 282"/>
                <a:gd name="T63" fmla="*/ 224 h 287"/>
                <a:gd name="T64" fmla="*/ 17 w 282"/>
                <a:gd name="T65" fmla="*/ 212 h 287"/>
                <a:gd name="T66" fmla="*/ 12 w 282"/>
                <a:gd name="T67" fmla="*/ 201 h 287"/>
                <a:gd name="T68" fmla="*/ 6 w 282"/>
                <a:gd name="T69" fmla="*/ 186 h 287"/>
                <a:gd name="T70" fmla="*/ 1 w 282"/>
                <a:gd name="T71" fmla="*/ 158 h 287"/>
                <a:gd name="T72" fmla="*/ 0 w 282"/>
                <a:gd name="T73" fmla="*/ 145 h 287"/>
                <a:gd name="T74" fmla="*/ 2 w 282"/>
                <a:gd name="T75" fmla="*/ 117 h 287"/>
                <a:gd name="T76" fmla="*/ 4 w 282"/>
                <a:gd name="T77" fmla="*/ 105 h 287"/>
                <a:gd name="T78" fmla="*/ 11 w 282"/>
                <a:gd name="T79" fmla="*/ 91 h 287"/>
                <a:gd name="T80" fmla="*/ 21 w 282"/>
                <a:gd name="T81" fmla="*/ 66 h 287"/>
                <a:gd name="T82" fmla="*/ 31 w 282"/>
                <a:gd name="T83" fmla="*/ 54 h 287"/>
                <a:gd name="T84" fmla="*/ 41 w 282"/>
                <a:gd name="T85" fmla="*/ 43 h 287"/>
                <a:gd name="T86" fmla="*/ 50 w 282"/>
                <a:gd name="T87" fmla="*/ 32 h 287"/>
                <a:gd name="T88" fmla="*/ 62 w 282"/>
                <a:gd name="T89" fmla="*/ 24 h 287"/>
                <a:gd name="T90" fmla="*/ 76 w 282"/>
                <a:gd name="T91" fmla="*/ 16 h 287"/>
                <a:gd name="T92" fmla="*/ 87 w 282"/>
                <a:gd name="T93" fmla="*/ 11 h 287"/>
                <a:gd name="T94" fmla="*/ 101 w 282"/>
                <a:gd name="T95" fmla="*/ 5 h 287"/>
                <a:gd name="T96" fmla="*/ 113 w 282"/>
                <a:gd name="T97" fmla="*/ 2 h 287"/>
                <a:gd name="T98" fmla="*/ 141 w 282"/>
                <a:gd name="T9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287">
                  <a:moveTo>
                    <a:pt x="141" y="0"/>
                  </a:moveTo>
                  <a:lnTo>
                    <a:pt x="169" y="2"/>
                  </a:lnTo>
                  <a:lnTo>
                    <a:pt x="180" y="7"/>
                  </a:lnTo>
                  <a:lnTo>
                    <a:pt x="194" y="11"/>
                  </a:lnTo>
                  <a:lnTo>
                    <a:pt x="207" y="17"/>
                  </a:lnTo>
                  <a:lnTo>
                    <a:pt x="218" y="24"/>
                  </a:lnTo>
                  <a:lnTo>
                    <a:pt x="228" y="30"/>
                  </a:lnTo>
                  <a:lnTo>
                    <a:pt x="240" y="42"/>
                  </a:lnTo>
                  <a:lnTo>
                    <a:pt x="257" y="61"/>
                  </a:lnTo>
                  <a:lnTo>
                    <a:pt x="264" y="75"/>
                  </a:lnTo>
                  <a:lnTo>
                    <a:pt x="270" y="86"/>
                  </a:lnTo>
                  <a:lnTo>
                    <a:pt x="275" y="101"/>
                  </a:lnTo>
                  <a:lnTo>
                    <a:pt x="277" y="113"/>
                  </a:lnTo>
                  <a:lnTo>
                    <a:pt x="280" y="128"/>
                  </a:lnTo>
                  <a:lnTo>
                    <a:pt x="282" y="143"/>
                  </a:lnTo>
                  <a:lnTo>
                    <a:pt x="279" y="170"/>
                  </a:lnTo>
                  <a:lnTo>
                    <a:pt x="275" y="185"/>
                  </a:lnTo>
                  <a:lnTo>
                    <a:pt x="270" y="200"/>
                  </a:lnTo>
                  <a:lnTo>
                    <a:pt x="258" y="223"/>
                  </a:lnTo>
                  <a:lnTo>
                    <a:pt x="241" y="245"/>
                  </a:lnTo>
                  <a:lnTo>
                    <a:pt x="219" y="263"/>
                  </a:lnTo>
                  <a:lnTo>
                    <a:pt x="194" y="276"/>
                  </a:lnTo>
                  <a:lnTo>
                    <a:pt x="183" y="280"/>
                  </a:lnTo>
                  <a:lnTo>
                    <a:pt x="157" y="287"/>
                  </a:lnTo>
                  <a:lnTo>
                    <a:pt x="128" y="287"/>
                  </a:lnTo>
                  <a:lnTo>
                    <a:pt x="113" y="285"/>
                  </a:lnTo>
                  <a:lnTo>
                    <a:pt x="99" y="280"/>
                  </a:lnTo>
                  <a:lnTo>
                    <a:pt x="87" y="276"/>
                  </a:lnTo>
                  <a:lnTo>
                    <a:pt x="73" y="270"/>
                  </a:lnTo>
                  <a:lnTo>
                    <a:pt x="52" y="256"/>
                  </a:lnTo>
                  <a:lnTo>
                    <a:pt x="42" y="247"/>
                  </a:lnTo>
                  <a:lnTo>
                    <a:pt x="25" y="224"/>
                  </a:lnTo>
                  <a:lnTo>
                    <a:pt x="17" y="212"/>
                  </a:lnTo>
                  <a:lnTo>
                    <a:pt x="12" y="201"/>
                  </a:lnTo>
                  <a:lnTo>
                    <a:pt x="6" y="186"/>
                  </a:lnTo>
                  <a:lnTo>
                    <a:pt x="1" y="158"/>
                  </a:lnTo>
                  <a:lnTo>
                    <a:pt x="0" y="145"/>
                  </a:lnTo>
                  <a:lnTo>
                    <a:pt x="2" y="117"/>
                  </a:lnTo>
                  <a:lnTo>
                    <a:pt x="4" y="105"/>
                  </a:lnTo>
                  <a:lnTo>
                    <a:pt x="11" y="91"/>
                  </a:lnTo>
                  <a:lnTo>
                    <a:pt x="21" y="66"/>
                  </a:lnTo>
                  <a:lnTo>
                    <a:pt x="31" y="54"/>
                  </a:lnTo>
                  <a:lnTo>
                    <a:pt x="41" y="43"/>
                  </a:lnTo>
                  <a:lnTo>
                    <a:pt x="50" y="32"/>
                  </a:lnTo>
                  <a:lnTo>
                    <a:pt x="62" y="24"/>
                  </a:lnTo>
                  <a:lnTo>
                    <a:pt x="76" y="16"/>
                  </a:lnTo>
                  <a:lnTo>
                    <a:pt x="87" y="11"/>
                  </a:lnTo>
                  <a:lnTo>
                    <a:pt x="101" y="5"/>
                  </a:lnTo>
                  <a:lnTo>
                    <a:pt x="113" y="2"/>
                  </a:lnTo>
                  <a:lnTo>
                    <a:pt x="141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6" name="Freeform 27"/>
            <p:cNvSpPr>
              <a:spLocks/>
            </p:cNvSpPr>
            <p:nvPr/>
          </p:nvSpPr>
          <p:spPr bwMode="auto">
            <a:xfrm>
              <a:off x="2408238" y="3490913"/>
              <a:ext cx="111125" cy="114300"/>
            </a:xfrm>
            <a:custGeom>
              <a:avLst/>
              <a:gdLst>
                <a:gd name="T0" fmla="*/ 141 w 281"/>
                <a:gd name="T1" fmla="*/ 0 h 288"/>
                <a:gd name="T2" fmla="*/ 168 w 281"/>
                <a:gd name="T3" fmla="*/ 2 h 288"/>
                <a:gd name="T4" fmla="*/ 180 w 281"/>
                <a:gd name="T5" fmla="*/ 6 h 288"/>
                <a:gd name="T6" fmla="*/ 194 w 281"/>
                <a:gd name="T7" fmla="*/ 11 h 288"/>
                <a:gd name="T8" fmla="*/ 208 w 281"/>
                <a:gd name="T9" fmla="*/ 17 h 288"/>
                <a:gd name="T10" fmla="*/ 219 w 281"/>
                <a:gd name="T11" fmla="*/ 25 h 288"/>
                <a:gd name="T12" fmla="*/ 228 w 281"/>
                <a:gd name="T13" fmla="*/ 31 h 288"/>
                <a:gd name="T14" fmla="*/ 239 w 281"/>
                <a:gd name="T15" fmla="*/ 42 h 288"/>
                <a:gd name="T16" fmla="*/ 257 w 281"/>
                <a:gd name="T17" fmla="*/ 62 h 288"/>
                <a:gd name="T18" fmla="*/ 264 w 281"/>
                <a:gd name="T19" fmla="*/ 75 h 288"/>
                <a:gd name="T20" fmla="*/ 270 w 281"/>
                <a:gd name="T21" fmla="*/ 86 h 288"/>
                <a:gd name="T22" fmla="*/ 275 w 281"/>
                <a:gd name="T23" fmla="*/ 101 h 288"/>
                <a:gd name="T24" fmla="*/ 278 w 281"/>
                <a:gd name="T25" fmla="*/ 113 h 288"/>
                <a:gd name="T26" fmla="*/ 280 w 281"/>
                <a:gd name="T27" fmla="*/ 128 h 288"/>
                <a:gd name="T28" fmla="*/ 281 w 281"/>
                <a:gd name="T29" fmla="*/ 143 h 288"/>
                <a:gd name="T30" fmla="*/ 279 w 281"/>
                <a:gd name="T31" fmla="*/ 170 h 288"/>
                <a:gd name="T32" fmla="*/ 275 w 281"/>
                <a:gd name="T33" fmla="*/ 185 h 288"/>
                <a:gd name="T34" fmla="*/ 270 w 281"/>
                <a:gd name="T35" fmla="*/ 200 h 288"/>
                <a:gd name="T36" fmla="*/ 258 w 281"/>
                <a:gd name="T37" fmla="*/ 223 h 288"/>
                <a:gd name="T38" fmla="*/ 242 w 281"/>
                <a:gd name="T39" fmla="*/ 246 h 288"/>
                <a:gd name="T40" fmla="*/ 220 w 281"/>
                <a:gd name="T41" fmla="*/ 263 h 288"/>
                <a:gd name="T42" fmla="*/ 194 w 281"/>
                <a:gd name="T43" fmla="*/ 277 h 288"/>
                <a:gd name="T44" fmla="*/ 182 w 281"/>
                <a:gd name="T45" fmla="*/ 280 h 288"/>
                <a:gd name="T46" fmla="*/ 157 w 281"/>
                <a:gd name="T47" fmla="*/ 288 h 288"/>
                <a:gd name="T48" fmla="*/ 128 w 281"/>
                <a:gd name="T49" fmla="*/ 288 h 288"/>
                <a:gd name="T50" fmla="*/ 113 w 281"/>
                <a:gd name="T51" fmla="*/ 284 h 288"/>
                <a:gd name="T52" fmla="*/ 99 w 281"/>
                <a:gd name="T53" fmla="*/ 280 h 288"/>
                <a:gd name="T54" fmla="*/ 87 w 281"/>
                <a:gd name="T55" fmla="*/ 277 h 288"/>
                <a:gd name="T56" fmla="*/ 74 w 281"/>
                <a:gd name="T57" fmla="*/ 269 h 288"/>
                <a:gd name="T58" fmla="*/ 52 w 281"/>
                <a:gd name="T59" fmla="*/ 256 h 288"/>
                <a:gd name="T60" fmla="*/ 42 w 281"/>
                <a:gd name="T61" fmla="*/ 247 h 288"/>
                <a:gd name="T62" fmla="*/ 24 w 281"/>
                <a:gd name="T63" fmla="*/ 225 h 288"/>
                <a:gd name="T64" fmla="*/ 17 w 281"/>
                <a:gd name="T65" fmla="*/ 211 h 288"/>
                <a:gd name="T66" fmla="*/ 11 w 281"/>
                <a:gd name="T67" fmla="*/ 201 h 288"/>
                <a:gd name="T68" fmla="*/ 6 w 281"/>
                <a:gd name="T69" fmla="*/ 186 h 288"/>
                <a:gd name="T70" fmla="*/ 1 w 281"/>
                <a:gd name="T71" fmla="*/ 158 h 288"/>
                <a:gd name="T72" fmla="*/ 0 w 281"/>
                <a:gd name="T73" fmla="*/ 146 h 288"/>
                <a:gd name="T74" fmla="*/ 2 w 281"/>
                <a:gd name="T75" fmla="*/ 117 h 288"/>
                <a:gd name="T76" fmla="*/ 5 w 281"/>
                <a:gd name="T77" fmla="*/ 105 h 288"/>
                <a:gd name="T78" fmla="*/ 10 w 281"/>
                <a:gd name="T79" fmla="*/ 91 h 288"/>
                <a:gd name="T80" fmla="*/ 22 w 281"/>
                <a:gd name="T81" fmla="*/ 65 h 288"/>
                <a:gd name="T82" fmla="*/ 31 w 281"/>
                <a:gd name="T83" fmla="*/ 54 h 288"/>
                <a:gd name="T84" fmla="*/ 41 w 281"/>
                <a:gd name="T85" fmla="*/ 43 h 288"/>
                <a:gd name="T86" fmla="*/ 51 w 281"/>
                <a:gd name="T87" fmla="*/ 32 h 288"/>
                <a:gd name="T88" fmla="*/ 63 w 281"/>
                <a:gd name="T89" fmla="*/ 25 h 288"/>
                <a:gd name="T90" fmla="*/ 76 w 281"/>
                <a:gd name="T91" fmla="*/ 16 h 288"/>
                <a:gd name="T92" fmla="*/ 87 w 281"/>
                <a:gd name="T93" fmla="*/ 11 h 288"/>
                <a:gd name="T94" fmla="*/ 101 w 281"/>
                <a:gd name="T95" fmla="*/ 5 h 288"/>
                <a:gd name="T96" fmla="*/ 113 w 281"/>
                <a:gd name="T97" fmla="*/ 2 h 288"/>
                <a:gd name="T98" fmla="*/ 141 w 281"/>
                <a:gd name="T9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1" h="288">
                  <a:moveTo>
                    <a:pt x="141" y="0"/>
                  </a:moveTo>
                  <a:lnTo>
                    <a:pt x="168" y="2"/>
                  </a:lnTo>
                  <a:lnTo>
                    <a:pt x="180" y="6"/>
                  </a:lnTo>
                  <a:lnTo>
                    <a:pt x="194" y="11"/>
                  </a:lnTo>
                  <a:lnTo>
                    <a:pt x="208" y="17"/>
                  </a:lnTo>
                  <a:lnTo>
                    <a:pt x="219" y="25"/>
                  </a:lnTo>
                  <a:lnTo>
                    <a:pt x="228" y="31"/>
                  </a:lnTo>
                  <a:lnTo>
                    <a:pt x="239" y="42"/>
                  </a:lnTo>
                  <a:lnTo>
                    <a:pt x="257" y="62"/>
                  </a:lnTo>
                  <a:lnTo>
                    <a:pt x="264" y="75"/>
                  </a:lnTo>
                  <a:lnTo>
                    <a:pt x="270" y="86"/>
                  </a:lnTo>
                  <a:lnTo>
                    <a:pt x="275" y="101"/>
                  </a:lnTo>
                  <a:lnTo>
                    <a:pt x="278" y="113"/>
                  </a:lnTo>
                  <a:lnTo>
                    <a:pt x="280" y="128"/>
                  </a:lnTo>
                  <a:lnTo>
                    <a:pt x="281" y="143"/>
                  </a:lnTo>
                  <a:lnTo>
                    <a:pt x="279" y="170"/>
                  </a:lnTo>
                  <a:lnTo>
                    <a:pt x="275" y="185"/>
                  </a:lnTo>
                  <a:lnTo>
                    <a:pt x="270" y="200"/>
                  </a:lnTo>
                  <a:lnTo>
                    <a:pt x="258" y="223"/>
                  </a:lnTo>
                  <a:lnTo>
                    <a:pt x="242" y="246"/>
                  </a:lnTo>
                  <a:lnTo>
                    <a:pt x="220" y="263"/>
                  </a:lnTo>
                  <a:lnTo>
                    <a:pt x="194" y="277"/>
                  </a:lnTo>
                  <a:lnTo>
                    <a:pt x="182" y="280"/>
                  </a:lnTo>
                  <a:lnTo>
                    <a:pt x="157" y="288"/>
                  </a:lnTo>
                  <a:lnTo>
                    <a:pt x="128" y="288"/>
                  </a:lnTo>
                  <a:lnTo>
                    <a:pt x="113" y="284"/>
                  </a:lnTo>
                  <a:lnTo>
                    <a:pt x="99" y="280"/>
                  </a:lnTo>
                  <a:lnTo>
                    <a:pt x="87" y="277"/>
                  </a:lnTo>
                  <a:lnTo>
                    <a:pt x="74" y="269"/>
                  </a:lnTo>
                  <a:lnTo>
                    <a:pt x="52" y="256"/>
                  </a:lnTo>
                  <a:lnTo>
                    <a:pt x="42" y="247"/>
                  </a:lnTo>
                  <a:lnTo>
                    <a:pt x="24" y="225"/>
                  </a:lnTo>
                  <a:lnTo>
                    <a:pt x="17" y="211"/>
                  </a:lnTo>
                  <a:lnTo>
                    <a:pt x="11" y="201"/>
                  </a:lnTo>
                  <a:lnTo>
                    <a:pt x="6" y="186"/>
                  </a:lnTo>
                  <a:lnTo>
                    <a:pt x="1" y="158"/>
                  </a:lnTo>
                  <a:lnTo>
                    <a:pt x="0" y="146"/>
                  </a:lnTo>
                  <a:lnTo>
                    <a:pt x="2" y="117"/>
                  </a:lnTo>
                  <a:lnTo>
                    <a:pt x="5" y="105"/>
                  </a:lnTo>
                  <a:lnTo>
                    <a:pt x="10" y="91"/>
                  </a:lnTo>
                  <a:lnTo>
                    <a:pt x="22" y="65"/>
                  </a:lnTo>
                  <a:lnTo>
                    <a:pt x="31" y="54"/>
                  </a:lnTo>
                  <a:lnTo>
                    <a:pt x="41" y="43"/>
                  </a:lnTo>
                  <a:lnTo>
                    <a:pt x="51" y="32"/>
                  </a:lnTo>
                  <a:lnTo>
                    <a:pt x="63" y="25"/>
                  </a:lnTo>
                  <a:lnTo>
                    <a:pt x="76" y="16"/>
                  </a:lnTo>
                  <a:lnTo>
                    <a:pt x="87" y="11"/>
                  </a:lnTo>
                  <a:lnTo>
                    <a:pt x="101" y="5"/>
                  </a:lnTo>
                  <a:lnTo>
                    <a:pt x="113" y="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7" name="Freeform 28"/>
            <p:cNvSpPr>
              <a:spLocks/>
            </p:cNvSpPr>
            <p:nvPr/>
          </p:nvSpPr>
          <p:spPr bwMode="auto">
            <a:xfrm>
              <a:off x="2408238" y="3490913"/>
              <a:ext cx="112712" cy="114300"/>
            </a:xfrm>
            <a:custGeom>
              <a:avLst/>
              <a:gdLst>
                <a:gd name="T0" fmla="*/ 141 w 283"/>
                <a:gd name="T1" fmla="*/ 0 h 288"/>
                <a:gd name="T2" fmla="*/ 169 w 283"/>
                <a:gd name="T3" fmla="*/ 4 h 288"/>
                <a:gd name="T4" fmla="*/ 181 w 283"/>
                <a:gd name="T5" fmla="*/ 7 h 288"/>
                <a:gd name="T6" fmla="*/ 196 w 283"/>
                <a:gd name="T7" fmla="*/ 11 h 288"/>
                <a:gd name="T8" fmla="*/ 209 w 283"/>
                <a:gd name="T9" fmla="*/ 18 h 288"/>
                <a:gd name="T10" fmla="*/ 219 w 283"/>
                <a:gd name="T11" fmla="*/ 25 h 288"/>
                <a:gd name="T12" fmla="*/ 228 w 283"/>
                <a:gd name="T13" fmla="*/ 32 h 288"/>
                <a:gd name="T14" fmla="*/ 240 w 283"/>
                <a:gd name="T15" fmla="*/ 42 h 288"/>
                <a:gd name="T16" fmla="*/ 257 w 283"/>
                <a:gd name="T17" fmla="*/ 63 h 288"/>
                <a:gd name="T18" fmla="*/ 266 w 283"/>
                <a:gd name="T19" fmla="*/ 76 h 288"/>
                <a:gd name="T20" fmla="*/ 270 w 283"/>
                <a:gd name="T21" fmla="*/ 86 h 288"/>
                <a:gd name="T22" fmla="*/ 275 w 283"/>
                <a:gd name="T23" fmla="*/ 101 h 288"/>
                <a:gd name="T24" fmla="*/ 279 w 283"/>
                <a:gd name="T25" fmla="*/ 113 h 288"/>
                <a:gd name="T26" fmla="*/ 281 w 283"/>
                <a:gd name="T27" fmla="*/ 128 h 288"/>
                <a:gd name="T28" fmla="*/ 283 w 283"/>
                <a:gd name="T29" fmla="*/ 143 h 288"/>
                <a:gd name="T30" fmla="*/ 280 w 283"/>
                <a:gd name="T31" fmla="*/ 170 h 288"/>
                <a:gd name="T32" fmla="*/ 275 w 283"/>
                <a:gd name="T33" fmla="*/ 185 h 288"/>
                <a:gd name="T34" fmla="*/ 270 w 283"/>
                <a:gd name="T35" fmla="*/ 200 h 288"/>
                <a:gd name="T36" fmla="*/ 258 w 283"/>
                <a:gd name="T37" fmla="*/ 225 h 288"/>
                <a:gd name="T38" fmla="*/ 242 w 283"/>
                <a:gd name="T39" fmla="*/ 246 h 288"/>
                <a:gd name="T40" fmla="*/ 221 w 283"/>
                <a:gd name="T41" fmla="*/ 263 h 288"/>
                <a:gd name="T42" fmla="*/ 196 w 283"/>
                <a:gd name="T43" fmla="*/ 277 h 288"/>
                <a:gd name="T44" fmla="*/ 184 w 283"/>
                <a:gd name="T45" fmla="*/ 281 h 288"/>
                <a:gd name="T46" fmla="*/ 157 w 283"/>
                <a:gd name="T47" fmla="*/ 288 h 288"/>
                <a:gd name="T48" fmla="*/ 128 w 283"/>
                <a:gd name="T49" fmla="*/ 288 h 288"/>
                <a:gd name="T50" fmla="*/ 113 w 283"/>
                <a:gd name="T51" fmla="*/ 285 h 288"/>
                <a:gd name="T52" fmla="*/ 99 w 283"/>
                <a:gd name="T53" fmla="*/ 281 h 288"/>
                <a:gd name="T54" fmla="*/ 87 w 283"/>
                <a:gd name="T55" fmla="*/ 277 h 288"/>
                <a:gd name="T56" fmla="*/ 74 w 283"/>
                <a:gd name="T57" fmla="*/ 270 h 288"/>
                <a:gd name="T58" fmla="*/ 53 w 283"/>
                <a:gd name="T59" fmla="*/ 257 h 288"/>
                <a:gd name="T60" fmla="*/ 42 w 283"/>
                <a:gd name="T61" fmla="*/ 247 h 288"/>
                <a:gd name="T62" fmla="*/ 25 w 283"/>
                <a:gd name="T63" fmla="*/ 226 h 288"/>
                <a:gd name="T64" fmla="*/ 17 w 283"/>
                <a:gd name="T65" fmla="*/ 212 h 288"/>
                <a:gd name="T66" fmla="*/ 12 w 283"/>
                <a:gd name="T67" fmla="*/ 201 h 288"/>
                <a:gd name="T68" fmla="*/ 7 w 283"/>
                <a:gd name="T69" fmla="*/ 186 h 288"/>
                <a:gd name="T70" fmla="*/ 1 w 283"/>
                <a:gd name="T71" fmla="*/ 158 h 288"/>
                <a:gd name="T72" fmla="*/ 0 w 283"/>
                <a:gd name="T73" fmla="*/ 146 h 288"/>
                <a:gd name="T74" fmla="*/ 2 w 283"/>
                <a:gd name="T75" fmla="*/ 117 h 288"/>
                <a:gd name="T76" fmla="*/ 6 w 283"/>
                <a:gd name="T77" fmla="*/ 106 h 288"/>
                <a:gd name="T78" fmla="*/ 11 w 283"/>
                <a:gd name="T79" fmla="*/ 92 h 288"/>
                <a:gd name="T80" fmla="*/ 23 w 283"/>
                <a:gd name="T81" fmla="*/ 67 h 288"/>
                <a:gd name="T82" fmla="*/ 31 w 283"/>
                <a:gd name="T83" fmla="*/ 54 h 288"/>
                <a:gd name="T84" fmla="*/ 41 w 283"/>
                <a:gd name="T85" fmla="*/ 43 h 288"/>
                <a:gd name="T86" fmla="*/ 52 w 283"/>
                <a:gd name="T87" fmla="*/ 33 h 288"/>
                <a:gd name="T88" fmla="*/ 64 w 283"/>
                <a:gd name="T89" fmla="*/ 25 h 288"/>
                <a:gd name="T90" fmla="*/ 77 w 283"/>
                <a:gd name="T91" fmla="*/ 17 h 288"/>
                <a:gd name="T92" fmla="*/ 87 w 283"/>
                <a:gd name="T93" fmla="*/ 11 h 288"/>
                <a:gd name="T94" fmla="*/ 101 w 283"/>
                <a:gd name="T95" fmla="*/ 6 h 288"/>
                <a:gd name="T96" fmla="*/ 113 w 283"/>
                <a:gd name="T97" fmla="*/ 4 h 288"/>
                <a:gd name="T98" fmla="*/ 141 w 283"/>
                <a:gd name="T9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3" h="288">
                  <a:moveTo>
                    <a:pt x="141" y="0"/>
                  </a:moveTo>
                  <a:lnTo>
                    <a:pt x="169" y="4"/>
                  </a:lnTo>
                  <a:lnTo>
                    <a:pt x="181" y="7"/>
                  </a:lnTo>
                  <a:lnTo>
                    <a:pt x="196" y="11"/>
                  </a:lnTo>
                  <a:lnTo>
                    <a:pt x="209" y="18"/>
                  </a:lnTo>
                  <a:lnTo>
                    <a:pt x="219" y="25"/>
                  </a:lnTo>
                  <a:lnTo>
                    <a:pt x="228" y="32"/>
                  </a:lnTo>
                  <a:lnTo>
                    <a:pt x="240" y="42"/>
                  </a:lnTo>
                  <a:lnTo>
                    <a:pt x="257" y="63"/>
                  </a:lnTo>
                  <a:lnTo>
                    <a:pt x="266" y="76"/>
                  </a:lnTo>
                  <a:lnTo>
                    <a:pt x="270" y="86"/>
                  </a:lnTo>
                  <a:lnTo>
                    <a:pt x="275" y="101"/>
                  </a:lnTo>
                  <a:lnTo>
                    <a:pt x="279" y="113"/>
                  </a:lnTo>
                  <a:lnTo>
                    <a:pt x="281" y="128"/>
                  </a:lnTo>
                  <a:lnTo>
                    <a:pt x="283" y="143"/>
                  </a:lnTo>
                  <a:lnTo>
                    <a:pt x="280" y="170"/>
                  </a:lnTo>
                  <a:lnTo>
                    <a:pt x="275" y="185"/>
                  </a:lnTo>
                  <a:lnTo>
                    <a:pt x="270" y="200"/>
                  </a:lnTo>
                  <a:lnTo>
                    <a:pt x="258" y="225"/>
                  </a:lnTo>
                  <a:lnTo>
                    <a:pt x="242" y="246"/>
                  </a:lnTo>
                  <a:lnTo>
                    <a:pt x="221" y="263"/>
                  </a:lnTo>
                  <a:lnTo>
                    <a:pt x="196" y="277"/>
                  </a:lnTo>
                  <a:lnTo>
                    <a:pt x="184" y="281"/>
                  </a:lnTo>
                  <a:lnTo>
                    <a:pt x="157" y="288"/>
                  </a:lnTo>
                  <a:lnTo>
                    <a:pt x="128" y="288"/>
                  </a:lnTo>
                  <a:lnTo>
                    <a:pt x="113" y="285"/>
                  </a:lnTo>
                  <a:lnTo>
                    <a:pt x="99" y="281"/>
                  </a:lnTo>
                  <a:lnTo>
                    <a:pt x="87" y="277"/>
                  </a:lnTo>
                  <a:lnTo>
                    <a:pt x="74" y="270"/>
                  </a:lnTo>
                  <a:lnTo>
                    <a:pt x="53" y="257"/>
                  </a:lnTo>
                  <a:lnTo>
                    <a:pt x="42" y="247"/>
                  </a:lnTo>
                  <a:lnTo>
                    <a:pt x="25" y="226"/>
                  </a:lnTo>
                  <a:lnTo>
                    <a:pt x="17" y="212"/>
                  </a:lnTo>
                  <a:lnTo>
                    <a:pt x="12" y="201"/>
                  </a:lnTo>
                  <a:lnTo>
                    <a:pt x="7" y="186"/>
                  </a:lnTo>
                  <a:lnTo>
                    <a:pt x="1" y="158"/>
                  </a:lnTo>
                  <a:lnTo>
                    <a:pt x="0" y="146"/>
                  </a:lnTo>
                  <a:lnTo>
                    <a:pt x="2" y="117"/>
                  </a:lnTo>
                  <a:lnTo>
                    <a:pt x="6" y="106"/>
                  </a:lnTo>
                  <a:lnTo>
                    <a:pt x="11" y="92"/>
                  </a:lnTo>
                  <a:lnTo>
                    <a:pt x="23" y="67"/>
                  </a:lnTo>
                  <a:lnTo>
                    <a:pt x="31" y="54"/>
                  </a:lnTo>
                  <a:lnTo>
                    <a:pt x="41" y="43"/>
                  </a:lnTo>
                  <a:lnTo>
                    <a:pt x="52" y="33"/>
                  </a:lnTo>
                  <a:lnTo>
                    <a:pt x="64" y="25"/>
                  </a:lnTo>
                  <a:lnTo>
                    <a:pt x="77" y="17"/>
                  </a:lnTo>
                  <a:lnTo>
                    <a:pt x="87" y="11"/>
                  </a:lnTo>
                  <a:lnTo>
                    <a:pt x="101" y="6"/>
                  </a:lnTo>
                  <a:lnTo>
                    <a:pt x="113" y="4"/>
                  </a:lnTo>
                  <a:lnTo>
                    <a:pt x="141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" name="Freeform 29"/>
            <p:cNvSpPr>
              <a:spLocks noEditPoints="1"/>
            </p:cNvSpPr>
            <p:nvPr/>
          </p:nvSpPr>
          <p:spPr bwMode="auto">
            <a:xfrm>
              <a:off x="2062163" y="1685925"/>
              <a:ext cx="90487" cy="160338"/>
            </a:xfrm>
            <a:custGeom>
              <a:avLst/>
              <a:gdLst>
                <a:gd name="T0" fmla="*/ 0 w 229"/>
                <a:gd name="T1" fmla="*/ 0 h 405"/>
                <a:gd name="T2" fmla="*/ 109 w 229"/>
                <a:gd name="T3" fmla="*/ 1 h 405"/>
                <a:gd name="T4" fmla="*/ 133 w 229"/>
                <a:gd name="T5" fmla="*/ 2 h 405"/>
                <a:gd name="T6" fmla="*/ 151 w 229"/>
                <a:gd name="T7" fmla="*/ 4 h 405"/>
                <a:gd name="T8" fmla="*/ 165 w 229"/>
                <a:gd name="T9" fmla="*/ 9 h 405"/>
                <a:gd name="T10" fmla="*/ 179 w 229"/>
                <a:gd name="T11" fmla="*/ 13 h 405"/>
                <a:gd name="T12" fmla="*/ 192 w 229"/>
                <a:gd name="T13" fmla="*/ 21 h 405"/>
                <a:gd name="T14" fmla="*/ 203 w 229"/>
                <a:gd name="T15" fmla="*/ 32 h 405"/>
                <a:gd name="T16" fmla="*/ 211 w 229"/>
                <a:gd name="T17" fmla="*/ 43 h 405"/>
                <a:gd name="T18" fmla="*/ 218 w 229"/>
                <a:gd name="T19" fmla="*/ 55 h 405"/>
                <a:gd name="T20" fmla="*/ 223 w 229"/>
                <a:gd name="T21" fmla="*/ 70 h 405"/>
                <a:gd name="T22" fmla="*/ 228 w 229"/>
                <a:gd name="T23" fmla="*/ 86 h 405"/>
                <a:gd name="T24" fmla="*/ 229 w 229"/>
                <a:gd name="T25" fmla="*/ 105 h 405"/>
                <a:gd name="T26" fmla="*/ 229 w 229"/>
                <a:gd name="T27" fmla="*/ 123 h 405"/>
                <a:gd name="T28" fmla="*/ 228 w 229"/>
                <a:gd name="T29" fmla="*/ 143 h 405"/>
                <a:gd name="T30" fmla="*/ 223 w 229"/>
                <a:gd name="T31" fmla="*/ 160 h 405"/>
                <a:gd name="T32" fmla="*/ 218 w 229"/>
                <a:gd name="T33" fmla="*/ 177 h 405"/>
                <a:gd name="T34" fmla="*/ 211 w 229"/>
                <a:gd name="T35" fmla="*/ 189 h 405"/>
                <a:gd name="T36" fmla="*/ 202 w 229"/>
                <a:gd name="T37" fmla="*/ 201 h 405"/>
                <a:gd name="T38" fmla="*/ 192 w 229"/>
                <a:gd name="T39" fmla="*/ 212 h 405"/>
                <a:gd name="T40" fmla="*/ 180 w 229"/>
                <a:gd name="T41" fmla="*/ 221 h 405"/>
                <a:gd name="T42" fmla="*/ 168 w 229"/>
                <a:gd name="T43" fmla="*/ 226 h 405"/>
                <a:gd name="T44" fmla="*/ 153 w 229"/>
                <a:gd name="T45" fmla="*/ 230 h 405"/>
                <a:gd name="T46" fmla="*/ 136 w 229"/>
                <a:gd name="T47" fmla="*/ 232 h 405"/>
                <a:gd name="T48" fmla="*/ 113 w 229"/>
                <a:gd name="T49" fmla="*/ 233 h 405"/>
                <a:gd name="T50" fmla="*/ 46 w 229"/>
                <a:gd name="T51" fmla="*/ 233 h 405"/>
                <a:gd name="T52" fmla="*/ 0 w 229"/>
                <a:gd name="T53" fmla="*/ 405 h 405"/>
                <a:gd name="T54" fmla="*/ 46 w 229"/>
                <a:gd name="T55" fmla="*/ 194 h 405"/>
                <a:gd name="T56" fmla="*/ 115 w 229"/>
                <a:gd name="T57" fmla="*/ 193 h 405"/>
                <a:gd name="T58" fmla="*/ 133 w 229"/>
                <a:gd name="T59" fmla="*/ 190 h 405"/>
                <a:gd name="T60" fmla="*/ 147 w 229"/>
                <a:gd name="T61" fmla="*/ 186 h 405"/>
                <a:gd name="T62" fmla="*/ 159 w 229"/>
                <a:gd name="T63" fmla="*/ 179 h 405"/>
                <a:gd name="T64" fmla="*/ 168 w 229"/>
                <a:gd name="T65" fmla="*/ 169 h 405"/>
                <a:gd name="T66" fmla="*/ 175 w 229"/>
                <a:gd name="T67" fmla="*/ 157 h 405"/>
                <a:gd name="T68" fmla="*/ 181 w 229"/>
                <a:gd name="T69" fmla="*/ 142 h 405"/>
                <a:gd name="T70" fmla="*/ 183 w 229"/>
                <a:gd name="T71" fmla="*/ 123 h 405"/>
                <a:gd name="T72" fmla="*/ 183 w 229"/>
                <a:gd name="T73" fmla="*/ 105 h 405"/>
                <a:gd name="T74" fmla="*/ 180 w 229"/>
                <a:gd name="T75" fmla="*/ 89 h 405"/>
                <a:gd name="T76" fmla="*/ 175 w 229"/>
                <a:gd name="T77" fmla="*/ 75 h 405"/>
                <a:gd name="T78" fmla="*/ 168 w 229"/>
                <a:gd name="T79" fmla="*/ 63 h 405"/>
                <a:gd name="T80" fmla="*/ 159 w 229"/>
                <a:gd name="T81" fmla="*/ 54 h 405"/>
                <a:gd name="T82" fmla="*/ 147 w 229"/>
                <a:gd name="T83" fmla="*/ 48 h 405"/>
                <a:gd name="T84" fmla="*/ 134 w 229"/>
                <a:gd name="T85" fmla="*/ 44 h 405"/>
                <a:gd name="T86" fmla="*/ 117 w 229"/>
                <a:gd name="T87" fmla="*/ 42 h 405"/>
                <a:gd name="T88" fmla="*/ 46 w 229"/>
                <a:gd name="T89" fmla="*/ 41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9" h="405">
                  <a:moveTo>
                    <a:pt x="0" y="405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109" y="1"/>
                  </a:lnTo>
                  <a:lnTo>
                    <a:pt x="122" y="1"/>
                  </a:lnTo>
                  <a:lnTo>
                    <a:pt x="133" y="2"/>
                  </a:lnTo>
                  <a:lnTo>
                    <a:pt x="142" y="4"/>
                  </a:lnTo>
                  <a:lnTo>
                    <a:pt x="151" y="4"/>
                  </a:lnTo>
                  <a:lnTo>
                    <a:pt x="159" y="6"/>
                  </a:lnTo>
                  <a:lnTo>
                    <a:pt x="165" y="9"/>
                  </a:lnTo>
                  <a:lnTo>
                    <a:pt x="173" y="11"/>
                  </a:lnTo>
                  <a:lnTo>
                    <a:pt x="179" y="13"/>
                  </a:lnTo>
                  <a:lnTo>
                    <a:pt x="185" y="17"/>
                  </a:lnTo>
                  <a:lnTo>
                    <a:pt x="192" y="21"/>
                  </a:lnTo>
                  <a:lnTo>
                    <a:pt x="197" y="27"/>
                  </a:lnTo>
                  <a:lnTo>
                    <a:pt x="203" y="32"/>
                  </a:lnTo>
                  <a:lnTo>
                    <a:pt x="208" y="38"/>
                  </a:lnTo>
                  <a:lnTo>
                    <a:pt x="211" y="43"/>
                  </a:lnTo>
                  <a:lnTo>
                    <a:pt x="215" y="49"/>
                  </a:lnTo>
                  <a:lnTo>
                    <a:pt x="218" y="55"/>
                  </a:lnTo>
                  <a:lnTo>
                    <a:pt x="221" y="62"/>
                  </a:lnTo>
                  <a:lnTo>
                    <a:pt x="223" y="70"/>
                  </a:lnTo>
                  <a:lnTo>
                    <a:pt x="226" y="78"/>
                  </a:lnTo>
                  <a:lnTo>
                    <a:pt x="228" y="86"/>
                  </a:lnTo>
                  <a:lnTo>
                    <a:pt x="229" y="96"/>
                  </a:lnTo>
                  <a:lnTo>
                    <a:pt x="229" y="105"/>
                  </a:lnTo>
                  <a:lnTo>
                    <a:pt x="229" y="115"/>
                  </a:lnTo>
                  <a:lnTo>
                    <a:pt x="229" y="123"/>
                  </a:lnTo>
                  <a:lnTo>
                    <a:pt x="229" y="133"/>
                  </a:lnTo>
                  <a:lnTo>
                    <a:pt x="228" y="143"/>
                  </a:lnTo>
                  <a:lnTo>
                    <a:pt x="226" y="152"/>
                  </a:lnTo>
                  <a:lnTo>
                    <a:pt x="223" y="160"/>
                  </a:lnTo>
                  <a:lnTo>
                    <a:pt x="221" y="169"/>
                  </a:lnTo>
                  <a:lnTo>
                    <a:pt x="218" y="177"/>
                  </a:lnTo>
                  <a:lnTo>
                    <a:pt x="215" y="183"/>
                  </a:lnTo>
                  <a:lnTo>
                    <a:pt x="211" y="189"/>
                  </a:lnTo>
                  <a:lnTo>
                    <a:pt x="208" y="195"/>
                  </a:lnTo>
                  <a:lnTo>
                    <a:pt x="202" y="201"/>
                  </a:lnTo>
                  <a:lnTo>
                    <a:pt x="197" y="207"/>
                  </a:lnTo>
                  <a:lnTo>
                    <a:pt x="192" y="212"/>
                  </a:lnTo>
                  <a:lnTo>
                    <a:pt x="186" y="216"/>
                  </a:lnTo>
                  <a:lnTo>
                    <a:pt x="180" y="221"/>
                  </a:lnTo>
                  <a:lnTo>
                    <a:pt x="174" y="223"/>
                  </a:lnTo>
                  <a:lnTo>
                    <a:pt x="168" y="226"/>
                  </a:lnTo>
                  <a:lnTo>
                    <a:pt x="162" y="228"/>
                  </a:lnTo>
                  <a:lnTo>
                    <a:pt x="153" y="230"/>
                  </a:lnTo>
                  <a:lnTo>
                    <a:pt x="145" y="231"/>
                  </a:lnTo>
                  <a:lnTo>
                    <a:pt x="136" y="232"/>
                  </a:lnTo>
                  <a:lnTo>
                    <a:pt x="125" y="233"/>
                  </a:lnTo>
                  <a:lnTo>
                    <a:pt x="113" y="233"/>
                  </a:lnTo>
                  <a:lnTo>
                    <a:pt x="101" y="233"/>
                  </a:lnTo>
                  <a:lnTo>
                    <a:pt x="46" y="233"/>
                  </a:lnTo>
                  <a:lnTo>
                    <a:pt x="46" y="405"/>
                  </a:lnTo>
                  <a:lnTo>
                    <a:pt x="0" y="405"/>
                  </a:lnTo>
                  <a:close/>
                  <a:moveTo>
                    <a:pt x="46" y="41"/>
                  </a:moveTo>
                  <a:lnTo>
                    <a:pt x="46" y="194"/>
                  </a:lnTo>
                  <a:lnTo>
                    <a:pt x="104" y="194"/>
                  </a:lnTo>
                  <a:lnTo>
                    <a:pt x="115" y="193"/>
                  </a:lnTo>
                  <a:lnTo>
                    <a:pt x="124" y="191"/>
                  </a:lnTo>
                  <a:lnTo>
                    <a:pt x="133" y="190"/>
                  </a:lnTo>
                  <a:lnTo>
                    <a:pt x="141" y="188"/>
                  </a:lnTo>
                  <a:lnTo>
                    <a:pt x="147" y="186"/>
                  </a:lnTo>
                  <a:lnTo>
                    <a:pt x="153" y="183"/>
                  </a:lnTo>
                  <a:lnTo>
                    <a:pt x="159" y="179"/>
                  </a:lnTo>
                  <a:lnTo>
                    <a:pt x="164" y="174"/>
                  </a:lnTo>
                  <a:lnTo>
                    <a:pt x="168" y="169"/>
                  </a:lnTo>
                  <a:lnTo>
                    <a:pt x="173" y="163"/>
                  </a:lnTo>
                  <a:lnTo>
                    <a:pt x="175" y="157"/>
                  </a:lnTo>
                  <a:lnTo>
                    <a:pt x="179" y="149"/>
                  </a:lnTo>
                  <a:lnTo>
                    <a:pt x="181" y="142"/>
                  </a:lnTo>
                  <a:lnTo>
                    <a:pt x="182" y="133"/>
                  </a:lnTo>
                  <a:lnTo>
                    <a:pt x="183" y="123"/>
                  </a:lnTo>
                  <a:lnTo>
                    <a:pt x="183" y="114"/>
                  </a:lnTo>
                  <a:lnTo>
                    <a:pt x="183" y="105"/>
                  </a:lnTo>
                  <a:lnTo>
                    <a:pt x="182" y="96"/>
                  </a:lnTo>
                  <a:lnTo>
                    <a:pt x="180" y="89"/>
                  </a:lnTo>
                  <a:lnTo>
                    <a:pt x="179" y="81"/>
                  </a:lnTo>
                  <a:lnTo>
                    <a:pt x="175" y="75"/>
                  </a:lnTo>
                  <a:lnTo>
                    <a:pt x="173" y="69"/>
                  </a:lnTo>
                  <a:lnTo>
                    <a:pt x="168" y="63"/>
                  </a:lnTo>
                  <a:lnTo>
                    <a:pt x="164" y="58"/>
                  </a:lnTo>
                  <a:lnTo>
                    <a:pt x="159" y="54"/>
                  </a:lnTo>
                  <a:lnTo>
                    <a:pt x="153" y="51"/>
                  </a:lnTo>
                  <a:lnTo>
                    <a:pt x="147" y="48"/>
                  </a:lnTo>
                  <a:lnTo>
                    <a:pt x="142" y="46"/>
                  </a:lnTo>
                  <a:lnTo>
                    <a:pt x="134" y="44"/>
                  </a:lnTo>
                  <a:lnTo>
                    <a:pt x="125" y="43"/>
                  </a:lnTo>
                  <a:lnTo>
                    <a:pt x="117" y="42"/>
                  </a:lnTo>
                  <a:lnTo>
                    <a:pt x="107" y="41"/>
                  </a:lnTo>
                  <a:lnTo>
                    <a:pt x="46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9" name="Freeform 30"/>
            <p:cNvSpPr>
              <a:spLocks noEditPoints="1"/>
            </p:cNvSpPr>
            <p:nvPr/>
          </p:nvSpPr>
          <p:spPr bwMode="auto">
            <a:xfrm>
              <a:off x="2173288" y="1722438"/>
              <a:ext cx="80962" cy="127000"/>
            </a:xfrm>
            <a:custGeom>
              <a:avLst/>
              <a:gdLst>
                <a:gd name="T0" fmla="*/ 0 w 204"/>
                <a:gd name="T1" fmla="*/ 131 h 317"/>
                <a:gd name="T2" fmla="*/ 4 w 204"/>
                <a:gd name="T3" fmla="*/ 99 h 317"/>
                <a:gd name="T4" fmla="*/ 8 w 204"/>
                <a:gd name="T5" fmla="*/ 72 h 317"/>
                <a:gd name="T6" fmla="*/ 18 w 204"/>
                <a:gd name="T7" fmla="*/ 48 h 317"/>
                <a:gd name="T8" fmla="*/ 31 w 204"/>
                <a:gd name="T9" fmla="*/ 28 h 317"/>
                <a:gd name="T10" fmla="*/ 50 w 204"/>
                <a:gd name="T11" fmla="*/ 14 h 317"/>
                <a:gd name="T12" fmla="*/ 70 w 204"/>
                <a:gd name="T13" fmla="*/ 4 h 317"/>
                <a:gd name="T14" fmla="*/ 93 w 204"/>
                <a:gd name="T15" fmla="*/ 0 h 317"/>
                <a:gd name="T16" fmla="*/ 120 w 204"/>
                <a:gd name="T17" fmla="*/ 1 h 317"/>
                <a:gd name="T18" fmla="*/ 141 w 204"/>
                <a:gd name="T19" fmla="*/ 6 h 317"/>
                <a:gd name="T20" fmla="*/ 161 w 204"/>
                <a:gd name="T21" fmla="*/ 17 h 317"/>
                <a:gd name="T22" fmla="*/ 178 w 204"/>
                <a:gd name="T23" fmla="*/ 33 h 317"/>
                <a:gd name="T24" fmla="*/ 190 w 204"/>
                <a:gd name="T25" fmla="*/ 56 h 317"/>
                <a:gd name="T26" fmla="*/ 197 w 204"/>
                <a:gd name="T27" fmla="*/ 77 h 317"/>
                <a:gd name="T28" fmla="*/ 202 w 204"/>
                <a:gd name="T29" fmla="*/ 104 h 317"/>
                <a:gd name="T30" fmla="*/ 204 w 204"/>
                <a:gd name="T31" fmla="*/ 141 h 317"/>
                <a:gd name="T32" fmla="*/ 204 w 204"/>
                <a:gd name="T33" fmla="*/ 177 h 317"/>
                <a:gd name="T34" fmla="*/ 202 w 204"/>
                <a:gd name="T35" fmla="*/ 207 h 317"/>
                <a:gd name="T36" fmla="*/ 196 w 204"/>
                <a:gd name="T37" fmla="*/ 237 h 317"/>
                <a:gd name="T38" fmla="*/ 186 w 204"/>
                <a:gd name="T39" fmla="*/ 264 h 317"/>
                <a:gd name="T40" fmla="*/ 173 w 204"/>
                <a:gd name="T41" fmla="*/ 287 h 317"/>
                <a:gd name="T42" fmla="*/ 156 w 204"/>
                <a:gd name="T43" fmla="*/ 301 h 317"/>
                <a:gd name="T44" fmla="*/ 135 w 204"/>
                <a:gd name="T45" fmla="*/ 311 h 317"/>
                <a:gd name="T46" fmla="*/ 110 w 204"/>
                <a:gd name="T47" fmla="*/ 317 h 317"/>
                <a:gd name="T48" fmla="*/ 85 w 204"/>
                <a:gd name="T49" fmla="*/ 316 h 317"/>
                <a:gd name="T50" fmla="*/ 63 w 204"/>
                <a:gd name="T51" fmla="*/ 310 h 317"/>
                <a:gd name="T52" fmla="*/ 45 w 204"/>
                <a:gd name="T53" fmla="*/ 300 h 317"/>
                <a:gd name="T54" fmla="*/ 28 w 204"/>
                <a:gd name="T55" fmla="*/ 284 h 317"/>
                <a:gd name="T56" fmla="*/ 16 w 204"/>
                <a:gd name="T57" fmla="*/ 262 h 317"/>
                <a:gd name="T58" fmla="*/ 7 w 204"/>
                <a:gd name="T59" fmla="*/ 238 h 317"/>
                <a:gd name="T60" fmla="*/ 2 w 204"/>
                <a:gd name="T61" fmla="*/ 210 h 317"/>
                <a:gd name="T62" fmla="*/ 0 w 204"/>
                <a:gd name="T63" fmla="*/ 177 h 317"/>
                <a:gd name="T64" fmla="*/ 42 w 204"/>
                <a:gd name="T65" fmla="*/ 161 h 317"/>
                <a:gd name="T66" fmla="*/ 43 w 204"/>
                <a:gd name="T67" fmla="*/ 195 h 317"/>
                <a:gd name="T68" fmla="*/ 48 w 204"/>
                <a:gd name="T69" fmla="*/ 226 h 317"/>
                <a:gd name="T70" fmla="*/ 53 w 204"/>
                <a:gd name="T71" fmla="*/ 246 h 317"/>
                <a:gd name="T72" fmla="*/ 64 w 204"/>
                <a:gd name="T73" fmla="*/ 264 h 317"/>
                <a:gd name="T74" fmla="*/ 80 w 204"/>
                <a:gd name="T75" fmla="*/ 275 h 317"/>
                <a:gd name="T76" fmla="*/ 97 w 204"/>
                <a:gd name="T77" fmla="*/ 280 h 317"/>
                <a:gd name="T78" fmla="*/ 112 w 204"/>
                <a:gd name="T79" fmla="*/ 279 h 317"/>
                <a:gd name="T80" fmla="*/ 127 w 204"/>
                <a:gd name="T81" fmla="*/ 274 h 317"/>
                <a:gd name="T82" fmla="*/ 140 w 204"/>
                <a:gd name="T83" fmla="*/ 263 h 317"/>
                <a:gd name="T84" fmla="*/ 151 w 204"/>
                <a:gd name="T85" fmla="*/ 243 h 317"/>
                <a:gd name="T86" fmla="*/ 157 w 204"/>
                <a:gd name="T87" fmla="*/ 221 h 317"/>
                <a:gd name="T88" fmla="*/ 159 w 204"/>
                <a:gd name="T89" fmla="*/ 188 h 317"/>
                <a:gd name="T90" fmla="*/ 162 w 204"/>
                <a:gd name="T91" fmla="*/ 153 h 317"/>
                <a:gd name="T92" fmla="*/ 159 w 204"/>
                <a:gd name="T93" fmla="*/ 120 h 317"/>
                <a:gd name="T94" fmla="*/ 157 w 204"/>
                <a:gd name="T95" fmla="*/ 91 h 317"/>
                <a:gd name="T96" fmla="*/ 151 w 204"/>
                <a:gd name="T97" fmla="*/ 70 h 317"/>
                <a:gd name="T98" fmla="*/ 140 w 204"/>
                <a:gd name="T99" fmla="*/ 52 h 317"/>
                <a:gd name="T100" fmla="*/ 124 w 204"/>
                <a:gd name="T101" fmla="*/ 41 h 317"/>
                <a:gd name="T102" fmla="*/ 109 w 204"/>
                <a:gd name="T103" fmla="*/ 37 h 317"/>
                <a:gd name="T104" fmla="*/ 92 w 204"/>
                <a:gd name="T105" fmla="*/ 38 h 317"/>
                <a:gd name="T106" fmla="*/ 76 w 204"/>
                <a:gd name="T107" fmla="*/ 43 h 317"/>
                <a:gd name="T108" fmla="*/ 64 w 204"/>
                <a:gd name="T109" fmla="*/ 54 h 317"/>
                <a:gd name="T110" fmla="*/ 53 w 204"/>
                <a:gd name="T111" fmla="*/ 73 h 317"/>
                <a:gd name="T112" fmla="*/ 47 w 204"/>
                <a:gd name="T113" fmla="*/ 96 h 317"/>
                <a:gd name="T114" fmla="*/ 43 w 204"/>
                <a:gd name="T115" fmla="*/ 127 h 317"/>
                <a:gd name="T116" fmla="*/ 42 w 204"/>
                <a:gd name="T117" fmla="*/ 16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4" h="317">
                  <a:moveTo>
                    <a:pt x="0" y="154"/>
                  </a:moveTo>
                  <a:lnTo>
                    <a:pt x="0" y="142"/>
                  </a:lnTo>
                  <a:lnTo>
                    <a:pt x="0" y="131"/>
                  </a:lnTo>
                  <a:lnTo>
                    <a:pt x="1" y="120"/>
                  </a:lnTo>
                  <a:lnTo>
                    <a:pt x="2" y="110"/>
                  </a:lnTo>
                  <a:lnTo>
                    <a:pt x="4" y="99"/>
                  </a:lnTo>
                  <a:lnTo>
                    <a:pt x="5" y="89"/>
                  </a:lnTo>
                  <a:lnTo>
                    <a:pt x="6" y="82"/>
                  </a:lnTo>
                  <a:lnTo>
                    <a:pt x="8" y="72"/>
                  </a:lnTo>
                  <a:lnTo>
                    <a:pt x="12" y="64"/>
                  </a:lnTo>
                  <a:lnTo>
                    <a:pt x="15" y="56"/>
                  </a:lnTo>
                  <a:lnTo>
                    <a:pt x="18" y="48"/>
                  </a:lnTo>
                  <a:lnTo>
                    <a:pt x="22" y="42"/>
                  </a:lnTo>
                  <a:lnTo>
                    <a:pt x="27" y="35"/>
                  </a:lnTo>
                  <a:lnTo>
                    <a:pt x="31" y="28"/>
                  </a:lnTo>
                  <a:lnTo>
                    <a:pt x="37" y="23"/>
                  </a:lnTo>
                  <a:lnTo>
                    <a:pt x="43" y="17"/>
                  </a:lnTo>
                  <a:lnTo>
                    <a:pt x="50" y="14"/>
                  </a:lnTo>
                  <a:lnTo>
                    <a:pt x="56" y="10"/>
                  </a:lnTo>
                  <a:lnTo>
                    <a:pt x="63" y="6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6" y="1"/>
                  </a:lnTo>
                  <a:lnTo>
                    <a:pt x="93" y="0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20" y="1"/>
                  </a:lnTo>
                  <a:lnTo>
                    <a:pt x="128" y="2"/>
                  </a:lnTo>
                  <a:lnTo>
                    <a:pt x="135" y="4"/>
                  </a:lnTo>
                  <a:lnTo>
                    <a:pt x="141" y="6"/>
                  </a:lnTo>
                  <a:lnTo>
                    <a:pt x="149" y="10"/>
                  </a:lnTo>
                  <a:lnTo>
                    <a:pt x="155" y="12"/>
                  </a:lnTo>
                  <a:lnTo>
                    <a:pt x="161" y="17"/>
                  </a:lnTo>
                  <a:lnTo>
                    <a:pt x="167" y="21"/>
                  </a:lnTo>
                  <a:lnTo>
                    <a:pt x="173" y="27"/>
                  </a:lnTo>
                  <a:lnTo>
                    <a:pt x="178" y="33"/>
                  </a:lnTo>
                  <a:lnTo>
                    <a:pt x="181" y="41"/>
                  </a:lnTo>
                  <a:lnTo>
                    <a:pt x="186" y="48"/>
                  </a:lnTo>
                  <a:lnTo>
                    <a:pt x="190" y="56"/>
                  </a:lnTo>
                  <a:lnTo>
                    <a:pt x="192" y="63"/>
                  </a:lnTo>
                  <a:lnTo>
                    <a:pt x="194" y="69"/>
                  </a:lnTo>
                  <a:lnTo>
                    <a:pt x="197" y="77"/>
                  </a:lnTo>
                  <a:lnTo>
                    <a:pt x="198" y="83"/>
                  </a:lnTo>
                  <a:lnTo>
                    <a:pt x="200" y="94"/>
                  </a:lnTo>
                  <a:lnTo>
                    <a:pt x="202" y="104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204" y="141"/>
                  </a:lnTo>
                  <a:lnTo>
                    <a:pt x="204" y="153"/>
                  </a:lnTo>
                  <a:lnTo>
                    <a:pt x="204" y="164"/>
                  </a:lnTo>
                  <a:lnTo>
                    <a:pt x="204" y="177"/>
                  </a:lnTo>
                  <a:lnTo>
                    <a:pt x="203" y="188"/>
                  </a:lnTo>
                  <a:lnTo>
                    <a:pt x="203" y="198"/>
                  </a:lnTo>
                  <a:lnTo>
                    <a:pt x="202" y="207"/>
                  </a:lnTo>
                  <a:lnTo>
                    <a:pt x="200" y="217"/>
                  </a:lnTo>
                  <a:lnTo>
                    <a:pt x="199" y="226"/>
                  </a:lnTo>
                  <a:lnTo>
                    <a:pt x="196" y="237"/>
                  </a:lnTo>
                  <a:lnTo>
                    <a:pt x="193" y="246"/>
                  </a:lnTo>
                  <a:lnTo>
                    <a:pt x="191" y="254"/>
                  </a:lnTo>
                  <a:lnTo>
                    <a:pt x="186" y="264"/>
                  </a:lnTo>
                  <a:lnTo>
                    <a:pt x="181" y="273"/>
                  </a:lnTo>
                  <a:lnTo>
                    <a:pt x="178" y="279"/>
                  </a:lnTo>
                  <a:lnTo>
                    <a:pt x="173" y="287"/>
                  </a:lnTo>
                  <a:lnTo>
                    <a:pt x="167" y="293"/>
                  </a:lnTo>
                  <a:lnTo>
                    <a:pt x="162" y="298"/>
                  </a:lnTo>
                  <a:lnTo>
                    <a:pt x="156" y="301"/>
                  </a:lnTo>
                  <a:lnTo>
                    <a:pt x="150" y="305"/>
                  </a:lnTo>
                  <a:lnTo>
                    <a:pt x="143" y="309"/>
                  </a:lnTo>
                  <a:lnTo>
                    <a:pt x="135" y="311"/>
                  </a:lnTo>
                  <a:lnTo>
                    <a:pt x="128" y="314"/>
                  </a:lnTo>
                  <a:lnTo>
                    <a:pt x="120" y="316"/>
                  </a:lnTo>
                  <a:lnTo>
                    <a:pt x="110" y="317"/>
                  </a:lnTo>
                  <a:lnTo>
                    <a:pt x="101" y="317"/>
                  </a:lnTo>
                  <a:lnTo>
                    <a:pt x="93" y="317"/>
                  </a:lnTo>
                  <a:lnTo>
                    <a:pt x="85" y="316"/>
                  </a:lnTo>
                  <a:lnTo>
                    <a:pt x="76" y="314"/>
                  </a:lnTo>
                  <a:lnTo>
                    <a:pt x="69" y="312"/>
                  </a:lnTo>
                  <a:lnTo>
                    <a:pt x="63" y="310"/>
                  </a:lnTo>
                  <a:lnTo>
                    <a:pt x="56" y="308"/>
                  </a:lnTo>
                  <a:lnTo>
                    <a:pt x="50" y="304"/>
                  </a:lnTo>
                  <a:lnTo>
                    <a:pt x="45" y="300"/>
                  </a:lnTo>
                  <a:lnTo>
                    <a:pt x="39" y="296"/>
                  </a:lnTo>
                  <a:lnTo>
                    <a:pt x="34" y="290"/>
                  </a:lnTo>
                  <a:lnTo>
                    <a:pt x="28" y="284"/>
                  </a:lnTo>
                  <a:lnTo>
                    <a:pt x="23" y="277"/>
                  </a:lnTo>
                  <a:lnTo>
                    <a:pt x="19" y="269"/>
                  </a:lnTo>
                  <a:lnTo>
                    <a:pt x="16" y="262"/>
                  </a:lnTo>
                  <a:lnTo>
                    <a:pt x="12" y="254"/>
                  </a:lnTo>
                  <a:lnTo>
                    <a:pt x="10" y="247"/>
                  </a:lnTo>
                  <a:lnTo>
                    <a:pt x="7" y="238"/>
                  </a:lnTo>
                  <a:lnTo>
                    <a:pt x="6" y="230"/>
                  </a:lnTo>
                  <a:lnTo>
                    <a:pt x="5" y="221"/>
                  </a:lnTo>
                  <a:lnTo>
                    <a:pt x="2" y="210"/>
                  </a:lnTo>
                  <a:lnTo>
                    <a:pt x="1" y="199"/>
                  </a:lnTo>
                  <a:lnTo>
                    <a:pt x="1" y="188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0" y="154"/>
                  </a:lnTo>
                  <a:close/>
                  <a:moveTo>
                    <a:pt x="42" y="161"/>
                  </a:moveTo>
                  <a:lnTo>
                    <a:pt x="43" y="172"/>
                  </a:lnTo>
                  <a:lnTo>
                    <a:pt x="43" y="184"/>
                  </a:lnTo>
                  <a:lnTo>
                    <a:pt x="43" y="195"/>
                  </a:lnTo>
                  <a:lnTo>
                    <a:pt x="45" y="206"/>
                  </a:lnTo>
                  <a:lnTo>
                    <a:pt x="46" y="216"/>
                  </a:lnTo>
                  <a:lnTo>
                    <a:pt x="48" y="226"/>
                  </a:lnTo>
                  <a:lnTo>
                    <a:pt x="50" y="233"/>
                  </a:lnTo>
                  <a:lnTo>
                    <a:pt x="51" y="240"/>
                  </a:lnTo>
                  <a:lnTo>
                    <a:pt x="53" y="246"/>
                  </a:lnTo>
                  <a:lnTo>
                    <a:pt x="57" y="253"/>
                  </a:lnTo>
                  <a:lnTo>
                    <a:pt x="59" y="259"/>
                  </a:lnTo>
                  <a:lnTo>
                    <a:pt x="64" y="264"/>
                  </a:lnTo>
                  <a:lnTo>
                    <a:pt x="69" y="269"/>
                  </a:lnTo>
                  <a:lnTo>
                    <a:pt x="74" y="273"/>
                  </a:lnTo>
                  <a:lnTo>
                    <a:pt x="80" y="275"/>
                  </a:lnTo>
                  <a:lnTo>
                    <a:pt x="86" y="279"/>
                  </a:lnTo>
                  <a:lnTo>
                    <a:pt x="92" y="279"/>
                  </a:lnTo>
                  <a:lnTo>
                    <a:pt x="97" y="280"/>
                  </a:lnTo>
                  <a:lnTo>
                    <a:pt x="101" y="280"/>
                  </a:lnTo>
                  <a:lnTo>
                    <a:pt x="107" y="280"/>
                  </a:lnTo>
                  <a:lnTo>
                    <a:pt x="112" y="279"/>
                  </a:lnTo>
                  <a:lnTo>
                    <a:pt x="117" y="279"/>
                  </a:lnTo>
                  <a:lnTo>
                    <a:pt x="122" y="277"/>
                  </a:lnTo>
                  <a:lnTo>
                    <a:pt x="127" y="274"/>
                  </a:lnTo>
                  <a:lnTo>
                    <a:pt x="130" y="272"/>
                  </a:lnTo>
                  <a:lnTo>
                    <a:pt x="136" y="268"/>
                  </a:lnTo>
                  <a:lnTo>
                    <a:pt x="140" y="263"/>
                  </a:lnTo>
                  <a:lnTo>
                    <a:pt x="145" y="257"/>
                  </a:lnTo>
                  <a:lnTo>
                    <a:pt x="149" y="251"/>
                  </a:lnTo>
                  <a:lnTo>
                    <a:pt x="151" y="243"/>
                  </a:lnTo>
                  <a:lnTo>
                    <a:pt x="153" y="237"/>
                  </a:lnTo>
                  <a:lnTo>
                    <a:pt x="156" y="228"/>
                  </a:lnTo>
                  <a:lnTo>
                    <a:pt x="157" y="221"/>
                  </a:lnTo>
                  <a:lnTo>
                    <a:pt x="158" y="210"/>
                  </a:lnTo>
                  <a:lnTo>
                    <a:pt x="159" y="199"/>
                  </a:lnTo>
                  <a:lnTo>
                    <a:pt x="159" y="188"/>
                  </a:lnTo>
                  <a:lnTo>
                    <a:pt x="161" y="177"/>
                  </a:lnTo>
                  <a:lnTo>
                    <a:pt x="162" y="166"/>
                  </a:lnTo>
                  <a:lnTo>
                    <a:pt x="162" y="153"/>
                  </a:lnTo>
                  <a:lnTo>
                    <a:pt x="162" y="142"/>
                  </a:lnTo>
                  <a:lnTo>
                    <a:pt x="161" y="131"/>
                  </a:lnTo>
                  <a:lnTo>
                    <a:pt x="159" y="120"/>
                  </a:lnTo>
                  <a:lnTo>
                    <a:pt x="159" y="111"/>
                  </a:lnTo>
                  <a:lnTo>
                    <a:pt x="158" y="101"/>
                  </a:lnTo>
                  <a:lnTo>
                    <a:pt x="157" y="91"/>
                  </a:lnTo>
                  <a:lnTo>
                    <a:pt x="156" y="84"/>
                  </a:lnTo>
                  <a:lnTo>
                    <a:pt x="153" y="78"/>
                  </a:lnTo>
                  <a:lnTo>
                    <a:pt x="151" y="70"/>
                  </a:lnTo>
                  <a:lnTo>
                    <a:pt x="147" y="63"/>
                  </a:lnTo>
                  <a:lnTo>
                    <a:pt x="144" y="58"/>
                  </a:lnTo>
                  <a:lnTo>
                    <a:pt x="140" y="52"/>
                  </a:lnTo>
                  <a:lnTo>
                    <a:pt x="135" y="48"/>
                  </a:lnTo>
                  <a:lnTo>
                    <a:pt x="130" y="43"/>
                  </a:lnTo>
                  <a:lnTo>
                    <a:pt x="124" y="41"/>
                  </a:lnTo>
                  <a:lnTo>
                    <a:pt x="120" y="38"/>
                  </a:lnTo>
                  <a:lnTo>
                    <a:pt x="114" y="38"/>
                  </a:lnTo>
                  <a:lnTo>
                    <a:pt x="109" y="37"/>
                  </a:lnTo>
                  <a:lnTo>
                    <a:pt x="103" y="37"/>
                  </a:lnTo>
                  <a:lnTo>
                    <a:pt x="98" y="37"/>
                  </a:lnTo>
                  <a:lnTo>
                    <a:pt x="92" y="38"/>
                  </a:lnTo>
                  <a:lnTo>
                    <a:pt x="86" y="40"/>
                  </a:lnTo>
                  <a:lnTo>
                    <a:pt x="81" y="41"/>
                  </a:lnTo>
                  <a:lnTo>
                    <a:pt x="76" y="43"/>
                  </a:lnTo>
                  <a:lnTo>
                    <a:pt x="72" y="46"/>
                  </a:lnTo>
                  <a:lnTo>
                    <a:pt x="68" y="49"/>
                  </a:lnTo>
                  <a:lnTo>
                    <a:pt x="64" y="54"/>
                  </a:lnTo>
                  <a:lnTo>
                    <a:pt x="59" y="59"/>
                  </a:lnTo>
                  <a:lnTo>
                    <a:pt x="56" y="67"/>
                  </a:lnTo>
                  <a:lnTo>
                    <a:pt x="53" y="73"/>
                  </a:lnTo>
                  <a:lnTo>
                    <a:pt x="51" y="79"/>
                  </a:lnTo>
                  <a:lnTo>
                    <a:pt x="48" y="88"/>
                  </a:lnTo>
                  <a:lnTo>
                    <a:pt x="47" y="96"/>
                  </a:lnTo>
                  <a:lnTo>
                    <a:pt x="46" y="106"/>
                  </a:lnTo>
                  <a:lnTo>
                    <a:pt x="45" y="116"/>
                  </a:lnTo>
                  <a:lnTo>
                    <a:pt x="43" y="127"/>
                  </a:lnTo>
                  <a:lnTo>
                    <a:pt x="43" y="138"/>
                  </a:lnTo>
                  <a:lnTo>
                    <a:pt x="43" y="149"/>
                  </a:lnTo>
                  <a:lnTo>
                    <a:pt x="42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0" name="Freeform 31"/>
            <p:cNvSpPr>
              <a:spLocks/>
            </p:cNvSpPr>
            <p:nvPr/>
          </p:nvSpPr>
          <p:spPr bwMode="auto">
            <a:xfrm>
              <a:off x="2282825" y="1722438"/>
              <a:ext cx="50800" cy="123825"/>
            </a:xfrm>
            <a:custGeom>
              <a:avLst/>
              <a:gdLst>
                <a:gd name="T0" fmla="*/ 0 w 125"/>
                <a:gd name="T1" fmla="*/ 7 h 310"/>
                <a:gd name="T2" fmla="*/ 41 w 125"/>
                <a:gd name="T3" fmla="*/ 7 h 310"/>
                <a:gd name="T4" fmla="*/ 41 w 125"/>
                <a:gd name="T5" fmla="*/ 54 h 310"/>
                <a:gd name="T6" fmla="*/ 43 w 125"/>
                <a:gd name="T7" fmla="*/ 49 h 310"/>
                <a:gd name="T8" fmla="*/ 46 w 125"/>
                <a:gd name="T9" fmla="*/ 44 h 310"/>
                <a:gd name="T10" fmla="*/ 49 w 125"/>
                <a:gd name="T11" fmla="*/ 38 h 310"/>
                <a:gd name="T12" fmla="*/ 53 w 125"/>
                <a:gd name="T13" fmla="*/ 32 h 310"/>
                <a:gd name="T14" fmla="*/ 57 w 125"/>
                <a:gd name="T15" fmla="*/ 26 h 310"/>
                <a:gd name="T16" fmla="*/ 61 w 125"/>
                <a:gd name="T17" fmla="*/ 21 h 310"/>
                <a:gd name="T18" fmla="*/ 66 w 125"/>
                <a:gd name="T19" fmla="*/ 16 h 310"/>
                <a:gd name="T20" fmla="*/ 72 w 125"/>
                <a:gd name="T21" fmla="*/ 12 h 310"/>
                <a:gd name="T22" fmla="*/ 78 w 125"/>
                <a:gd name="T23" fmla="*/ 9 h 310"/>
                <a:gd name="T24" fmla="*/ 86 w 125"/>
                <a:gd name="T25" fmla="*/ 5 h 310"/>
                <a:gd name="T26" fmla="*/ 93 w 125"/>
                <a:gd name="T27" fmla="*/ 2 h 310"/>
                <a:gd name="T28" fmla="*/ 100 w 125"/>
                <a:gd name="T29" fmla="*/ 1 h 310"/>
                <a:gd name="T30" fmla="*/ 106 w 125"/>
                <a:gd name="T31" fmla="*/ 0 h 310"/>
                <a:gd name="T32" fmla="*/ 113 w 125"/>
                <a:gd name="T33" fmla="*/ 0 h 310"/>
                <a:gd name="T34" fmla="*/ 118 w 125"/>
                <a:gd name="T35" fmla="*/ 0 h 310"/>
                <a:gd name="T36" fmla="*/ 125 w 125"/>
                <a:gd name="T37" fmla="*/ 0 h 310"/>
                <a:gd name="T38" fmla="*/ 125 w 125"/>
                <a:gd name="T39" fmla="*/ 44 h 310"/>
                <a:gd name="T40" fmla="*/ 118 w 125"/>
                <a:gd name="T41" fmla="*/ 43 h 310"/>
                <a:gd name="T42" fmla="*/ 113 w 125"/>
                <a:gd name="T43" fmla="*/ 43 h 310"/>
                <a:gd name="T44" fmla="*/ 106 w 125"/>
                <a:gd name="T45" fmla="*/ 43 h 310"/>
                <a:gd name="T46" fmla="*/ 98 w 125"/>
                <a:gd name="T47" fmla="*/ 46 h 310"/>
                <a:gd name="T48" fmla="*/ 92 w 125"/>
                <a:gd name="T49" fmla="*/ 47 h 310"/>
                <a:gd name="T50" fmla="*/ 84 w 125"/>
                <a:gd name="T51" fmla="*/ 49 h 310"/>
                <a:gd name="T52" fmla="*/ 77 w 125"/>
                <a:gd name="T53" fmla="*/ 53 h 310"/>
                <a:gd name="T54" fmla="*/ 71 w 125"/>
                <a:gd name="T55" fmla="*/ 58 h 310"/>
                <a:gd name="T56" fmla="*/ 66 w 125"/>
                <a:gd name="T57" fmla="*/ 62 h 310"/>
                <a:gd name="T58" fmla="*/ 63 w 125"/>
                <a:gd name="T59" fmla="*/ 65 h 310"/>
                <a:gd name="T60" fmla="*/ 59 w 125"/>
                <a:gd name="T61" fmla="*/ 70 h 310"/>
                <a:gd name="T62" fmla="*/ 54 w 125"/>
                <a:gd name="T63" fmla="*/ 75 h 310"/>
                <a:gd name="T64" fmla="*/ 52 w 125"/>
                <a:gd name="T65" fmla="*/ 83 h 310"/>
                <a:gd name="T66" fmla="*/ 49 w 125"/>
                <a:gd name="T67" fmla="*/ 89 h 310"/>
                <a:gd name="T68" fmla="*/ 47 w 125"/>
                <a:gd name="T69" fmla="*/ 95 h 310"/>
                <a:gd name="T70" fmla="*/ 46 w 125"/>
                <a:gd name="T71" fmla="*/ 103 h 310"/>
                <a:gd name="T72" fmla="*/ 44 w 125"/>
                <a:gd name="T73" fmla="*/ 110 h 310"/>
                <a:gd name="T74" fmla="*/ 43 w 125"/>
                <a:gd name="T75" fmla="*/ 119 h 310"/>
                <a:gd name="T76" fmla="*/ 43 w 125"/>
                <a:gd name="T77" fmla="*/ 127 h 310"/>
                <a:gd name="T78" fmla="*/ 43 w 125"/>
                <a:gd name="T79" fmla="*/ 141 h 310"/>
                <a:gd name="T80" fmla="*/ 43 w 125"/>
                <a:gd name="T81" fmla="*/ 310 h 310"/>
                <a:gd name="T82" fmla="*/ 0 w 125"/>
                <a:gd name="T83" fmla="*/ 310 h 310"/>
                <a:gd name="T84" fmla="*/ 0 w 125"/>
                <a:gd name="T85" fmla="*/ 7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5" h="310">
                  <a:moveTo>
                    <a:pt x="0" y="7"/>
                  </a:moveTo>
                  <a:lnTo>
                    <a:pt x="41" y="7"/>
                  </a:lnTo>
                  <a:lnTo>
                    <a:pt x="41" y="54"/>
                  </a:lnTo>
                  <a:lnTo>
                    <a:pt x="43" y="49"/>
                  </a:lnTo>
                  <a:lnTo>
                    <a:pt x="46" y="44"/>
                  </a:lnTo>
                  <a:lnTo>
                    <a:pt x="49" y="38"/>
                  </a:lnTo>
                  <a:lnTo>
                    <a:pt x="53" y="32"/>
                  </a:lnTo>
                  <a:lnTo>
                    <a:pt x="57" y="26"/>
                  </a:lnTo>
                  <a:lnTo>
                    <a:pt x="61" y="21"/>
                  </a:lnTo>
                  <a:lnTo>
                    <a:pt x="66" y="16"/>
                  </a:lnTo>
                  <a:lnTo>
                    <a:pt x="72" y="12"/>
                  </a:lnTo>
                  <a:lnTo>
                    <a:pt x="78" y="9"/>
                  </a:lnTo>
                  <a:lnTo>
                    <a:pt x="86" y="5"/>
                  </a:lnTo>
                  <a:lnTo>
                    <a:pt x="93" y="2"/>
                  </a:lnTo>
                  <a:lnTo>
                    <a:pt x="100" y="1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25" y="44"/>
                  </a:lnTo>
                  <a:lnTo>
                    <a:pt x="118" y="43"/>
                  </a:lnTo>
                  <a:lnTo>
                    <a:pt x="113" y="43"/>
                  </a:lnTo>
                  <a:lnTo>
                    <a:pt x="106" y="43"/>
                  </a:lnTo>
                  <a:lnTo>
                    <a:pt x="98" y="46"/>
                  </a:lnTo>
                  <a:lnTo>
                    <a:pt x="92" y="47"/>
                  </a:lnTo>
                  <a:lnTo>
                    <a:pt x="84" y="49"/>
                  </a:lnTo>
                  <a:lnTo>
                    <a:pt x="77" y="53"/>
                  </a:lnTo>
                  <a:lnTo>
                    <a:pt x="71" y="58"/>
                  </a:lnTo>
                  <a:lnTo>
                    <a:pt x="66" y="62"/>
                  </a:lnTo>
                  <a:lnTo>
                    <a:pt x="63" y="65"/>
                  </a:lnTo>
                  <a:lnTo>
                    <a:pt x="59" y="70"/>
                  </a:lnTo>
                  <a:lnTo>
                    <a:pt x="54" y="75"/>
                  </a:lnTo>
                  <a:lnTo>
                    <a:pt x="52" y="83"/>
                  </a:lnTo>
                  <a:lnTo>
                    <a:pt x="49" y="89"/>
                  </a:lnTo>
                  <a:lnTo>
                    <a:pt x="47" y="95"/>
                  </a:lnTo>
                  <a:lnTo>
                    <a:pt x="46" y="103"/>
                  </a:lnTo>
                  <a:lnTo>
                    <a:pt x="44" y="110"/>
                  </a:lnTo>
                  <a:lnTo>
                    <a:pt x="43" y="119"/>
                  </a:lnTo>
                  <a:lnTo>
                    <a:pt x="43" y="127"/>
                  </a:lnTo>
                  <a:lnTo>
                    <a:pt x="43" y="141"/>
                  </a:lnTo>
                  <a:lnTo>
                    <a:pt x="43" y="310"/>
                  </a:lnTo>
                  <a:lnTo>
                    <a:pt x="0" y="3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1" name="Freeform 32"/>
            <p:cNvSpPr>
              <a:spLocks/>
            </p:cNvSpPr>
            <p:nvPr/>
          </p:nvSpPr>
          <p:spPr bwMode="auto">
            <a:xfrm>
              <a:off x="2338388" y="1697038"/>
              <a:ext cx="52387" cy="152400"/>
            </a:xfrm>
            <a:custGeom>
              <a:avLst/>
              <a:gdLst>
                <a:gd name="T0" fmla="*/ 0 w 132"/>
                <a:gd name="T1" fmla="*/ 71 h 381"/>
                <a:gd name="T2" fmla="*/ 41 w 132"/>
                <a:gd name="T3" fmla="*/ 71 h 381"/>
                <a:gd name="T4" fmla="*/ 41 w 132"/>
                <a:gd name="T5" fmla="*/ 0 h 381"/>
                <a:gd name="T6" fmla="*/ 83 w 132"/>
                <a:gd name="T7" fmla="*/ 0 h 381"/>
                <a:gd name="T8" fmla="*/ 83 w 132"/>
                <a:gd name="T9" fmla="*/ 71 h 381"/>
                <a:gd name="T10" fmla="*/ 132 w 132"/>
                <a:gd name="T11" fmla="*/ 71 h 381"/>
                <a:gd name="T12" fmla="*/ 132 w 132"/>
                <a:gd name="T13" fmla="*/ 108 h 381"/>
                <a:gd name="T14" fmla="*/ 83 w 132"/>
                <a:gd name="T15" fmla="*/ 108 h 381"/>
                <a:gd name="T16" fmla="*/ 83 w 132"/>
                <a:gd name="T17" fmla="*/ 310 h 381"/>
                <a:gd name="T18" fmla="*/ 83 w 132"/>
                <a:gd name="T19" fmla="*/ 320 h 381"/>
                <a:gd name="T20" fmla="*/ 84 w 132"/>
                <a:gd name="T21" fmla="*/ 325 h 381"/>
                <a:gd name="T22" fmla="*/ 84 w 132"/>
                <a:gd name="T23" fmla="*/ 330 h 381"/>
                <a:gd name="T24" fmla="*/ 88 w 132"/>
                <a:gd name="T25" fmla="*/ 334 h 381"/>
                <a:gd name="T26" fmla="*/ 90 w 132"/>
                <a:gd name="T27" fmla="*/ 338 h 381"/>
                <a:gd name="T28" fmla="*/ 93 w 132"/>
                <a:gd name="T29" fmla="*/ 341 h 381"/>
                <a:gd name="T30" fmla="*/ 98 w 132"/>
                <a:gd name="T31" fmla="*/ 342 h 381"/>
                <a:gd name="T32" fmla="*/ 100 w 132"/>
                <a:gd name="T33" fmla="*/ 343 h 381"/>
                <a:gd name="T34" fmla="*/ 106 w 132"/>
                <a:gd name="T35" fmla="*/ 344 h 381"/>
                <a:gd name="T36" fmla="*/ 112 w 132"/>
                <a:gd name="T37" fmla="*/ 344 h 381"/>
                <a:gd name="T38" fmla="*/ 118 w 132"/>
                <a:gd name="T39" fmla="*/ 344 h 381"/>
                <a:gd name="T40" fmla="*/ 125 w 132"/>
                <a:gd name="T41" fmla="*/ 343 h 381"/>
                <a:gd name="T42" fmla="*/ 132 w 132"/>
                <a:gd name="T43" fmla="*/ 343 h 381"/>
                <a:gd name="T44" fmla="*/ 132 w 132"/>
                <a:gd name="T45" fmla="*/ 380 h 381"/>
                <a:gd name="T46" fmla="*/ 123 w 132"/>
                <a:gd name="T47" fmla="*/ 380 h 381"/>
                <a:gd name="T48" fmla="*/ 111 w 132"/>
                <a:gd name="T49" fmla="*/ 381 h 381"/>
                <a:gd name="T50" fmla="*/ 99 w 132"/>
                <a:gd name="T51" fmla="*/ 381 h 381"/>
                <a:gd name="T52" fmla="*/ 92 w 132"/>
                <a:gd name="T53" fmla="*/ 381 h 381"/>
                <a:gd name="T54" fmla="*/ 86 w 132"/>
                <a:gd name="T55" fmla="*/ 380 h 381"/>
                <a:gd name="T56" fmla="*/ 80 w 132"/>
                <a:gd name="T57" fmla="*/ 380 h 381"/>
                <a:gd name="T58" fmla="*/ 75 w 132"/>
                <a:gd name="T59" fmla="*/ 378 h 381"/>
                <a:gd name="T60" fmla="*/ 69 w 132"/>
                <a:gd name="T61" fmla="*/ 376 h 381"/>
                <a:gd name="T62" fmla="*/ 63 w 132"/>
                <a:gd name="T63" fmla="*/ 374 h 381"/>
                <a:gd name="T64" fmla="*/ 57 w 132"/>
                <a:gd name="T65" fmla="*/ 370 h 381"/>
                <a:gd name="T66" fmla="*/ 53 w 132"/>
                <a:gd name="T67" fmla="*/ 367 h 381"/>
                <a:gd name="T68" fmla="*/ 49 w 132"/>
                <a:gd name="T69" fmla="*/ 363 h 381"/>
                <a:gd name="T70" fmla="*/ 47 w 132"/>
                <a:gd name="T71" fmla="*/ 359 h 381"/>
                <a:gd name="T72" fmla="*/ 45 w 132"/>
                <a:gd name="T73" fmla="*/ 353 h 381"/>
                <a:gd name="T74" fmla="*/ 42 w 132"/>
                <a:gd name="T75" fmla="*/ 347 h 381"/>
                <a:gd name="T76" fmla="*/ 41 w 132"/>
                <a:gd name="T77" fmla="*/ 338 h 381"/>
                <a:gd name="T78" fmla="*/ 41 w 132"/>
                <a:gd name="T79" fmla="*/ 330 h 381"/>
                <a:gd name="T80" fmla="*/ 41 w 132"/>
                <a:gd name="T81" fmla="*/ 310 h 381"/>
                <a:gd name="T82" fmla="*/ 41 w 132"/>
                <a:gd name="T83" fmla="*/ 108 h 381"/>
                <a:gd name="T84" fmla="*/ 0 w 132"/>
                <a:gd name="T85" fmla="*/ 108 h 381"/>
                <a:gd name="T86" fmla="*/ 0 w 132"/>
                <a:gd name="T87" fmla="*/ 7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" h="381">
                  <a:moveTo>
                    <a:pt x="0" y="71"/>
                  </a:moveTo>
                  <a:lnTo>
                    <a:pt x="41" y="71"/>
                  </a:lnTo>
                  <a:lnTo>
                    <a:pt x="41" y="0"/>
                  </a:lnTo>
                  <a:lnTo>
                    <a:pt x="83" y="0"/>
                  </a:lnTo>
                  <a:lnTo>
                    <a:pt x="83" y="71"/>
                  </a:lnTo>
                  <a:lnTo>
                    <a:pt x="132" y="71"/>
                  </a:lnTo>
                  <a:lnTo>
                    <a:pt x="132" y="108"/>
                  </a:lnTo>
                  <a:lnTo>
                    <a:pt x="83" y="108"/>
                  </a:lnTo>
                  <a:lnTo>
                    <a:pt x="83" y="310"/>
                  </a:lnTo>
                  <a:lnTo>
                    <a:pt x="83" y="320"/>
                  </a:lnTo>
                  <a:lnTo>
                    <a:pt x="84" y="325"/>
                  </a:lnTo>
                  <a:lnTo>
                    <a:pt x="84" y="330"/>
                  </a:lnTo>
                  <a:lnTo>
                    <a:pt x="88" y="334"/>
                  </a:lnTo>
                  <a:lnTo>
                    <a:pt x="90" y="338"/>
                  </a:lnTo>
                  <a:lnTo>
                    <a:pt x="93" y="341"/>
                  </a:lnTo>
                  <a:lnTo>
                    <a:pt x="98" y="342"/>
                  </a:lnTo>
                  <a:lnTo>
                    <a:pt x="100" y="343"/>
                  </a:lnTo>
                  <a:lnTo>
                    <a:pt x="106" y="344"/>
                  </a:lnTo>
                  <a:lnTo>
                    <a:pt x="112" y="344"/>
                  </a:lnTo>
                  <a:lnTo>
                    <a:pt x="118" y="344"/>
                  </a:lnTo>
                  <a:lnTo>
                    <a:pt x="125" y="343"/>
                  </a:lnTo>
                  <a:lnTo>
                    <a:pt x="132" y="343"/>
                  </a:lnTo>
                  <a:lnTo>
                    <a:pt x="132" y="380"/>
                  </a:lnTo>
                  <a:lnTo>
                    <a:pt x="123" y="380"/>
                  </a:lnTo>
                  <a:lnTo>
                    <a:pt x="111" y="381"/>
                  </a:lnTo>
                  <a:lnTo>
                    <a:pt x="99" y="381"/>
                  </a:lnTo>
                  <a:lnTo>
                    <a:pt x="92" y="381"/>
                  </a:lnTo>
                  <a:lnTo>
                    <a:pt x="86" y="380"/>
                  </a:lnTo>
                  <a:lnTo>
                    <a:pt x="80" y="380"/>
                  </a:lnTo>
                  <a:lnTo>
                    <a:pt x="75" y="378"/>
                  </a:lnTo>
                  <a:lnTo>
                    <a:pt x="69" y="376"/>
                  </a:lnTo>
                  <a:lnTo>
                    <a:pt x="63" y="374"/>
                  </a:lnTo>
                  <a:lnTo>
                    <a:pt x="57" y="370"/>
                  </a:lnTo>
                  <a:lnTo>
                    <a:pt x="53" y="367"/>
                  </a:lnTo>
                  <a:lnTo>
                    <a:pt x="49" y="363"/>
                  </a:lnTo>
                  <a:lnTo>
                    <a:pt x="47" y="359"/>
                  </a:lnTo>
                  <a:lnTo>
                    <a:pt x="45" y="353"/>
                  </a:lnTo>
                  <a:lnTo>
                    <a:pt x="42" y="347"/>
                  </a:lnTo>
                  <a:lnTo>
                    <a:pt x="41" y="338"/>
                  </a:lnTo>
                  <a:lnTo>
                    <a:pt x="41" y="330"/>
                  </a:lnTo>
                  <a:lnTo>
                    <a:pt x="41" y="310"/>
                  </a:lnTo>
                  <a:lnTo>
                    <a:pt x="41" y="108"/>
                  </a:lnTo>
                  <a:lnTo>
                    <a:pt x="0" y="108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2" name="Freeform 33"/>
            <p:cNvSpPr>
              <a:spLocks/>
            </p:cNvSpPr>
            <p:nvPr/>
          </p:nvSpPr>
          <p:spPr bwMode="auto">
            <a:xfrm>
              <a:off x="2409825" y="1685925"/>
              <a:ext cx="15875" cy="160338"/>
            </a:xfrm>
            <a:custGeom>
              <a:avLst/>
              <a:gdLst>
                <a:gd name="T0" fmla="*/ 0 w 42"/>
                <a:gd name="T1" fmla="*/ 0 h 405"/>
                <a:gd name="T2" fmla="*/ 42 w 42"/>
                <a:gd name="T3" fmla="*/ 0 h 405"/>
                <a:gd name="T4" fmla="*/ 42 w 42"/>
                <a:gd name="T5" fmla="*/ 405 h 405"/>
                <a:gd name="T6" fmla="*/ 0 w 42"/>
                <a:gd name="T7" fmla="*/ 405 h 405"/>
                <a:gd name="T8" fmla="*/ 0 w 42"/>
                <a:gd name="T9" fmla="*/ 0 h 405"/>
                <a:gd name="T10" fmla="*/ 0 w 42"/>
                <a:gd name="T11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05">
                  <a:moveTo>
                    <a:pt x="0" y="0"/>
                  </a:moveTo>
                  <a:lnTo>
                    <a:pt x="42" y="0"/>
                  </a:lnTo>
                  <a:lnTo>
                    <a:pt x="42" y="405"/>
                  </a:lnTo>
                  <a:lnTo>
                    <a:pt x="0" y="40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3" name="Freeform 34"/>
            <p:cNvSpPr>
              <a:spLocks noEditPoints="1"/>
            </p:cNvSpPr>
            <p:nvPr/>
          </p:nvSpPr>
          <p:spPr bwMode="auto">
            <a:xfrm>
              <a:off x="2451100" y="1722438"/>
              <a:ext cx="80963" cy="127000"/>
            </a:xfrm>
            <a:custGeom>
              <a:avLst/>
              <a:gdLst>
                <a:gd name="T0" fmla="*/ 11 w 201"/>
                <a:gd name="T1" fmla="*/ 59 h 317"/>
                <a:gd name="T2" fmla="*/ 21 w 201"/>
                <a:gd name="T3" fmla="*/ 32 h 317"/>
                <a:gd name="T4" fmla="*/ 40 w 201"/>
                <a:gd name="T5" fmla="*/ 15 h 317"/>
                <a:gd name="T6" fmla="*/ 66 w 201"/>
                <a:gd name="T7" fmla="*/ 4 h 317"/>
                <a:gd name="T8" fmla="*/ 99 w 201"/>
                <a:gd name="T9" fmla="*/ 0 h 317"/>
                <a:gd name="T10" fmla="*/ 129 w 201"/>
                <a:gd name="T11" fmla="*/ 4 h 317"/>
                <a:gd name="T12" fmla="*/ 154 w 201"/>
                <a:gd name="T13" fmla="*/ 17 h 317"/>
                <a:gd name="T14" fmla="*/ 169 w 201"/>
                <a:gd name="T15" fmla="*/ 36 h 317"/>
                <a:gd name="T16" fmla="*/ 175 w 201"/>
                <a:gd name="T17" fmla="*/ 61 h 317"/>
                <a:gd name="T18" fmla="*/ 176 w 201"/>
                <a:gd name="T19" fmla="*/ 248 h 317"/>
                <a:gd name="T20" fmla="*/ 180 w 201"/>
                <a:gd name="T21" fmla="*/ 270 h 317"/>
                <a:gd name="T22" fmla="*/ 190 w 201"/>
                <a:gd name="T23" fmla="*/ 280 h 317"/>
                <a:gd name="T24" fmla="*/ 201 w 201"/>
                <a:gd name="T25" fmla="*/ 314 h 317"/>
                <a:gd name="T26" fmla="*/ 172 w 201"/>
                <a:gd name="T27" fmla="*/ 317 h 317"/>
                <a:gd name="T28" fmla="*/ 152 w 201"/>
                <a:gd name="T29" fmla="*/ 309 h 317"/>
                <a:gd name="T30" fmla="*/ 141 w 201"/>
                <a:gd name="T31" fmla="*/ 293 h 317"/>
                <a:gd name="T32" fmla="*/ 130 w 201"/>
                <a:gd name="T33" fmla="*/ 285 h 317"/>
                <a:gd name="T34" fmla="*/ 113 w 201"/>
                <a:gd name="T35" fmla="*/ 303 h 317"/>
                <a:gd name="T36" fmla="*/ 94 w 201"/>
                <a:gd name="T37" fmla="*/ 314 h 317"/>
                <a:gd name="T38" fmla="*/ 70 w 201"/>
                <a:gd name="T39" fmla="*/ 317 h 317"/>
                <a:gd name="T40" fmla="*/ 40 w 201"/>
                <a:gd name="T41" fmla="*/ 311 h 317"/>
                <a:gd name="T42" fmla="*/ 15 w 201"/>
                <a:gd name="T43" fmla="*/ 294 h 317"/>
                <a:gd name="T44" fmla="*/ 4 w 201"/>
                <a:gd name="T45" fmla="*/ 269 h 317"/>
                <a:gd name="T46" fmla="*/ 0 w 201"/>
                <a:gd name="T47" fmla="*/ 233 h 317"/>
                <a:gd name="T48" fmla="*/ 4 w 201"/>
                <a:gd name="T49" fmla="*/ 199 h 317"/>
                <a:gd name="T50" fmla="*/ 18 w 201"/>
                <a:gd name="T51" fmla="*/ 174 h 317"/>
                <a:gd name="T52" fmla="*/ 38 w 201"/>
                <a:gd name="T53" fmla="*/ 157 h 317"/>
                <a:gd name="T54" fmla="*/ 69 w 201"/>
                <a:gd name="T55" fmla="*/ 143 h 317"/>
                <a:gd name="T56" fmla="*/ 120 w 201"/>
                <a:gd name="T57" fmla="*/ 124 h 317"/>
                <a:gd name="T58" fmla="*/ 130 w 201"/>
                <a:gd name="T59" fmla="*/ 112 h 317"/>
                <a:gd name="T60" fmla="*/ 134 w 201"/>
                <a:gd name="T61" fmla="*/ 86 h 317"/>
                <a:gd name="T62" fmla="*/ 129 w 201"/>
                <a:gd name="T63" fmla="*/ 56 h 317"/>
                <a:gd name="T64" fmla="*/ 113 w 201"/>
                <a:gd name="T65" fmla="*/ 41 h 317"/>
                <a:gd name="T66" fmla="*/ 94 w 201"/>
                <a:gd name="T67" fmla="*/ 37 h 317"/>
                <a:gd name="T68" fmla="*/ 65 w 201"/>
                <a:gd name="T69" fmla="*/ 46 h 317"/>
                <a:gd name="T70" fmla="*/ 53 w 201"/>
                <a:gd name="T71" fmla="*/ 65 h 317"/>
                <a:gd name="T72" fmla="*/ 50 w 201"/>
                <a:gd name="T73" fmla="*/ 89 h 317"/>
                <a:gd name="T74" fmla="*/ 117 w 201"/>
                <a:gd name="T75" fmla="*/ 162 h 317"/>
                <a:gd name="T76" fmla="*/ 67 w 201"/>
                <a:gd name="T77" fmla="*/ 182 h 317"/>
                <a:gd name="T78" fmla="*/ 50 w 201"/>
                <a:gd name="T79" fmla="*/ 199 h 317"/>
                <a:gd name="T80" fmla="*/ 43 w 201"/>
                <a:gd name="T81" fmla="*/ 222 h 317"/>
                <a:gd name="T82" fmla="*/ 44 w 201"/>
                <a:gd name="T83" fmla="*/ 251 h 317"/>
                <a:gd name="T84" fmla="*/ 53 w 201"/>
                <a:gd name="T85" fmla="*/ 269 h 317"/>
                <a:gd name="T86" fmla="*/ 72 w 201"/>
                <a:gd name="T87" fmla="*/ 280 h 317"/>
                <a:gd name="T88" fmla="*/ 96 w 201"/>
                <a:gd name="T89" fmla="*/ 277 h 317"/>
                <a:gd name="T90" fmla="*/ 114 w 201"/>
                <a:gd name="T91" fmla="*/ 266 h 317"/>
                <a:gd name="T92" fmla="*/ 128 w 201"/>
                <a:gd name="T93" fmla="*/ 246 h 317"/>
                <a:gd name="T94" fmla="*/ 134 w 201"/>
                <a:gd name="T95" fmla="*/ 20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317">
                  <a:moveTo>
                    <a:pt x="8" y="89"/>
                  </a:moveTo>
                  <a:lnTo>
                    <a:pt x="8" y="78"/>
                  </a:lnTo>
                  <a:lnTo>
                    <a:pt x="8" y="68"/>
                  </a:lnTo>
                  <a:lnTo>
                    <a:pt x="11" y="59"/>
                  </a:lnTo>
                  <a:lnTo>
                    <a:pt x="12" y="51"/>
                  </a:lnTo>
                  <a:lnTo>
                    <a:pt x="14" y="43"/>
                  </a:lnTo>
                  <a:lnTo>
                    <a:pt x="18" y="38"/>
                  </a:lnTo>
                  <a:lnTo>
                    <a:pt x="21" y="32"/>
                  </a:lnTo>
                  <a:lnTo>
                    <a:pt x="25" y="27"/>
                  </a:lnTo>
                  <a:lnTo>
                    <a:pt x="29" y="22"/>
                  </a:lnTo>
                  <a:lnTo>
                    <a:pt x="33" y="19"/>
                  </a:lnTo>
                  <a:lnTo>
                    <a:pt x="40" y="15"/>
                  </a:lnTo>
                  <a:lnTo>
                    <a:pt x="46" y="11"/>
                  </a:lnTo>
                  <a:lnTo>
                    <a:pt x="52" y="9"/>
                  </a:lnTo>
                  <a:lnTo>
                    <a:pt x="59" y="5"/>
                  </a:lnTo>
                  <a:lnTo>
                    <a:pt x="66" y="4"/>
                  </a:lnTo>
                  <a:lnTo>
                    <a:pt x="73" y="2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4" y="1"/>
                  </a:lnTo>
                  <a:lnTo>
                    <a:pt x="122" y="2"/>
                  </a:lnTo>
                  <a:lnTo>
                    <a:pt x="129" y="4"/>
                  </a:lnTo>
                  <a:lnTo>
                    <a:pt x="136" y="6"/>
                  </a:lnTo>
                  <a:lnTo>
                    <a:pt x="143" y="10"/>
                  </a:lnTo>
                  <a:lnTo>
                    <a:pt x="149" y="14"/>
                  </a:lnTo>
                  <a:lnTo>
                    <a:pt x="154" y="17"/>
                  </a:lnTo>
                  <a:lnTo>
                    <a:pt x="159" y="21"/>
                  </a:lnTo>
                  <a:lnTo>
                    <a:pt x="163" y="26"/>
                  </a:lnTo>
                  <a:lnTo>
                    <a:pt x="165" y="31"/>
                  </a:lnTo>
                  <a:lnTo>
                    <a:pt x="169" y="36"/>
                  </a:lnTo>
                  <a:lnTo>
                    <a:pt x="170" y="41"/>
                  </a:lnTo>
                  <a:lnTo>
                    <a:pt x="172" y="47"/>
                  </a:lnTo>
                  <a:lnTo>
                    <a:pt x="174" y="54"/>
                  </a:lnTo>
                  <a:lnTo>
                    <a:pt x="175" y="61"/>
                  </a:lnTo>
                  <a:lnTo>
                    <a:pt x="176" y="73"/>
                  </a:lnTo>
                  <a:lnTo>
                    <a:pt x="176" y="88"/>
                  </a:lnTo>
                  <a:lnTo>
                    <a:pt x="176" y="232"/>
                  </a:lnTo>
                  <a:lnTo>
                    <a:pt x="176" y="248"/>
                  </a:lnTo>
                  <a:lnTo>
                    <a:pt x="176" y="253"/>
                  </a:lnTo>
                  <a:lnTo>
                    <a:pt x="177" y="259"/>
                  </a:lnTo>
                  <a:lnTo>
                    <a:pt x="178" y="266"/>
                  </a:lnTo>
                  <a:lnTo>
                    <a:pt x="180" y="270"/>
                  </a:lnTo>
                  <a:lnTo>
                    <a:pt x="181" y="274"/>
                  </a:lnTo>
                  <a:lnTo>
                    <a:pt x="184" y="277"/>
                  </a:lnTo>
                  <a:lnTo>
                    <a:pt x="187" y="279"/>
                  </a:lnTo>
                  <a:lnTo>
                    <a:pt x="190" y="280"/>
                  </a:lnTo>
                  <a:lnTo>
                    <a:pt x="195" y="280"/>
                  </a:lnTo>
                  <a:lnTo>
                    <a:pt x="198" y="280"/>
                  </a:lnTo>
                  <a:lnTo>
                    <a:pt x="201" y="279"/>
                  </a:lnTo>
                  <a:lnTo>
                    <a:pt x="201" y="314"/>
                  </a:lnTo>
                  <a:lnTo>
                    <a:pt x="194" y="316"/>
                  </a:lnTo>
                  <a:lnTo>
                    <a:pt x="186" y="317"/>
                  </a:lnTo>
                  <a:lnTo>
                    <a:pt x="178" y="317"/>
                  </a:lnTo>
                  <a:lnTo>
                    <a:pt x="172" y="317"/>
                  </a:lnTo>
                  <a:lnTo>
                    <a:pt x="165" y="316"/>
                  </a:lnTo>
                  <a:lnTo>
                    <a:pt x="161" y="314"/>
                  </a:lnTo>
                  <a:lnTo>
                    <a:pt x="157" y="311"/>
                  </a:lnTo>
                  <a:lnTo>
                    <a:pt x="152" y="309"/>
                  </a:lnTo>
                  <a:lnTo>
                    <a:pt x="148" y="306"/>
                  </a:lnTo>
                  <a:lnTo>
                    <a:pt x="146" y="303"/>
                  </a:lnTo>
                  <a:lnTo>
                    <a:pt x="142" y="298"/>
                  </a:lnTo>
                  <a:lnTo>
                    <a:pt x="141" y="293"/>
                  </a:lnTo>
                  <a:lnTo>
                    <a:pt x="139" y="288"/>
                  </a:lnTo>
                  <a:lnTo>
                    <a:pt x="137" y="283"/>
                  </a:lnTo>
                  <a:lnTo>
                    <a:pt x="136" y="277"/>
                  </a:lnTo>
                  <a:lnTo>
                    <a:pt x="130" y="285"/>
                  </a:lnTo>
                  <a:lnTo>
                    <a:pt x="126" y="290"/>
                  </a:lnTo>
                  <a:lnTo>
                    <a:pt x="123" y="295"/>
                  </a:lnTo>
                  <a:lnTo>
                    <a:pt x="118" y="299"/>
                  </a:lnTo>
                  <a:lnTo>
                    <a:pt x="113" y="303"/>
                  </a:lnTo>
                  <a:lnTo>
                    <a:pt x="110" y="306"/>
                  </a:lnTo>
                  <a:lnTo>
                    <a:pt x="105" y="309"/>
                  </a:lnTo>
                  <a:lnTo>
                    <a:pt x="100" y="311"/>
                  </a:lnTo>
                  <a:lnTo>
                    <a:pt x="94" y="314"/>
                  </a:lnTo>
                  <a:lnTo>
                    <a:pt x="89" y="315"/>
                  </a:lnTo>
                  <a:lnTo>
                    <a:pt x="83" y="316"/>
                  </a:lnTo>
                  <a:lnTo>
                    <a:pt x="76" y="317"/>
                  </a:lnTo>
                  <a:lnTo>
                    <a:pt x="70" y="317"/>
                  </a:lnTo>
                  <a:lnTo>
                    <a:pt x="61" y="317"/>
                  </a:lnTo>
                  <a:lnTo>
                    <a:pt x="54" y="316"/>
                  </a:lnTo>
                  <a:lnTo>
                    <a:pt x="47" y="314"/>
                  </a:lnTo>
                  <a:lnTo>
                    <a:pt x="40" y="311"/>
                  </a:lnTo>
                  <a:lnTo>
                    <a:pt x="32" y="308"/>
                  </a:lnTo>
                  <a:lnTo>
                    <a:pt x="26" y="304"/>
                  </a:lnTo>
                  <a:lnTo>
                    <a:pt x="20" y="299"/>
                  </a:lnTo>
                  <a:lnTo>
                    <a:pt x="15" y="294"/>
                  </a:lnTo>
                  <a:lnTo>
                    <a:pt x="12" y="289"/>
                  </a:lnTo>
                  <a:lnTo>
                    <a:pt x="9" y="283"/>
                  </a:lnTo>
                  <a:lnTo>
                    <a:pt x="6" y="275"/>
                  </a:lnTo>
                  <a:lnTo>
                    <a:pt x="4" y="269"/>
                  </a:lnTo>
                  <a:lnTo>
                    <a:pt x="2" y="262"/>
                  </a:lnTo>
                  <a:lnTo>
                    <a:pt x="1" y="252"/>
                  </a:lnTo>
                  <a:lnTo>
                    <a:pt x="0" y="243"/>
                  </a:lnTo>
                  <a:lnTo>
                    <a:pt x="0" y="233"/>
                  </a:lnTo>
                  <a:lnTo>
                    <a:pt x="0" y="222"/>
                  </a:lnTo>
                  <a:lnTo>
                    <a:pt x="1" y="212"/>
                  </a:lnTo>
                  <a:lnTo>
                    <a:pt x="2" y="205"/>
                  </a:lnTo>
                  <a:lnTo>
                    <a:pt x="4" y="199"/>
                  </a:lnTo>
                  <a:lnTo>
                    <a:pt x="7" y="191"/>
                  </a:lnTo>
                  <a:lnTo>
                    <a:pt x="9" y="185"/>
                  </a:lnTo>
                  <a:lnTo>
                    <a:pt x="13" y="179"/>
                  </a:lnTo>
                  <a:lnTo>
                    <a:pt x="18" y="174"/>
                  </a:lnTo>
                  <a:lnTo>
                    <a:pt x="21" y="169"/>
                  </a:lnTo>
                  <a:lnTo>
                    <a:pt x="27" y="164"/>
                  </a:lnTo>
                  <a:lnTo>
                    <a:pt x="32" y="159"/>
                  </a:lnTo>
                  <a:lnTo>
                    <a:pt x="38" y="157"/>
                  </a:lnTo>
                  <a:lnTo>
                    <a:pt x="44" y="152"/>
                  </a:lnTo>
                  <a:lnTo>
                    <a:pt x="52" y="149"/>
                  </a:lnTo>
                  <a:lnTo>
                    <a:pt x="60" y="146"/>
                  </a:lnTo>
                  <a:lnTo>
                    <a:pt x="69" y="143"/>
                  </a:lnTo>
                  <a:lnTo>
                    <a:pt x="88" y="136"/>
                  </a:lnTo>
                  <a:lnTo>
                    <a:pt x="105" y="130"/>
                  </a:lnTo>
                  <a:lnTo>
                    <a:pt x="113" y="127"/>
                  </a:lnTo>
                  <a:lnTo>
                    <a:pt x="120" y="124"/>
                  </a:lnTo>
                  <a:lnTo>
                    <a:pt x="125" y="121"/>
                  </a:lnTo>
                  <a:lnTo>
                    <a:pt x="128" y="119"/>
                  </a:lnTo>
                  <a:lnTo>
                    <a:pt x="129" y="115"/>
                  </a:lnTo>
                  <a:lnTo>
                    <a:pt x="130" y="112"/>
                  </a:lnTo>
                  <a:lnTo>
                    <a:pt x="133" y="106"/>
                  </a:lnTo>
                  <a:lnTo>
                    <a:pt x="134" y="101"/>
                  </a:lnTo>
                  <a:lnTo>
                    <a:pt x="134" y="96"/>
                  </a:lnTo>
                  <a:lnTo>
                    <a:pt x="134" y="86"/>
                  </a:lnTo>
                  <a:lnTo>
                    <a:pt x="134" y="77"/>
                  </a:lnTo>
                  <a:lnTo>
                    <a:pt x="133" y="67"/>
                  </a:lnTo>
                  <a:lnTo>
                    <a:pt x="131" y="62"/>
                  </a:lnTo>
                  <a:lnTo>
                    <a:pt x="129" y="56"/>
                  </a:lnTo>
                  <a:lnTo>
                    <a:pt x="126" y="52"/>
                  </a:lnTo>
                  <a:lnTo>
                    <a:pt x="123" y="47"/>
                  </a:lnTo>
                  <a:lnTo>
                    <a:pt x="119" y="43"/>
                  </a:lnTo>
                  <a:lnTo>
                    <a:pt x="113" y="41"/>
                  </a:lnTo>
                  <a:lnTo>
                    <a:pt x="108" y="40"/>
                  </a:lnTo>
                  <a:lnTo>
                    <a:pt x="105" y="38"/>
                  </a:lnTo>
                  <a:lnTo>
                    <a:pt x="99" y="37"/>
                  </a:lnTo>
                  <a:lnTo>
                    <a:pt x="94" y="37"/>
                  </a:lnTo>
                  <a:lnTo>
                    <a:pt x="84" y="38"/>
                  </a:lnTo>
                  <a:lnTo>
                    <a:pt x="76" y="40"/>
                  </a:lnTo>
                  <a:lnTo>
                    <a:pt x="70" y="42"/>
                  </a:lnTo>
                  <a:lnTo>
                    <a:pt x="65" y="46"/>
                  </a:lnTo>
                  <a:lnTo>
                    <a:pt x="61" y="49"/>
                  </a:lnTo>
                  <a:lnTo>
                    <a:pt x="58" y="53"/>
                  </a:lnTo>
                  <a:lnTo>
                    <a:pt x="55" y="59"/>
                  </a:lnTo>
                  <a:lnTo>
                    <a:pt x="53" y="65"/>
                  </a:lnTo>
                  <a:lnTo>
                    <a:pt x="52" y="70"/>
                  </a:lnTo>
                  <a:lnTo>
                    <a:pt x="50" y="77"/>
                  </a:lnTo>
                  <a:lnTo>
                    <a:pt x="50" y="82"/>
                  </a:lnTo>
                  <a:lnTo>
                    <a:pt x="50" y="89"/>
                  </a:lnTo>
                  <a:lnTo>
                    <a:pt x="8" y="89"/>
                  </a:lnTo>
                  <a:close/>
                  <a:moveTo>
                    <a:pt x="134" y="152"/>
                  </a:moveTo>
                  <a:lnTo>
                    <a:pt x="126" y="157"/>
                  </a:lnTo>
                  <a:lnTo>
                    <a:pt x="117" y="162"/>
                  </a:lnTo>
                  <a:lnTo>
                    <a:pt x="108" y="166"/>
                  </a:lnTo>
                  <a:lnTo>
                    <a:pt x="84" y="174"/>
                  </a:lnTo>
                  <a:lnTo>
                    <a:pt x="76" y="178"/>
                  </a:lnTo>
                  <a:lnTo>
                    <a:pt x="67" y="182"/>
                  </a:lnTo>
                  <a:lnTo>
                    <a:pt x="62" y="185"/>
                  </a:lnTo>
                  <a:lnTo>
                    <a:pt x="58" y="189"/>
                  </a:lnTo>
                  <a:lnTo>
                    <a:pt x="54" y="194"/>
                  </a:lnTo>
                  <a:lnTo>
                    <a:pt x="50" y="199"/>
                  </a:lnTo>
                  <a:lnTo>
                    <a:pt x="48" y="204"/>
                  </a:lnTo>
                  <a:lnTo>
                    <a:pt x="47" y="209"/>
                  </a:lnTo>
                  <a:lnTo>
                    <a:pt x="44" y="214"/>
                  </a:lnTo>
                  <a:lnTo>
                    <a:pt x="43" y="222"/>
                  </a:lnTo>
                  <a:lnTo>
                    <a:pt x="43" y="232"/>
                  </a:lnTo>
                  <a:lnTo>
                    <a:pt x="43" y="240"/>
                  </a:lnTo>
                  <a:lnTo>
                    <a:pt x="43" y="246"/>
                  </a:lnTo>
                  <a:lnTo>
                    <a:pt x="44" y="251"/>
                  </a:lnTo>
                  <a:lnTo>
                    <a:pt x="46" y="257"/>
                  </a:lnTo>
                  <a:lnTo>
                    <a:pt x="48" y="262"/>
                  </a:lnTo>
                  <a:lnTo>
                    <a:pt x="50" y="267"/>
                  </a:lnTo>
                  <a:lnTo>
                    <a:pt x="53" y="269"/>
                  </a:lnTo>
                  <a:lnTo>
                    <a:pt x="56" y="274"/>
                  </a:lnTo>
                  <a:lnTo>
                    <a:pt x="61" y="277"/>
                  </a:lnTo>
                  <a:lnTo>
                    <a:pt x="66" y="279"/>
                  </a:lnTo>
                  <a:lnTo>
                    <a:pt x="72" y="280"/>
                  </a:lnTo>
                  <a:lnTo>
                    <a:pt x="79" y="280"/>
                  </a:lnTo>
                  <a:lnTo>
                    <a:pt x="85" y="280"/>
                  </a:lnTo>
                  <a:lnTo>
                    <a:pt x="91" y="279"/>
                  </a:lnTo>
                  <a:lnTo>
                    <a:pt x="96" y="277"/>
                  </a:lnTo>
                  <a:lnTo>
                    <a:pt x="101" y="275"/>
                  </a:lnTo>
                  <a:lnTo>
                    <a:pt x="106" y="273"/>
                  </a:lnTo>
                  <a:lnTo>
                    <a:pt x="111" y="269"/>
                  </a:lnTo>
                  <a:lnTo>
                    <a:pt x="114" y="266"/>
                  </a:lnTo>
                  <a:lnTo>
                    <a:pt x="118" y="261"/>
                  </a:lnTo>
                  <a:lnTo>
                    <a:pt x="122" y="257"/>
                  </a:lnTo>
                  <a:lnTo>
                    <a:pt x="125" y="251"/>
                  </a:lnTo>
                  <a:lnTo>
                    <a:pt x="128" y="246"/>
                  </a:lnTo>
                  <a:lnTo>
                    <a:pt x="129" y="242"/>
                  </a:lnTo>
                  <a:lnTo>
                    <a:pt x="131" y="232"/>
                  </a:lnTo>
                  <a:lnTo>
                    <a:pt x="133" y="222"/>
                  </a:lnTo>
                  <a:lnTo>
                    <a:pt x="134" y="209"/>
                  </a:lnTo>
                  <a:lnTo>
                    <a:pt x="134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4" name="Freeform 35"/>
            <p:cNvSpPr>
              <a:spLocks/>
            </p:cNvSpPr>
            <p:nvPr/>
          </p:nvSpPr>
          <p:spPr bwMode="auto">
            <a:xfrm>
              <a:off x="2551113" y="1722438"/>
              <a:ext cx="73025" cy="123825"/>
            </a:xfrm>
            <a:custGeom>
              <a:avLst/>
              <a:gdLst>
                <a:gd name="T0" fmla="*/ 0 w 186"/>
                <a:gd name="T1" fmla="*/ 7 h 310"/>
                <a:gd name="T2" fmla="*/ 41 w 186"/>
                <a:gd name="T3" fmla="*/ 40 h 310"/>
                <a:gd name="T4" fmla="*/ 49 w 186"/>
                <a:gd name="T5" fmla="*/ 28 h 310"/>
                <a:gd name="T6" fmla="*/ 60 w 186"/>
                <a:gd name="T7" fmla="*/ 19 h 310"/>
                <a:gd name="T8" fmla="*/ 70 w 186"/>
                <a:gd name="T9" fmla="*/ 11 h 310"/>
                <a:gd name="T10" fmla="*/ 82 w 186"/>
                <a:gd name="T11" fmla="*/ 5 h 310"/>
                <a:gd name="T12" fmla="*/ 98 w 186"/>
                <a:gd name="T13" fmla="*/ 1 h 310"/>
                <a:gd name="T14" fmla="*/ 115 w 186"/>
                <a:gd name="T15" fmla="*/ 0 h 310"/>
                <a:gd name="T16" fmla="*/ 131 w 186"/>
                <a:gd name="T17" fmla="*/ 1 h 310"/>
                <a:gd name="T18" fmla="*/ 147 w 186"/>
                <a:gd name="T19" fmla="*/ 5 h 310"/>
                <a:gd name="T20" fmla="*/ 157 w 186"/>
                <a:gd name="T21" fmla="*/ 11 h 310"/>
                <a:gd name="T22" fmla="*/ 165 w 186"/>
                <a:gd name="T23" fmla="*/ 17 h 310"/>
                <a:gd name="T24" fmla="*/ 173 w 186"/>
                <a:gd name="T25" fmla="*/ 25 h 310"/>
                <a:gd name="T26" fmla="*/ 179 w 186"/>
                <a:gd name="T27" fmla="*/ 35 h 310"/>
                <a:gd name="T28" fmla="*/ 183 w 186"/>
                <a:gd name="T29" fmla="*/ 48 h 310"/>
                <a:gd name="T30" fmla="*/ 186 w 186"/>
                <a:gd name="T31" fmla="*/ 62 h 310"/>
                <a:gd name="T32" fmla="*/ 186 w 186"/>
                <a:gd name="T33" fmla="*/ 77 h 310"/>
                <a:gd name="T34" fmla="*/ 144 w 186"/>
                <a:gd name="T35" fmla="*/ 310 h 310"/>
                <a:gd name="T36" fmla="*/ 144 w 186"/>
                <a:gd name="T37" fmla="*/ 86 h 310"/>
                <a:gd name="T38" fmla="*/ 142 w 186"/>
                <a:gd name="T39" fmla="*/ 75 h 310"/>
                <a:gd name="T40" fmla="*/ 141 w 186"/>
                <a:gd name="T41" fmla="*/ 64 h 310"/>
                <a:gd name="T42" fmla="*/ 136 w 186"/>
                <a:gd name="T43" fmla="*/ 54 h 310"/>
                <a:gd name="T44" fmla="*/ 128 w 186"/>
                <a:gd name="T45" fmla="*/ 44 h 310"/>
                <a:gd name="T46" fmla="*/ 118 w 186"/>
                <a:gd name="T47" fmla="*/ 40 h 310"/>
                <a:gd name="T48" fmla="*/ 107 w 186"/>
                <a:gd name="T49" fmla="*/ 37 h 310"/>
                <a:gd name="T50" fmla="*/ 96 w 186"/>
                <a:gd name="T51" fmla="*/ 37 h 310"/>
                <a:gd name="T52" fmla="*/ 84 w 186"/>
                <a:gd name="T53" fmla="*/ 40 h 310"/>
                <a:gd name="T54" fmla="*/ 75 w 186"/>
                <a:gd name="T55" fmla="*/ 44 h 310"/>
                <a:gd name="T56" fmla="*/ 64 w 186"/>
                <a:gd name="T57" fmla="*/ 52 h 310"/>
                <a:gd name="T58" fmla="*/ 55 w 186"/>
                <a:gd name="T59" fmla="*/ 61 h 310"/>
                <a:gd name="T60" fmla="*/ 48 w 186"/>
                <a:gd name="T61" fmla="*/ 72 h 310"/>
                <a:gd name="T62" fmla="*/ 43 w 186"/>
                <a:gd name="T63" fmla="*/ 88 h 310"/>
                <a:gd name="T64" fmla="*/ 0 w 186"/>
                <a:gd name="T65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10">
                  <a:moveTo>
                    <a:pt x="0" y="310"/>
                  </a:moveTo>
                  <a:lnTo>
                    <a:pt x="0" y="7"/>
                  </a:lnTo>
                  <a:lnTo>
                    <a:pt x="41" y="7"/>
                  </a:lnTo>
                  <a:lnTo>
                    <a:pt x="41" y="40"/>
                  </a:lnTo>
                  <a:lnTo>
                    <a:pt x="46" y="33"/>
                  </a:lnTo>
                  <a:lnTo>
                    <a:pt x="49" y="28"/>
                  </a:lnTo>
                  <a:lnTo>
                    <a:pt x="54" y="23"/>
                  </a:lnTo>
                  <a:lnTo>
                    <a:pt x="60" y="19"/>
                  </a:lnTo>
                  <a:lnTo>
                    <a:pt x="65" y="15"/>
                  </a:lnTo>
                  <a:lnTo>
                    <a:pt x="70" y="11"/>
                  </a:lnTo>
                  <a:lnTo>
                    <a:pt x="76" y="9"/>
                  </a:lnTo>
                  <a:lnTo>
                    <a:pt x="82" y="5"/>
                  </a:lnTo>
                  <a:lnTo>
                    <a:pt x="89" y="2"/>
                  </a:lnTo>
                  <a:lnTo>
                    <a:pt x="98" y="1"/>
                  </a:lnTo>
                  <a:lnTo>
                    <a:pt x="106" y="0"/>
                  </a:lnTo>
                  <a:lnTo>
                    <a:pt x="115" y="0"/>
                  </a:lnTo>
                  <a:lnTo>
                    <a:pt x="123" y="0"/>
                  </a:lnTo>
                  <a:lnTo>
                    <a:pt x="131" y="1"/>
                  </a:lnTo>
                  <a:lnTo>
                    <a:pt x="140" y="4"/>
                  </a:lnTo>
                  <a:lnTo>
                    <a:pt x="147" y="5"/>
                  </a:lnTo>
                  <a:lnTo>
                    <a:pt x="152" y="9"/>
                  </a:lnTo>
                  <a:lnTo>
                    <a:pt x="157" y="11"/>
                  </a:lnTo>
                  <a:lnTo>
                    <a:pt x="162" y="14"/>
                  </a:lnTo>
                  <a:lnTo>
                    <a:pt x="165" y="17"/>
                  </a:lnTo>
                  <a:lnTo>
                    <a:pt x="169" y="21"/>
                  </a:lnTo>
                  <a:lnTo>
                    <a:pt x="173" y="25"/>
                  </a:lnTo>
                  <a:lnTo>
                    <a:pt x="176" y="30"/>
                  </a:lnTo>
                  <a:lnTo>
                    <a:pt x="179" y="35"/>
                  </a:lnTo>
                  <a:lnTo>
                    <a:pt x="181" y="41"/>
                  </a:lnTo>
                  <a:lnTo>
                    <a:pt x="183" y="48"/>
                  </a:lnTo>
                  <a:lnTo>
                    <a:pt x="185" y="54"/>
                  </a:lnTo>
                  <a:lnTo>
                    <a:pt x="186" y="62"/>
                  </a:lnTo>
                  <a:lnTo>
                    <a:pt x="186" y="69"/>
                  </a:lnTo>
                  <a:lnTo>
                    <a:pt x="186" y="77"/>
                  </a:lnTo>
                  <a:lnTo>
                    <a:pt x="186" y="310"/>
                  </a:lnTo>
                  <a:lnTo>
                    <a:pt x="144" y="310"/>
                  </a:lnTo>
                  <a:lnTo>
                    <a:pt x="144" y="98"/>
                  </a:lnTo>
                  <a:lnTo>
                    <a:pt x="144" y="86"/>
                  </a:lnTo>
                  <a:lnTo>
                    <a:pt x="144" y="80"/>
                  </a:lnTo>
                  <a:lnTo>
                    <a:pt x="142" y="75"/>
                  </a:lnTo>
                  <a:lnTo>
                    <a:pt x="142" y="69"/>
                  </a:lnTo>
                  <a:lnTo>
                    <a:pt x="141" y="64"/>
                  </a:lnTo>
                  <a:lnTo>
                    <a:pt x="139" y="59"/>
                  </a:lnTo>
                  <a:lnTo>
                    <a:pt x="136" y="54"/>
                  </a:lnTo>
                  <a:lnTo>
                    <a:pt x="133" y="49"/>
                  </a:lnTo>
                  <a:lnTo>
                    <a:pt x="128" y="44"/>
                  </a:lnTo>
                  <a:lnTo>
                    <a:pt x="122" y="42"/>
                  </a:lnTo>
                  <a:lnTo>
                    <a:pt x="118" y="40"/>
                  </a:lnTo>
                  <a:lnTo>
                    <a:pt x="113" y="38"/>
                  </a:lnTo>
                  <a:lnTo>
                    <a:pt x="107" y="37"/>
                  </a:lnTo>
                  <a:lnTo>
                    <a:pt x="103" y="37"/>
                  </a:lnTo>
                  <a:lnTo>
                    <a:pt x="96" y="37"/>
                  </a:lnTo>
                  <a:lnTo>
                    <a:pt x="90" y="38"/>
                  </a:lnTo>
                  <a:lnTo>
                    <a:pt x="84" y="40"/>
                  </a:lnTo>
                  <a:lnTo>
                    <a:pt x="80" y="42"/>
                  </a:lnTo>
                  <a:lnTo>
                    <a:pt x="75" y="44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60" y="54"/>
                  </a:lnTo>
                  <a:lnTo>
                    <a:pt x="55" y="61"/>
                  </a:lnTo>
                  <a:lnTo>
                    <a:pt x="52" y="67"/>
                  </a:lnTo>
                  <a:lnTo>
                    <a:pt x="48" y="72"/>
                  </a:lnTo>
                  <a:lnTo>
                    <a:pt x="46" y="79"/>
                  </a:lnTo>
                  <a:lnTo>
                    <a:pt x="43" y="88"/>
                  </a:lnTo>
                  <a:lnTo>
                    <a:pt x="43" y="310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5" name="Freeform 36"/>
            <p:cNvSpPr>
              <a:spLocks noEditPoints="1"/>
            </p:cNvSpPr>
            <p:nvPr/>
          </p:nvSpPr>
          <p:spPr bwMode="auto">
            <a:xfrm>
              <a:off x="2652713" y="1685925"/>
              <a:ext cx="79375" cy="163513"/>
            </a:xfrm>
            <a:custGeom>
              <a:avLst/>
              <a:gdLst>
                <a:gd name="T0" fmla="*/ 200 w 200"/>
                <a:gd name="T1" fmla="*/ 0 h 412"/>
                <a:gd name="T2" fmla="*/ 161 w 200"/>
                <a:gd name="T3" fmla="*/ 367 h 412"/>
                <a:gd name="T4" fmla="*/ 150 w 200"/>
                <a:gd name="T5" fmla="*/ 384 h 412"/>
                <a:gd name="T6" fmla="*/ 135 w 200"/>
                <a:gd name="T7" fmla="*/ 399 h 412"/>
                <a:gd name="T8" fmla="*/ 117 w 200"/>
                <a:gd name="T9" fmla="*/ 409 h 412"/>
                <a:gd name="T10" fmla="*/ 93 w 200"/>
                <a:gd name="T11" fmla="*/ 412 h 412"/>
                <a:gd name="T12" fmla="*/ 71 w 200"/>
                <a:gd name="T13" fmla="*/ 410 h 412"/>
                <a:gd name="T14" fmla="*/ 55 w 200"/>
                <a:gd name="T15" fmla="*/ 405 h 412"/>
                <a:gd name="T16" fmla="*/ 39 w 200"/>
                <a:gd name="T17" fmla="*/ 394 h 412"/>
                <a:gd name="T18" fmla="*/ 26 w 200"/>
                <a:gd name="T19" fmla="*/ 378 h 412"/>
                <a:gd name="T20" fmla="*/ 16 w 200"/>
                <a:gd name="T21" fmla="*/ 359 h 412"/>
                <a:gd name="T22" fmla="*/ 8 w 200"/>
                <a:gd name="T23" fmla="*/ 336 h 412"/>
                <a:gd name="T24" fmla="*/ 2 w 200"/>
                <a:gd name="T25" fmla="*/ 304 h 412"/>
                <a:gd name="T26" fmla="*/ 0 w 200"/>
                <a:gd name="T27" fmla="*/ 265 h 412"/>
                <a:gd name="T28" fmla="*/ 1 w 200"/>
                <a:gd name="T29" fmla="*/ 230 h 412"/>
                <a:gd name="T30" fmla="*/ 4 w 200"/>
                <a:gd name="T31" fmla="*/ 200 h 412"/>
                <a:gd name="T32" fmla="*/ 10 w 200"/>
                <a:gd name="T33" fmla="*/ 170 h 412"/>
                <a:gd name="T34" fmla="*/ 20 w 200"/>
                <a:gd name="T35" fmla="*/ 143 h 412"/>
                <a:gd name="T36" fmla="*/ 35 w 200"/>
                <a:gd name="T37" fmla="*/ 121 h 412"/>
                <a:gd name="T38" fmla="*/ 52 w 200"/>
                <a:gd name="T39" fmla="*/ 106 h 412"/>
                <a:gd name="T40" fmla="*/ 70 w 200"/>
                <a:gd name="T41" fmla="*/ 99 h 412"/>
                <a:gd name="T42" fmla="*/ 89 w 200"/>
                <a:gd name="T43" fmla="*/ 95 h 412"/>
                <a:gd name="T44" fmla="*/ 112 w 200"/>
                <a:gd name="T45" fmla="*/ 96 h 412"/>
                <a:gd name="T46" fmla="*/ 129 w 200"/>
                <a:gd name="T47" fmla="*/ 101 h 412"/>
                <a:gd name="T48" fmla="*/ 142 w 200"/>
                <a:gd name="T49" fmla="*/ 112 h 412"/>
                <a:gd name="T50" fmla="*/ 158 w 200"/>
                <a:gd name="T51" fmla="*/ 130 h 412"/>
                <a:gd name="T52" fmla="*/ 43 w 200"/>
                <a:gd name="T53" fmla="*/ 286 h 412"/>
                <a:gd name="T54" fmla="*/ 46 w 200"/>
                <a:gd name="T55" fmla="*/ 311 h 412"/>
                <a:gd name="T56" fmla="*/ 52 w 200"/>
                <a:gd name="T57" fmla="*/ 333 h 412"/>
                <a:gd name="T58" fmla="*/ 59 w 200"/>
                <a:gd name="T59" fmla="*/ 351 h 412"/>
                <a:gd name="T60" fmla="*/ 72 w 200"/>
                <a:gd name="T61" fmla="*/ 367 h 412"/>
                <a:gd name="T62" fmla="*/ 84 w 200"/>
                <a:gd name="T63" fmla="*/ 373 h 412"/>
                <a:gd name="T64" fmla="*/ 100 w 200"/>
                <a:gd name="T65" fmla="*/ 375 h 412"/>
                <a:gd name="T66" fmla="*/ 115 w 200"/>
                <a:gd name="T67" fmla="*/ 374 h 412"/>
                <a:gd name="T68" fmla="*/ 132 w 200"/>
                <a:gd name="T69" fmla="*/ 363 h 412"/>
                <a:gd name="T70" fmla="*/ 145 w 200"/>
                <a:gd name="T71" fmla="*/ 346 h 412"/>
                <a:gd name="T72" fmla="*/ 152 w 200"/>
                <a:gd name="T73" fmla="*/ 323 h 412"/>
                <a:gd name="T74" fmla="*/ 157 w 200"/>
                <a:gd name="T75" fmla="*/ 295 h 412"/>
                <a:gd name="T76" fmla="*/ 159 w 200"/>
                <a:gd name="T77" fmla="*/ 259 h 412"/>
                <a:gd name="T78" fmla="*/ 158 w 200"/>
                <a:gd name="T79" fmla="*/ 225 h 412"/>
                <a:gd name="T80" fmla="*/ 156 w 200"/>
                <a:gd name="T81" fmla="*/ 198 h 412"/>
                <a:gd name="T82" fmla="*/ 150 w 200"/>
                <a:gd name="T83" fmla="*/ 172 h 412"/>
                <a:gd name="T84" fmla="*/ 138 w 200"/>
                <a:gd name="T85" fmla="*/ 151 h 412"/>
                <a:gd name="T86" fmla="*/ 124 w 200"/>
                <a:gd name="T87" fmla="*/ 137 h 412"/>
                <a:gd name="T88" fmla="*/ 107 w 200"/>
                <a:gd name="T89" fmla="*/ 132 h 412"/>
                <a:gd name="T90" fmla="*/ 90 w 200"/>
                <a:gd name="T91" fmla="*/ 133 h 412"/>
                <a:gd name="T92" fmla="*/ 74 w 200"/>
                <a:gd name="T93" fmla="*/ 141 h 412"/>
                <a:gd name="T94" fmla="*/ 60 w 200"/>
                <a:gd name="T95" fmla="*/ 156 h 412"/>
                <a:gd name="T96" fmla="*/ 51 w 200"/>
                <a:gd name="T97" fmla="*/ 178 h 412"/>
                <a:gd name="T98" fmla="*/ 45 w 200"/>
                <a:gd name="T99" fmla="*/ 211 h 412"/>
                <a:gd name="T100" fmla="*/ 43 w 200"/>
                <a:gd name="T101" fmla="*/ 24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412">
                  <a:moveTo>
                    <a:pt x="158" y="130"/>
                  </a:moveTo>
                  <a:lnTo>
                    <a:pt x="158" y="0"/>
                  </a:lnTo>
                  <a:lnTo>
                    <a:pt x="200" y="0"/>
                  </a:lnTo>
                  <a:lnTo>
                    <a:pt x="200" y="405"/>
                  </a:lnTo>
                  <a:lnTo>
                    <a:pt x="161" y="405"/>
                  </a:lnTo>
                  <a:lnTo>
                    <a:pt x="161" y="367"/>
                  </a:lnTo>
                  <a:lnTo>
                    <a:pt x="157" y="374"/>
                  </a:lnTo>
                  <a:lnTo>
                    <a:pt x="154" y="378"/>
                  </a:lnTo>
                  <a:lnTo>
                    <a:pt x="150" y="384"/>
                  </a:lnTo>
                  <a:lnTo>
                    <a:pt x="145" y="390"/>
                  </a:lnTo>
                  <a:lnTo>
                    <a:pt x="141" y="395"/>
                  </a:lnTo>
                  <a:lnTo>
                    <a:pt x="135" y="399"/>
                  </a:lnTo>
                  <a:lnTo>
                    <a:pt x="130" y="404"/>
                  </a:lnTo>
                  <a:lnTo>
                    <a:pt x="124" y="406"/>
                  </a:lnTo>
                  <a:lnTo>
                    <a:pt x="117" y="409"/>
                  </a:lnTo>
                  <a:lnTo>
                    <a:pt x="110" y="411"/>
                  </a:lnTo>
                  <a:lnTo>
                    <a:pt x="101" y="412"/>
                  </a:lnTo>
                  <a:lnTo>
                    <a:pt x="93" y="412"/>
                  </a:lnTo>
                  <a:lnTo>
                    <a:pt x="86" y="412"/>
                  </a:lnTo>
                  <a:lnTo>
                    <a:pt x="78" y="411"/>
                  </a:lnTo>
                  <a:lnTo>
                    <a:pt x="71" y="410"/>
                  </a:lnTo>
                  <a:lnTo>
                    <a:pt x="65" y="409"/>
                  </a:lnTo>
                  <a:lnTo>
                    <a:pt x="60" y="406"/>
                  </a:lnTo>
                  <a:lnTo>
                    <a:pt x="55" y="405"/>
                  </a:lnTo>
                  <a:lnTo>
                    <a:pt x="49" y="401"/>
                  </a:lnTo>
                  <a:lnTo>
                    <a:pt x="45" y="398"/>
                  </a:lnTo>
                  <a:lnTo>
                    <a:pt x="39" y="394"/>
                  </a:lnTo>
                  <a:lnTo>
                    <a:pt x="35" y="389"/>
                  </a:lnTo>
                  <a:lnTo>
                    <a:pt x="30" y="384"/>
                  </a:lnTo>
                  <a:lnTo>
                    <a:pt x="26" y="378"/>
                  </a:lnTo>
                  <a:lnTo>
                    <a:pt x="23" y="372"/>
                  </a:lnTo>
                  <a:lnTo>
                    <a:pt x="19" y="364"/>
                  </a:lnTo>
                  <a:lnTo>
                    <a:pt x="16" y="359"/>
                  </a:lnTo>
                  <a:lnTo>
                    <a:pt x="13" y="352"/>
                  </a:lnTo>
                  <a:lnTo>
                    <a:pt x="12" y="346"/>
                  </a:lnTo>
                  <a:lnTo>
                    <a:pt x="8" y="336"/>
                  </a:lnTo>
                  <a:lnTo>
                    <a:pt x="7" y="326"/>
                  </a:lnTo>
                  <a:lnTo>
                    <a:pt x="5" y="315"/>
                  </a:lnTo>
                  <a:lnTo>
                    <a:pt x="2" y="304"/>
                  </a:lnTo>
                  <a:lnTo>
                    <a:pt x="2" y="291"/>
                  </a:lnTo>
                  <a:lnTo>
                    <a:pt x="1" y="279"/>
                  </a:lnTo>
                  <a:lnTo>
                    <a:pt x="0" y="265"/>
                  </a:lnTo>
                  <a:lnTo>
                    <a:pt x="0" y="252"/>
                  </a:lnTo>
                  <a:lnTo>
                    <a:pt x="0" y="241"/>
                  </a:lnTo>
                  <a:lnTo>
                    <a:pt x="1" y="230"/>
                  </a:lnTo>
                  <a:lnTo>
                    <a:pt x="1" y="219"/>
                  </a:lnTo>
                  <a:lnTo>
                    <a:pt x="2" y="209"/>
                  </a:lnTo>
                  <a:lnTo>
                    <a:pt x="4" y="200"/>
                  </a:lnTo>
                  <a:lnTo>
                    <a:pt x="5" y="190"/>
                  </a:lnTo>
                  <a:lnTo>
                    <a:pt x="7" y="180"/>
                  </a:lnTo>
                  <a:lnTo>
                    <a:pt x="10" y="170"/>
                  </a:lnTo>
                  <a:lnTo>
                    <a:pt x="13" y="162"/>
                  </a:lnTo>
                  <a:lnTo>
                    <a:pt x="16" y="152"/>
                  </a:lnTo>
                  <a:lnTo>
                    <a:pt x="20" y="143"/>
                  </a:lnTo>
                  <a:lnTo>
                    <a:pt x="25" y="135"/>
                  </a:lnTo>
                  <a:lnTo>
                    <a:pt x="30" y="128"/>
                  </a:lnTo>
                  <a:lnTo>
                    <a:pt x="35" y="121"/>
                  </a:lnTo>
                  <a:lnTo>
                    <a:pt x="41" y="116"/>
                  </a:lnTo>
                  <a:lnTo>
                    <a:pt x="46" y="111"/>
                  </a:lnTo>
                  <a:lnTo>
                    <a:pt x="52" y="106"/>
                  </a:lnTo>
                  <a:lnTo>
                    <a:pt x="59" y="104"/>
                  </a:lnTo>
                  <a:lnTo>
                    <a:pt x="64" y="100"/>
                  </a:lnTo>
                  <a:lnTo>
                    <a:pt x="70" y="99"/>
                  </a:lnTo>
                  <a:lnTo>
                    <a:pt x="76" y="97"/>
                  </a:lnTo>
                  <a:lnTo>
                    <a:pt x="83" y="96"/>
                  </a:lnTo>
                  <a:lnTo>
                    <a:pt x="89" y="95"/>
                  </a:lnTo>
                  <a:lnTo>
                    <a:pt x="97" y="95"/>
                  </a:lnTo>
                  <a:lnTo>
                    <a:pt x="105" y="95"/>
                  </a:lnTo>
                  <a:lnTo>
                    <a:pt x="112" y="96"/>
                  </a:lnTo>
                  <a:lnTo>
                    <a:pt x="118" y="97"/>
                  </a:lnTo>
                  <a:lnTo>
                    <a:pt x="124" y="100"/>
                  </a:lnTo>
                  <a:lnTo>
                    <a:pt x="129" y="101"/>
                  </a:lnTo>
                  <a:lnTo>
                    <a:pt x="134" y="105"/>
                  </a:lnTo>
                  <a:lnTo>
                    <a:pt x="138" y="107"/>
                  </a:lnTo>
                  <a:lnTo>
                    <a:pt x="142" y="112"/>
                  </a:lnTo>
                  <a:lnTo>
                    <a:pt x="146" y="116"/>
                  </a:lnTo>
                  <a:lnTo>
                    <a:pt x="151" y="121"/>
                  </a:lnTo>
                  <a:lnTo>
                    <a:pt x="158" y="130"/>
                  </a:lnTo>
                  <a:close/>
                  <a:moveTo>
                    <a:pt x="43" y="257"/>
                  </a:moveTo>
                  <a:lnTo>
                    <a:pt x="43" y="278"/>
                  </a:lnTo>
                  <a:lnTo>
                    <a:pt x="43" y="286"/>
                  </a:lnTo>
                  <a:lnTo>
                    <a:pt x="45" y="295"/>
                  </a:lnTo>
                  <a:lnTo>
                    <a:pt x="45" y="304"/>
                  </a:lnTo>
                  <a:lnTo>
                    <a:pt x="46" y="311"/>
                  </a:lnTo>
                  <a:lnTo>
                    <a:pt x="48" y="320"/>
                  </a:lnTo>
                  <a:lnTo>
                    <a:pt x="49" y="326"/>
                  </a:lnTo>
                  <a:lnTo>
                    <a:pt x="52" y="333"/>
                  </a:lnTo>
                  <a:lnTo>
                    <a:pt x="54" y="341"/>
                  </a:lnTo>
                  <a:lnTo>
                    <a:pt x="57" y="346"/>
                  </a:lnTo>
                  <a:lnTo>
                    <a:pt x="59" y="351"/>
                  </a:lnTo>
                  <a:lnTo>
                    <a:pt x="63" y="356"/>
                  </a:lnTo>
                  <a:lnTo>
                    <a:pt x="66" y="362"/>
                  </a:lnTo>
                  <a:lnTo>
                    <a:pt x="72" y="367"/>
                  </a:lnTo>
                  <a:lnTo>
                    <a:pt x="76" y="369"/>
                  </a:lnTo>
                  <a:lnTo>
                    <a:pt x="80" y="372"/>
                  </a:lnTo>
                  <a:lnTo>
                    <a:pt x="84" y="373"/>
                  </a:lnTo>
                  <a:lnTo>
                    <a:pt x="89" y="374"/>
                  </a:lnTo>
                  <a:lnTo>
                    <a:pt x="94" y="375"/>
                  </a:lnTo>
                  <a:lnTo>
                    <a:pt x="100" y="375"/>
                  </a:lnTo>
                  <a:lnTo>
                    <a:pt x="105" y="375"/>
                  </a:lnTo>
                  <a:lnTo>
                    <a:pt x="110" y="374"/>
                  </a:lnTo>
                  <a:lnTo>
                    <a:pt x="115" y="374"/>
                  </a:lnTo>
                  <a:lnTo>
                    <a:pt x="121" y="370"/>
                  </a:lnTo>
                  <a:lnTo>
                    <a:pt x="127" y="368"/>
                  </a:lnTo>
                  <a:lnTo>
                    <a:pt x="132" y="363"/>
                  </a:lnTo>
                  <a:lnTo>
                    <a:pt x="136" y="359"/>
                  </a:lnTo>
                  <a:lnTo>
                    <a:pt x="141" y="353"/>
                  </a:lnTo>
                  <a:lnTo>
                    <a:pt x="145" y="346"/>
                  </a:lnTo>
                  <a:lnTo>
                    <a:pt x="148" y="338"/>
                  </a:lnTo>
                  <a:lnTo>
                    <a:pt x="151" y="331"/>
                  </a:lnTo>
                  <a:lnTo>
                    <a:pt x="152" y="323"/>
                  </a:lnTo>
                  <a:lnTo>
                    <a:pt x="154" y="315"/>
                  </a:lnTo>
                  <a:lnTo>
                    <a:pt x="156" y="305"/>
                  </a:lnTo>
                  <a:lnTo>
                    <a:pt x="157" y="295"/>
                  </a:lnTo>
                  <a:lnTo>
                    <a:pt x="158" y="283"/>
                  </a:lnTo>
                  <a:lnTo>
                    <a:pt x="158" y="272"/>
                  </a:lnTo>
                  <a:lnTo>
                    <a:pt x="159" y="259"/>
                  </a:lnTo>
                  <a:lnTo>
                    <a:pt x="159" y="247"/>
                  </a:lnTo>
                  <a:lnTo>
                    <a:pt x="159" y="236"/>
                  </a:lnTo>
                  <a:lnTo>
                    <a:pt x="158" y="225"/>
                  </a:lnTo>
                  <a:lnTo>
                    <a:pt x="158" y="216"/>
                  </a:lnTo>
                  <a:lnTo>
                    <a:pt x="157" y="207"/>
                  </a:lnTo>
                  <a:lnTo>
                    <a:pt x="156" y="198"/>
                  </a:lnTo>
                  <a:lnTo>
                    <a:pt x="154" y="188"/>
                  </a:lnTo>
                  <a:lnTo>
                    <a:pt x="152" y="179"/>
                  </a:lnTo>
                  <a:lnTo>
                    <a:pt x="150" y="172"/>
                  </a:lnTo>
                  <a:lnTo>
                    <a:pt x="146" y="164"/>
                  </a:lnTo>
                  <a:lnTo>
                    <a:pt x="142" y="157"/>
                  </a:lnTo>
                  <a:lnTo>
                    <a:pt x="138" y="151"/>
                  </a:lnTo>
                  <a:lnTo>
                    <a:pt x="134" y="144"/>
                  </a:lnTo>
                  <a:lnTo>
                    <a:pt x="129" y="141"/>
                  </a:lnTo>
                  <a:lnTo>
                    <a:pt x="124" y="137"/>
                  </a:lnTo>
                  <a:lnTo>
                    <a:pt x="119" y="135"/>
                  </a:lnTo>
                  <a:lnTo>
                    <a:pt x="113" y="133"/>
                  </a:lnTo>
                  <a:lnTo>
                    <a:pt x="107" y="132"/>
                  </a:lnTo>
                  <a:lnTo>
                    <a:pt x="101" y="132"/>
                  </a:lnTo>
                  <a:lnTo>
                    <a:pt x="95" y="132"/>
                  </a:lnTo>
                  <a:lnTo>
                    <a:pt x="90" y="133"/>
                  </a:lnTo>
                  <a:lnTo>
                    <a:pt x="84" y="135"/>
                  </a:lnTo>
                  <a:lnTo>
                    <a:pt x="78" y="137"/>
                  </a:lnTo>
                  <a:lnTo>
                    <a:pt x="74" y="141"/>
                  </a:lnTo>
                  <a:lnTo>
                    <a:pt x="69" y="144"/>
                  </a:lnTo>
                  <a:lnTo>
                    <a:pt x="64" y="149"/>
                  </a:lnTo>
                  <a:lnTo>
                    <a:pt x="60" y="156"/>
                  </a:lnTo>
                  <a:lnTo>
                    <a:pt x="57" y="162"/>
                  </a:lnTo>
                  <a:lnTo>
                    <a:pt x="53" y="168"/>
                  </a:lnTo>
                  <a:lnTo>
                    <a:pt x="51" y="178"/>
                  </a:lnTo>
                  <a:lnTo>
                    <a:pt x="48" y="188"/>
                  </a:lnTo>
                  <a:lnTo>
                    <a:pt x="46" y="200"/>
                  </a:lnTo>
                  <a:lnTo>
                    <a:pt x="45" y="211"/>
                  </a:lnTo>
                  <a:lnTo>
                    <a:pt x="45" y="222"/>
                  </a:lnTo>
                  <a:lnTo>
                    <a:pt x="43" y="233"/>
                  </a:lnTo>
                  <a:lnTo>
                    <a:pt x="43" y="246"/>
                  </a:lnTo>
                  <a:lnTo>
                    <a:pt x="43" y="2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6" name="Freeform 37"/>
            <p:cNvSpPr>
              <a:spLocks/>
            </p:cNvSpPr>
            <p:nvPr/>
          </p:nvSpPr>
          <p:spPr bwMode="auto">
            <a:xfrm>
              <a:off x="1909763" y="2400300"/>
              <a:ext cx="95250" cy="166688"/>
            </a:xfrm>
            <a:custGeom>
              <a:avLst/>
              <a:gdLst>
                <a:gd name="T0" fmla="*/ 48 w 240"/>
                <a:gd name="T1" fmla="*/ 316 h 420"/>
                <a:gd name="T2" fmla="*/ 58 w 240"/>
                <a:gd name="T3" fmla="*/ 347 h 420"/>
                <a:gd name="T4" fmla="*/ 78 w 240"/>
                <a:gd name="T5" fmla="*/ 368 h 420"/>
                <a:gd name="T6" fmla="*/ 104 w 240"/>
                <a:gd name="T7" fmla="*/ 376 h 420"/>
                <a:gd name="T8" fmla="*/ 131 w 240"/>
                <a:gd name="T9" fmla="*/ 378 h 420"/>
                <a:gd name="T10" fmla="*/ 162 w 240"/>
                <a:gd name="T11" fmla="*/ 369 h 420"/>
                <a:gd name="T12" fmla="*/ 180 w 240"/>
                <a:gd name="T13" fmla="*/ 354 h 420"/>
                <a:gd name="T14" fmla="*/ 191 w 240"/>
                <a:gd name="T15" fmla="*/ 332 h 420"/>
                <a:gd name="T16" fmla="*/ 194 w 240"/>
                <a:gd name="T17" fmla="*/ 295 h 420"/>
                <a:gd name="T18" fmla="*/ 187 w 240"/>
                <a:gd name="T19" fmla="*/ 265 h 420"/>
                <a:gd name="T20" fmla="*/ 171 w 240"/>
                <a:gd name="T21" fmla="*/ 247 h 420"/>
                <a:gd name="T22" fmla="*/ 142 w 240"/>
                <a:gd name="T23" fmla="*/ 234 h 420"/>
                <a:gd name="T24" fmla="*/ 92 w 240"/>
                <a:gd name="T25" fmla="*/ 216 h 420"/>
                <a:gd name="T26" fmla="*/ 55 w 240"/>
                <a:gd name="T27" fmla="*/ 202 h 420"/>
                <a:gd name="T28" fmla="*/ 30 w 240"/>
                <a:gd name="T29" fmla="*/ 182 h 420"/>
                <a:gd name="T30" fmla="*/ 14 w 240"/>
                <a:gd name="T31" fmla="*/ 154 h 420"/>
                <a:gd name="T32" fmla="*/ 8 w 240"/>
                <a:gd name="T33" fmla="*/ 123 h 420"/>
                <a:gd name="T34" fmla="*/ 11 w 240"/>
                <a:gd name="T35" fmla="*/ 84 h 420"/>
                <a:gd name="T36" fmla="*/ 20 w 240"/>
                <a:gd name="T37" fmla="*/ 55 h 420"/>
                <a:gd name="T38" fmla="*/ 34 w 240"/>
                <a:gd name="T39" fmla="*/ 34 h 420"/>
                <a:gd name="T40" fmla="*/ 51 w 240"/>
                <a:gd name="T41" fmla="*/ 18 h 420"/>
                <a:gd name="T42" fmla="*/ 75 w 240"/>
                <a:gd name="T43" fmla="*/ 7 h 420"/>
                <a:gd name="T44" fmla="*/ 112 w 240"/>
                <a:gd name="T45" fmla="*/ 0 h 420"/>
                <a:gd name="T46" fmla="*/ 152 w 240"/>
                <a:gd name="T47" fmla="*/ 2 h 420"/>
                <a:gd name="T48" fmla="*/ 185 w 240"/>
                <a:gd name="T49" fmla="*/ 12 h 420"/>
                <a:gd name="T50" fmla="*/ 208 w 240"/>
                <a:gd name="T51" fmla="*/ 32 h 420"/>
                <a:gd name="T52" fmla="*/ 223 w 240"/>
                <a:gd name="T53" fmla="*/ 60 h 420"/>
                <a:gd name="T54" fmla="*/ 229 w 240"/>
                <a:gd name="T55" fmla="*/ 97 h 420"/>
                <a:gd name="T56" fmla="*/ 182 w 240"/>
                <a:gd name="T57" fmla="*/ 90 h 420"/>
                <a:gd name="T58" fmla="*/ 172 w 240"/>
                <a:gd name="T59" fmla="*/ 64 h 420"/>
                <a:gd name="T60" fmla="*/ 156 w 240"/>
                <a:gd name="T61" fmla="*/ 48 h 420"/>
                <a:gd name="T62" fmla="*/ 128 w 240"/>
                <a:gd name="T63" fmla="*/ 40 h 420"/>
                <a:gd name="T64" fmla="*/ 101 w 240"/>
                <a:gd name="T65" fmla="*/ 42 h 420"/>
                <a:gd name="T66" fmla="*/ 76 w 240"/>
                <a:gd name="T67" fmla="*/ 54 h 420"/>
                <a:gd name="T68" fmla="*/ 61 w 240"/>
                <a:gd name="T69" fmla="*/ 75 h 420"/>
                <a:gd name="T70" fmla="*/ 54 w 240"/>
                <a:gd name="T71" fmla="*/ 107 h 420"/>
                <a:gd name="T72" fmla="*/ 58 w 240"/>
                <a:gd name="T73" fmla="*/ 134 h 420"/>
                <a:gd name="T74" fmla="*/ 71 w 240"/>
                <a:gd name="T75" fmla="*/ 153 h 420"/>
                <a:gd name="T76" fmla="*/ 99 w 240"/>
                <a:gd name="T77" fmla="*/ 168 h 420"/>
                <a:gd name="T78" fmla="*/ 150 w 240"/>
                <a:gd name="T79" fmla="*/ 186 h 420"/>
                <a:gd name="T80" fmla="*/ 199 w 240"/>
                <a:gd name="T81" fmla="*/ 207 h 420"/>
                <a:gd name="T82" fmla="*/ 220 w 240"/>
                <a:gd name="T83" fmla="*/ 224 h 420"/>
                <a:gd name="T84" fmla="*/ 234 w 240"/>
                <a:gd name="T85" fmla="*/ 252 h 420"/>
                <a:gd name="T86" fmla="*/ 240 w 240"/>
                <a:gd name="T87" fmla="*/ 287 h 420"/>
                <a:gd name="T88" fmla="*/ 238 w 240"/>
                <a:gd name="T89" fmla="*/ 329 h 420"/>
                <a:gd name="T90" fmla="*/ 228 w 240"/>
                <a:gd name="T91" fmla="*/ 362 h 420"/>
                <a:gd name="T92" fmla="*/ 215 w 240"/>
                <a:gd name="T93" fmla="*/ 381 h 420"/>
                <a:gd name="T94" fmla="*/ 197 w 240"/>
                <a:gd name="T95" fmla="*/ 399 h 420"/>
                <a:gd name="T96" fmla="*/ 171 w 240"/>
                <a:gd name="T97" fmla="*/ 411 h 420"/>
                <a:gd name="T98" fmla="*/ 131 w 240"/>
                <a:gd name="T99" fmla="*/ 418 h 420"/>
                <a:gd name="T100" fmla="*/ 92 w 240"/>
                <a:gd name="T101" fmla="*/ 417 h 420"/>
                <a:gd name="T102" fmla="*/ 61 w 240"/>
                <a:gd name="T103" fmla="*/ 407 h 420"/>
                <a:gd name="T104" fmla="*/ 38 w 240"/>
                <a:gd name="T105" fmla="*/ 395 h 420"/>
                <a:gd name="T106" fmla="*/ 17 w 240"/>
                <a:gd name="T107" fmla="*/ 370 h 420"/>
                <a:gd name="T108" fmla="*/ 5 w 240"/>
                <a:gd name="T109" fmla="*/ 337 h 420"/>
                <a:gd name="T110" fmla="*/ 0 w 240"/>
                <a:gd name="T111" fmla="*/ 283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420">
                  <a:moveTo>
                    <a:pt x="47" y="283"/>
                  </a:moveTo>
                  <a:lnTo>
                    <a:pt x="47" y="295"/>
                  </a:lnTo>
                  <a:lnTo>
                    <a:pt x="47" y="305"/>
                  </a:lnTo>
                  <a:lnTo>
                    <a:pt x="48" y="316"/>
                  </a:lnTo>
                  <a:lnTo>
                    <a:pt x="49" y="326"/>
                  </a:lnTo>
                  <a:lnTo>
                    <a:pt x="52" y="333"/>
                  </a:lnTo>
                  <a:lnTo>
                    <a:pt x="54" y="341"/>
                  </a:lnTo>
                  <a:lnTo>
                    <a:pt x="58" y="347"/>
                  </a:lnTo>
                  <a:lnTo>
                    <a:pt x="63" y="353"/>
                  </a:lnTo>
                  <a:lnTo>
                    <a:pt x="66" y="359"/>
                  </a:lnTo>
                  <a:lnTo>
                    <a:pt x="72" y="363"/>
                  </a:lnTo>
                  <a:lnTo>
                    <a:pt x="78" y="368"/>
                  </a:lnTo>
                  <a:lnTo>
                    <a:pt x="86" y="370"/>
                  </a:lnTo>
                  <a:lnTo>
                    <a:pt x="92" y="373"/>
                  </a:lnTo>
                  <a:lnTo>
                    <a:pt x="98" y="375"/>
                  </a:lnTo>
                  <a:lnTo>
                    <a:pt x="104" y="376"/>
                  </a:lnTo>
                  <a:lnTo>
                    <a:pt x="108" y="376"/>
                  </a:lnTo>
                  <a:lnTo>
                    <a:pt x="116" y="378"/>
                  </a:lnTo>
                  <a:lnTo>
                    <a:pt x="122" y="378"/>
                  </a:lnTo>
                  <a:lnTo>
                    <a:pt x="131" y="378"/>
                  </a:lnTo>
                  <a:lnTo>
                    <a:pt x="141" y="376"/>
                  </a:lnTo>
                  <a:lnTo>
                    <a:pt x="148" y="374"/>
                  </a:lnTo>
                  <a:lnTo>
                    <a:pt x="157" y="373"/>
                  </a:lnTo>
                  <a:lnTo>
                    <a:pt x="162" y="369"/>
                  </a:lnTo>
                  <a:lnTo>
                    <a:pt x="168" y="367"/>
                  </a:lnTo>
                  <a:lnTo>
                    <a:pt x="171" y="363"/>
                  </a:lnTo>
                  <a:lnTo>
                    <a:pt x="176" y="359"/>
                  </a:lnTo>
                  <a:lnTo>
                    <a:pt x="180" y="354"/>
                  </a:lnTo>
                  <a:lnTo>
                    <a:pt x="183" y="350"/>
                  </a:lnTo>
                  <a:lnTo>
                    <a:pt x="186" y="344"/>
                  </a:lnTo>
                  <a:lnTo>
                    <a:pt x="188" y="339"/>
                  </a:lnTo>
                  <a:lnTo>
                    <a:pt x="191" y="332"/>
                  </a:lnTo>
                  <a:lnTo>
                    <a:pt x="193" y="323"/>
                  </a:lnTo>
                  <a:lnTo>
                    <a:pt x="194" y="315"/>
                  </a:lnTo>
                  <a:lnTo>
                    <a:pt x="194" y="305"/>
                  </a:lnTo>
                  <a:lnTo>
                    <a:pt x="194" y="295"/>
                  </a:lnTo>
                  <a:lnTo>
                    <a:pt x="193" y="284"/>
                  </a:lnTo>
                  <a:lnTo>
                    <a:pt x="192" y="278"/>
                  </a:lnTo>
                  <a:lnTo>
                    <a:pt x="189" y="270"/>
                  </a:lnTo>
                  <a:lnTo>
                    <a:pt x="187" y="265"/>
                  </a:lnTo>
                  <a:lnTo>
                    <a:pt x="185" y="259"/>
                  </a:lnTo>
                  <a:lnTo>
                    <a:pt x="180" y="255"/>
                  </a:lnTo>
                  <a:lnTo>
                    <a:pt x="176" y="250"/>
                  </a:lnTo>
                  <a:lnTo>
                    <a:pt x="171" y="247"/>
                  </a:lnTo>
                  <a:lnTo>
                    <a:pt x="165" y="244"/>
                  </a:lnTo>
                  <a:lnTo>
                    <a:pt x="158" y="239"/>
                  </a:lnTo>
                  <a:lnTo>
                    <a:pt x="152" y="237"/>
                  </a:lnTo>
                  <a:lnTo>
                    <a:pt x="142" y="234"/>
                  </a:lnTo>
                  <a:lnTo>
                    <a:pt x="133" y="231"/>
                  </a:lnTo>
                  <a:lnTo>
                    <a:pt x="119" y="226"/>
                  </a:lnTo>
                  <a:lnTo>
                    <a:pt x="105" y="221"/>
                  </a:lnTo>
                  <a:lnTo>
                    <a:pt x="92" y="216"/>
                  </a:lnTo>
                  <a:lnTo>
                    <a:pt x="78" y="212"/>
                  </a:lnTo>
                  <a:lnTo>
                    <a:pt x="71" y="208"/>
                  </a:lnTo>
                  <a:lnTo>
                    <a:pt x="63" y="206"/>
                  </a:lnTo>
                  <a:lnTo>
                    <a:pt x="55" y="202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6" y="187"/>
                  </a:lnTo>
                  <a:lnTo>
                    <a:pt x="30" y="182"/>
                  </a:lnTo>
                  <a:lnTo>
                    <a:pt x="26" y="176"/>
                  </a:lnTo>
                  <a:lnTo>
                    <a:pt x="22" y="169"/>
                  </a:lnTo>
                  <a:lnTo>
                    <a:pt x="18" y="161"/>
                  </a:lnTo>
                  <a:lnTo>
                    <a:pt x="14" y="154"/>
                  </a:lnTo>
                  <a:lnTo>
                    <a:pt x="13" y="147"/>
                  </a:lnTo>
                  <a:lnTo>
                    <a:pt x="12" y="141"/>
                  </a:lnTo>
                  <a:lnTo>
                    <a:pt x="11" y="133"/>
                  </a:lnTo>
                  <a:lnTo>
                    <a:pt x="8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9" y="94"/>
                  </a:lnTo>
                  <a:lnTo>
                    <a:pt x="11" y="84"/>
                  </a:lnTo>
                  <a:lnTo>
                    <a:pt x="12" y="76"/>
                  </a:lnTo>
                  <a:lnTo>
                    <a:pt x="14" y="69"/>
                  </a:lnTo>
                  <a:lnTo>
                    <a:pt x="18" y="61"/>
                  </a:lnTo>
                  <a:lnTo>
                    <a:pt x="20" y="55"/>
                  </a:lnTo>
                  <a:lnTo>
                    <a:pt x="23" y="49"/>
                  </a:lnTo>
                  <a:lnTo>
                    <a:pt x="25" y="44"/>
                  </a:lnTo>
                  <a:lnTo>
                    <a:pt x="29" y="39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1" y="26"/>
                  </a:lnTo>
                  <a:lnTo>
                    <a:pt x="46" y="22"/>
                  </a:lnTo>
                  <a:lnTo>
                    <a:pt x="51" y="18"/>
                  </a:lnTo>
                  <a:lnTo>
                    <a:pt x="55" y="16"/>
                  </a:lnTo>
                  <a:lnTo>
                    <a:pt x="60" y="12"/>
                  </a:lnTo>
                  <a:lnTo>
                    <a:pt x="65" y="10"/>
                  </a:lnTo>
                  <a:lnTo>
                    <a:pt x="75" y="7"/>
                  </a:lnTo>
                  <a:lnTo>
                    <a:pt x="83" y="3"/>
                  </a:lnTo>
                  <a:lnTo>
                    <a:pt x="93" y="2"/>
                  </a:lnTo>
                  <a:lnTo>
                    <a:pt x="101" y="1"/>
                  </a:lnTo>
                  <a:lnTo>
                    <a:pt x="112" y="0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2" y="0"/>
                  </a:lnTo>
                  <a:lnTo>
                    <a:pt x="152" y="2"/>
                  </a:lnTo>
                  <a:lnTo>
                    <a:pt x="162" y="3"/>
                  </a:lnTo>
                  <a:lnTo>
                    <a:pt x="169" y="6"/>
                  </a:lnTo>
                  <a:lnTo>
                    <a:pt x="177" y="10"/>
                  </a:lnTo>
                  <a:lnTo>
                    <a:pt x="185" y="12"/>
                  </a:lnTo>
                  <a:lnTo>
                    <a:pt x="192" y="17"/>
                  </a:lnTo>
                  <a:lnTo>
                    <a:pt x="198" y="23"/>
                  </a:lnTo>
                  <a:lnTo>
                    <a:pt x="203" y="27"/>
                  </a:lnTo>
                  <a:lnTo>
                    <a:pt x="208" y="32"/>
                  </a:lnTo>
                  <a:lnTo>
                    <a:pt x="211" y="38"/>
                  </a:lnTo>
                  <a:lnTo>
                    <a:pt x="215" y="44"/>
                  </a:lnTo>
                  <a:lnTo>
                    <a:pt x="220" y="52"/>
                  </a:lnTo>
                  <a:lnTo>
                    <a:pt x="223" y="60"/>
                  </a:lnTo>
                  <a:lnTo>
                    <a:pt x="226" y="70"/>
                  </a:lnTo>
                  <a:lnTo>
                    <a:pt x="228" y="79"/>
                  </a:lnTo>
                  <a:lnTo>
                    <a:pt x="229" y="89"/>
                  </a:lnTo>
                  <a:lnTo>
                    <a:pt x="229" y="97"/>
                  </a:lnTo>
                  <a:lnTo>
                    <a:pt x="229" y="113"/>
                  </a:lnTo>
                  <a:lnTo>
                    <a:pt x="183" y="113"/>
                  </a:lnTo>
                  <a:lnTo>
                    <a:pt x="183" y="99"/>
                  </a:lnTo>
                  <a:lnTo>
                    <a:pt x="182" y="90"/>
                  </a:lnTo>
                  <a:lnTo>
                    <a:pt x="180" y="81"/>
                  </a:lnTo>
                  <a:lnTo>
                    <a:pt x="179" y="75"/>
                  </a:lnTo>
                  <a:lnTo>
                    <a:pt x="176" y="69"/>
                  </a:lnTo>
                  <a:lnTo>
                    <a:pt x="172" y="64"/>
                  </a:lnTo>
                  <a:lnTo>
                    <a:pt x="170" y="60"/>
                  </a:lnTo>
                  <a:lnTo>
                    <a:pt x="165" y="55"/>
                  </a:lnTo>
                  <a:lnTo>
                    <a:pt x="160" y="52"/>
                  </a:lnTo>
                  <a:lnTo>
                    <a:pt x="156" y="48"/>
                  </a:lnTo>
                  <a:lnTo>
                    <a:pt x="148" y="45"/>
                  </a:lnTo>
                  <a:lnTo>
                    <a:pt x="142" y="43"/>
                  </a:lnTo>
                  <a:lnTo>
                    <a:pt x="135" y="42"/>
                  </a:lnTo>
                  <a:lnTo>
                    <a:pt x="128" y="40"/>
                  </a:lnTo>
                  <a:lnTo>
                    <a:pt x="119" y="40"/>
                  </a:lnTo>
                  <a:lnTo>
                    <a:pt x="113" y="40"/>
                  </a:lnTo>
                  <a:lnTo>
                    <a:pt x="107" y="40"/>
                  </a:lnTo>
                  <a:lnTo>
                    <a:pt x="101" y="42"/>
                  </a:lnTo>
                  <a:lnTo>
                    <a:pt x="93" y="44"/>
                  </a:lnTo>
                  <a:lnTo>
                    <a:pt x="86" y="47"/>
                  </a:lnTo>
                  <a:lnTo>
                    <a:pt x="81" y="50"/>
                  </a:lnTo>
                  <a:lnTo>
                    <a:pt x="76" y="54"/>
                  </a:lnTo>
                  <a:lnTo>
                    <a:pt x="71" y="59"/>
                  </a:lnTo>
                  <a:lnTo>
                    <a:pt x="66" y="64"/>
                  </a:lnTo>
                  <a:lnTo>
                    <a:pt x="64" y="69"/>
                  </a:lnTo>
                  <a:lnTo>
                    <a:pt x="61" y="75"/>
                  </a:lnTo>
                  <a:lnTo>
                    <a:pt x="58" y="82"/>
                  </a:lnTo>
                  <a:lnTo>
                    <a:pt x="57" y="91"/>
                  </a:lnTo>
                  <a:lnTo>
                    <a:pt x="55" y="99"/>
                  </a:lnTo>
                  <a:lnTo>
                    <a:pt x="54" y="107"/>
                  </a:lnTo>
                  <a:lnTo>
                    <a:pt x="55" y="115"/>
                  </a:lnTo>
                  <a:lnTo>
                    <a:pt x="55" y="122"/>
                  </a:lnTo>
                  <a:lnTo>
                    <a:pt x="57" y="128"/>
                  </a:lnTo>
                  <a:lnTo>
                    <a:pt x="58" y="134"/>
                  </a:lnTo>
                  <a:lnTo>
                    <a:pt x="60" y="141"/>
                  </a:lnTo>
                  <a:lnTo>
                    <a:pt x="64" y="144"/>
                  </a:lnTo>
                  <a:lnTo>
                    <a:pt x="66" y="149"/>
                  </a:lnTo>
                  <a:lnTo>
                    <a:pt x="71" y="153"/>
                  </a:lnTo>
                  <a:lnTo>
                    <a:pt x="77" y="157"/>
                  </a:lnTo>
                  <a:lnTo>
                    <a:pt x="83" y="161"/>
                  </a:lnTo>
                  <a:lnTo>
                    <a:pt x="90" y="164"/>
                  </a:lnTo>
                  <a:lnTo>
                    <a:pt x="99" y="168"/>
                  </a:lnTo>
                  <a:lnTo>
                    <a:pt x="106" y="171"/>
                  </a:lnTo>
                  <a:lnTo>
                    <a:pt x="118" y="175"/>
                  </a:lnTo>
                  <a:lnTo>
                    <a:pt x="130" y="180"/>
                  </a:lnTo>
                  <a:lnTo>
                    <a:pt x="150" y="186"/>
                  </a:lnTo>
                  <a:lnTo>
                    <a:pt x="171" y="194"/>
                  </a:lnTo>
                  <a:lnTo>
                    <a:pt x="182" y="199"/>
                  </a:lnTo>
                  <a:lnTo>
                    <a:pt x="193" y="205"/>
                  </a:lnTo>
                  <a:lnTo>
                    <a:pt x="199" y="207"/>
                  </a:lnTo>
                  <a:lnTo>
                    <a:pt x="205" y="212"/>
                  </a:lnTo>
                  <a:lnTo>
                    <a:pt x="211" y="216"/>
                  </a:lnTo>
                  <a:lnTo>
                    <a:pt x="216" y="221"/>
                  </a:lnTo>
                  <a:lnTo>
                    <a:pt x="220" y="224"/>
                  </a:lnTo>
                  <a:lnTo>
                    <a:pt x="223" y="231"/>
                  </a:lnTo>
                  <a:lnTo>
                    <a:pt x="228" y="237"/>
                  </a:lnTo>
                  <a:lnTo>
                    <a:pt x="230" y="243"/>
                  </a:lnTo>
                  <a:lnTo>
                    <a:pt x="234" y="252"/>
                  </a:lnTo>
                  <a:lnTo>
                    <a:pt x="236" y="259"/>
                  </a:lnTo>
                  <a:lnTo>
                    <a:pt x="238" y="268"/>
                  </a:lnTo>
                  <a:lnTo>
                    <a:pt x="240" y="278"/>
                  </a:lnTo>
                  <a:lnTo>
                    <a:pt x="240" y="287"/>
                  </a:lnTo>
                  <a:lnTo>
                    <a:pt x="240" y="296"/>
                  </a:lnTo>
                  <a:lnTo>
                    <a:pt x="240" y="307"/>
                  </a:lnTo>
                  <a:lnTo>
                    <a:pt x="239" y="318"/>
                  </a:lnTo>
                  <a:lnTo>
                    <a:pt x="238" y="329"/>
                  </a:lnTo>
                  <a:lnTo>
                    <a:pt x="235" y="338"/>
                  </a:lnTo>
                  <a:lnTo>
                    <a:pt x="233" y="347"/>
                  </a:lnTo>
                  <a:lnTo>
                    <a:pt x="229" y="355"/>
                  </a:lnTo>
                  <a:lnTo>
                    <a:pt x="228" y="362"/>
                  </a:lnTo>
                  <a:lnTo>
                    <a:pt x="226" y="367"/>
                  </a:lnTo>
                  <a:lnTo>
                    <a:pt x="222" y="373"/>
                  </a:lnTo>
                  <a:lnTo>
                    <a:pt x="218" y="376"/>
                  </a:lnTo>
                  <a:lnTo>
                    <a:pt x="215" y="381"/>
                  </a:lnTo>
                  <a:lnTo>
                    <a:pt x="210" y="386"/>
                  </a:lnTo>
                  <a:lnTo>
                    <a:pt x="206" y="390"/>
                  </a:lnTo>
                  <a:lnTo>
                    <a:pt x="201" y="395"/>
                  </a:lnTo>
                  <a:lnTo>
                    <a:pt x="197" y="399"/>
                  </a:lnTo>
                  <a:lnTo>
                    <a:pt x="192" y="401"/>
                  </a:lnTo>
                  <a:lnTo>
                    <a:pt x="187" y="405"/>
                  </a:lnTo>
                  <a:lnTo>
                    <a:pt x="181" y="407"/>
                  </a:lnTo>
                  <a:lnTo>
                    <a:pt x="171" y="411"/>
                  </a:lnTo>
                  <a:lnTo>
                    <a:pt x="163" y="413"/>
                  </a:lnTo>
                  <a:lnTo>
                    <a:pt x="152" y="416"/>
                  </a:lnTo>
                  <a:lnTo>
                    <a:pt x="142" y="417"/>
                  </a:lnTo>
                  <a:lnTo>
                    <a:pt x="131" y="418"/>
                  </a:lnTo>
                  <a:lnTo>
                    <a:pt x="121" y="420"/>
                  </a:lnTo>
                  <a:lnTo>
                    <a:pt x="111" y="418"/>
                  </a:lnTo>
                  <a:lnTo>
                    <a:pt x="101" y="418"/>
                  </a:lnTo>
                  <a:lnTo>
                    <a:pt x="92" y="417"/>
                  </a:lnTo>
                  <a:lnTo>
                    <a:pt x="83" y="415"/>
                  </a:lnTo>
                  <a:lnTo>
                    <a:pt x="75" y="412"/>
                  </a:lnTo>
                  <a:lnTo>
                    <a:pt x="66" y="410"/>
                  </a:lnTo>
                  <a:lnTo>
                    <a:pt x="61" y="407"/>
                  </a:lnTo>
                  <a:lnTo>
                    <a:pt x="55" y="405"/>
                  </a:lnTo>
                  <a:lnTo>
                    <a:pt x="49" y="402"/>
                  </a:lnTo>
                  <a:lnTo>
                    <a:pt x="43" y="399"/>
                  </a:lnTo>
                  <a:lnTo>
                    <a:pt x="38" y="395"/>
                  </a:lnTo>
                  <a:lnTo>
                    <a:pt x="34" y="390"/>
                  </a:lnTo>
                  <a:lnTo>
                    <a:pt x="28" y="384"/>
                  </a:lnTo>
                  <a:lnTo>
                    <a:pt x="22" y="378"/>
                  </a:lnTo>
                  <a:lnTo>
                    <a:pt x="17" y="370"/>
                  </a:lnTo>
                  <a:lnTo>
                    <a:pt x="13" y="363"/>
                  </a:lnTo>
                  <a:lnTo>
                    <a:pt x="9" y="354"/>
                  </a:lnTo>
                  <a:lnTo>
                    <a:pt x="6" y="346"/>
                  </a:lnTo>
                  <a:lnTo>
                    <a:pt x="5" y="337"/>
                  </a:lnTo>
                  <a:lnTo>
                    <a:pt x="2" y="326"/>
                  </a:lnTo>
                  <a:lnTo>
                    <a:pt x="1" y="315"/>
                  </a:lnTo>
                  <a:lnTo>
                    <a:pt x="0" y="304"/>
                  </a:lnTo>
                  <a:lnTo>
                    <a:pt x="0" y="283"/>
                  </a:lnTo>
                  <a:lnTo>
                    <a:pt x="47" y="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7" name="Freeform 38"/>
            <p:cNvSpPr>
              <a:spLocks noEditPoints="1"/>
            </p:cNvSpPr>
            <p:nvPr/>
          </p:nvSpPr>
          <p:spPr bwMode="auto">
            <a:xfrm>
              <a:off x="2025650" y="2441575"/>
              <a:ext cx="79375" cy="125413"/>
            </a:xfrm>
            <a:custGeom>
              <a:avLst/>
              <a:gdLst>
                <a:gd name="T0" fmla="*/ 11 w 201"/>
                <a:gd name="T1" fmla="*/ 59 h 318"/>
                <a:gd name="T2" fmla="*/ 21 w 201"/>
                <a:gd name="T3" fmla="*/ 31 h 318"/>
                <a:gd name="T4" fmla="*/ 40 w 201"/>
                <a:gd name="T5" fmla="*/ 15 h 318"/>
                <a:gd name="T6" fmla="*/ 68 w 201"/>
                <a:gd name="T7" fmla="*/ 3 h 318"/>
                <a:gd name="T8" fmla="*/ 98 w 201"/>
                <a:gd name="T9" fmla="*/ 0 h 318"/>
                <a:gd name="T10" fmla="*/ 129 w 201"/>
                <a:gd name="T11" fmla="*/ 4 h 318"/>
                <a:gd name="T12" fmla="*/ 155 w 201"/>
                <a:gd name="T13" fmla="*/ 18 h 318"/>
                <a:gd name="T14" fmla="*/ 169 w 201"/>
                <a:gd name="T15" fmla="*/ 35 h 318"/>
                <a:gd name="T16" fmla="*/ 175 w 201"/>
                <a:gd name="T17" fmla="*/ 61 h 318"/>
                <a:gd name="T18" fmla="*/ 177 w 201"/>
                <a:gd name="T19" fmla="*/ 248 h 318"/>
                <a:gd name="T20" fmla="*/ 179 w 201"/>
                <a:gd name="T21" fmla="*/ 271 h 318"/>
                <a:gd name="T22" fmla="*/ 191 w 201"/>
                <a:gd name="T23" fmla="*/ 279 h 318"/>
                <a:gd name="T24" fmla="*/ 201 w 201"/>
                <a:gd name="T25" fmla="*/ 315 h 318"/>
                <a:gd name="T26" fmla="*/ 172 w 201"/>
                <a:gd name="T27" fmla="*/ 316 h 318"/>
                <a:gd name="T28" fmla="*/ 154 w 201"/>
                <a:gd name="T29" fmla="*/ 309 h 318"/>
                <a:gd name="T30" fmla="*/ 140 w 201"/>
                <a:gd name="T31" fmla="*/ 293 h 318"/>
                <a:gd name="T32" fmla="*/ 131 w 201"/>
                <a:gd name="T33" fmla="*/ 286 h 318"/>
                <a:gd name="T34" fmla="*/ 114 w 201"/>
                <a:gd name="T35" fmla="*/ 303 h 318"/>
                <a:gd name="T36" fmla="*/ 94 w 201"/>
                <a:gd name="T37" fmla="*/ 313 h 318"/>
                <a:gd name="T38" fmla="*/ 70 w 201"/>
                <a:gd name="T39" fmla="*/ 318 h 318"/>
                <a:gd name="T40" fmla="*/ 40 w 201"/>
                <a:gd name="T41" fmla="*/ 311 h 318"/>
                <a:gd name="T42" fmla="*/ 16 w 201"/>
                <a:gd name="T43" fmla="*/ 294 h 318"/>
                <a:gd name="T44" fmla="*/ 5 w 201"/>
                <a:gd name="T45" fmla="*/ 268 h 318"/>
                <a:gd name="T46" fmla="*/ 0 w 201"/>
                <a:gd name="T47" fmla="*/ 232 h 318"/>
                <a:gd name="T48" fmla="*/ 5 w 201"/>
                <a:gd name="T49" fmla="*/ 198 h 318"/>
                <a:gd name="T50" fmla="*/ 17 w 201"/>
                <a:gd name="T51" fmla="*/ 173 h 318"/>
                <a:gd name="T52" fmla="*/ 38 w 201"/>
                <a:gd name="T53" fmla="*/ 156 h 318"/>
                <a:gd name="T54" fmla="*/ 69 w 201"/>
                <a:gd name="T55" fmla="*/ 142 h 318"/>
                <a:gd name="T56" fmla="*/ 121 w 201"/>
                <a:gd name="T57" fmla="*/ 124 h 318"/>
                <a:gd name="T58" fmla="*/ 131 w 201"/>
                <a:gd name="T59" fmla="*/ 113 h 318"/>
                <a:gd name="T60" fmla="*/ 134 w 201"/>
                <a:gd name="T61" fmla="*/ 87 h 318"/>
                <a:gd name="T62" fmla="*/ 129 w 201"/>
                <a:gd name="T63" fmla="*/ 56 h 318"/>
                <a:gd name="T64" fmla="*/ 114 w 201"/>
                <a:gd name="T65" fmla="*/ 40 h 318"/>
                <a:gd name="T66" fmla="*/ 94 w 201"/>
                <a:gd name="T67" fmla="*/ 37 h 318"/>
                <a:gd name="T68" fmla="*/ 65 w 201"/>
                <a:gd name="T69" fmla="*/ 46 h 318"/>
                <a:gd name="T70" fmla="*/ 53 w 201"/>
                <a:gd name="T71" fmla="*/ 66 h 318"/>
                <a:gd name="T72" fmla="*/ 51 w 201"/>
                <a:gd name="T73" fmla="*/ 89 h 318"/>
                <a:gd name="T74" fmla="*/ 116 w 201"/>
                <a:gd name="T75" fmla="*/ 162 h 318"/>
                <a:gd name="T76" fmla="*/ 68 w 201"/>
                <a:gd name="T77" fmla="*/ 182 h 318"/>
                <a:gd name="T78" fmla="*/ 50 w 201"/>
                <a:gd name="T79" fmla="*/ 199 h 318"/>
                <a:gd name="T80" fmla="*/ 44 w 201"/>
                <a:gd name="T81" fmla="*/ 223 h 318"/>
                <a:gd name="T82" fmla="*/ 45 w 201"/>
                <a:gd name="T83" fmla="*/ 251 h 318"/>
                <a:gd name="T84" fmla="*/ 53 w 201"/>
                <a:gd name="T85" fmla="*/ 269 h 318"/>
                <a:gd name="T86" fmla="*/ 73 w 201"/>
                <a:gd name="T87" fmla="*/ 279 h 318"/>
                <a:gd name="T88" fmla="*/ 97 w 201"/>
                <a:gd name="T89" fmla="*/ 277 h 318"/>
                <a:gd name="T90" fmla="*/ 115 w 201"/>
                <a:gd name="T91" fmla="*/ 266 h 318"/>
                <a:gd name="T92" fmla="*/ 127 w 201"/>
                <a:gd name="T93" fmla="*/ 246 h 318"/>
                <a:gd name="T94" fmla="*/ 133 w 201"/>
                <a:gd name="T95" fmla="*/ 20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318">
                  <a:moveTo>
                    <a:pt x="8" y="89"/>
                  </a:moveTo>
                  <a:lnTo>
                    <a:pt x="8" y="77"/>
                  </a:lnTo>
                  <a:lnTo>
                    <a:pt x="9" y="68"/>
                  </a:lnTo>
                  <a:lnTo>
                    <a:pt x="11" y="59"/>
                  </a:lnTo>
                  <a:lnTo>
                    <a:pt x="12" y="51"/>
                  </a:lnTo>
                  <a:lnTo>
                    <a:pt x="15" y="43"/>
                  </a:lnTo>
                  <a:lnTo>
                    <a:pt x="18" y="37"/>
                  </a:lnTo>
                  <a:lnTo>
                    <a:pt x="21" y="31"/>
                  </a:lnTo>
                  <a:lnTo>
                    <a:pt x="26" y="26"/>
                  </a:lnTo>
                  <a:lnTo>
                    <a:pt x="29" y="22"/>
                  </a:lnTo>
                  <a:lnTo>
                    <a:pt x="34" y="19"/>
                  </a:lnTo>
                  <a:lnTo>
                    <a:pt x="40" y="15"/>
                  </a:lnTo>
                  <a:lnTo>
                    <a:pt x="46" y="10"/>
                  </a:lnTo>
                  <a:lnTo>
                    <a:pt x="52" y="8"/>
                  </a:lnTo>
                  <a:lnTo>
                    <a:pt x="61" y="5"/>
                  </a:lnTo>
                  <a:lnTo>
                    <a:pt x="68" y="3"/>
                  </a:lnTo>
                  <a:lnTo>
                    <a:pt x="75" y="1"/>
                  </a:lnTo>
                  <a:lnTo>
                    <a:pt x="82" y="0"/>
                  </a:lnTo>
                  <a:lnTo>
                    <a:pt x="91" y="0"/>
                  </a:lnTo>
                  <a:lnTo>
                    <a:pt x="98" y="0"/>
                  </a:lnTo>
                  <a:lnTo>
                    <a:pt x="107" y="0"/>
                  </a:lnTo>
                  <a:lnTo>
                    <a:pt x="115" y="0"/>
                  </a:lnTo>
                  <a:lnTo>
                    <a:pt x="122" y="1"/>
                  </a:lnTo>
                  <a:lnTo>
                    <a:pt x="129" y="4"/>
                  </a:lnTo>
                  <a:lnTo>
                    <a:pt x="137" y="6"/>
                  </a:lnTo>
                  <a:lnTo>
                    <a:pt x="144" y="9"/>
                  </a:lnTo>
                  <a:lnTo>
                    <a:pt x="150" y="13"/>
                  </a:lnTo>
                  <a:lnTo>
                    <a:pt x="155" y="18"/>
                  </a:lnTo>
                  <a:lnTo>
                    <a:pt x="158" y="21"/>
                  </a:lnTo>
                  <a:lnTo>
                    <a:pt x="163" y="26"/>
                  </a:lnTo>
                  <a:lnTo>
                    <a:pt x="166" y="31"/>
                  </a:lnTo>
                  <a:lnTo>
                    <a:pt x="169" y="35"/>
                  </a:lnTo>
                  <a:lnTo>
                    <a:pt x="171" y="41"/>
                  </a:lnTo>
                  <a:lnTo>
                    <a:pt x="173" y="47"/>
                  </a:lnTo>
                  <a:lnTo>
                    <a:pt x="174" y="53"/>
                  </a:lnTo>
                  <a:lnTo>
                    <a:pt x="175" y="61"/>
                  </a:lnTo>
                  <a:lnTo>
                    <a:pt x="177" y="73"/>
                  </a:lnTo>
                  <a:lnTo>
                    <a:pt x="177" y="88"/>
                  </a:lnTo>
                  <a:lnTo>
                    <a:pt x="177" y="232"/>
                  </a:lnTo>
                  <a:lnTo>
                    <a:pt x="177" y="248"/>
                  </a:lnTo>
                  <a:lnTo>
                    <a:pt x="177" y="253"/>
                  </a:lnTo>
                  <a:lnTo>
                    <a:pt x="178" y="260"/>
                  </a:lnTo>
                  <a:lnTo>
                    <a:pt x="178" y="266"/>
                  </a:lnTo>
                  <a:lnTo>
                    <a:pt x="179" y="271"/>
                  </a:lnTo>
                  <a:lnTo>
                    <a:pt x="183" y="274"/>
                  </a:lnTo>
                  <a:lnTo>
                    <a:pt x="184" y="276"/>
                  </a:lnTo>
                  <a:lnTo>
                    <a:pt x="186" y="278"/>
                  </a:lnTo>
                  <a:lnTo>
                    <a:pt x="191" y="279"/>
                  </a:lnTo>
                  <a:lnTo>
                    <a:pt x="195" y="281"/>
                  </a:lnTo>
                  <a:lnTo>
                    <a:pt x="198" y="281"/>
                  </a:lnTo>
                  <a:lnTo>
                    <a:pt x="201" y="279"/>
                  </a:lnTo>
                  <a:lnTo>
                    <a:pt x="201" y="315"/>
                  </a:lnTo>
                  <a:lnTo>
                    <a:pt x="195" y="316"/>
                  </a:lnTo>
                  <a:lnTo>
                    <a:pt x="186" y="316"/>
                  </a:lnTo>
                  <a:lnTo>
                    <a:pt x="179" y="318"/>
                  </a:lnTo>
                  <a:lnTo>
                    <a:pt x="172" y="316"/>
                  </a:lnTo>
                  <a:lnTo>
                    <a:pt x="166" y="315"/>
                  </a:lnTo>
                  <a:lnTo>
                    <a:pt x="162" y="314"/>
                  </a:lnTo>
                  <a:lnTo>
                    <a:pt x="157" y="311"/>
                  </a:lnTo>
                  <a:lnTo>
                    <a:pt x="154" y="309"/>
                  </a:lnTo>
                  <a:lnTo>
                    <a:pt x="149" y="305"/>
                  </a:lnTo>
                  <a:lnTo>
                    <a:pt x="145" y="302"/>
                  </a:lnTo>
                  <a:lnTo>
                    <a:pt x="143" y="297"/>
                  </a:lnTo>
                  <a:lnTo>
                    <a:pt x="140" y="293"/>
                  </a:lnTo>
                  <a:lnTo>
                    <a:pt x="139" y="288"/>
                  </a:lnTo>
                  <a:lnTo>
                    <a:pt x="138" y="283"/>
                  </a:lnTo>
                  <a:lnTo>
                    <a:pt x="137" y="277"/>
                  </a:lnTo>
                  <a:lnTo>
                    <a:pt x="131" y="286"/>
                  </a:lnTo>
                  <a:lnTo>
                    <a:pt x="127" y="289"/>
                  </a:lnTo>
                  <a:lnTo>
                    <a:pt x="122" y="294"/>
                  </a:lnTo>
                  <a:lnTo>
                    <a:pt x="119" y="299"/>
                  </a:lnTo>
                  <a:lnTo>
                    <a:pt x="114" y="303"/>
                  </a:lnTo>
                  <a:lnTo>
                    <a:pt x="109" y="305"/>
                  </a:lnTo>
                  <a:lnTo>
                    <a:pt x="105" y="309"/>
                  </a:lnTo>
                  <a:lnTo>
                    <a:pt x="100" y="311"/>
                  </a:lnTo>
                  <a:lnTo>
                    <a:pt x="94" y="313"/>
                  </a:lnTo>
                  <a:lnTo>
                    <a:pt x="90" y="315"/>
                  </a:lnTo>
                  <a:lnTo>
                    <a:pt x="84" y="316"/>
                  </a:lnTo>
                  <a:lnTo>
                    <a:pt x="76" y="316"/>
                  </a:lnTo>
                  <a:lnTo>
                    <a:pt x="70" y="318"/>
                  </a:lnTo>
                  <a:lnTo>
                    <a:pt x="62" y="316"/>
                  </a:lnTo>
                  <a:lnTo>
                    <a:pt x="55" y="315"/>
                  </a:lnTo>
                  <a:lnTo>
                    <a:pt x="47" y="313"/>
                  </a:lnTo>
                  <a:lnTo>
                    <a:pt x="40" y="311"/>
                  </a:lnTo>
                  <a:lnTo>
                    <a:pt x="33" y="308"/>
                  </a:lnTo>
                  <a:lnTo>
                    <a:pt x="27" y="303"/>
                  </a:lnTo>
                  <a:lnTo>
                    <a:pt x="21" y="298"/>
                  </a:lnTo>
                  <a:lnTo>
                    <a:pt x="16" y="294"/>
                  </a:lnTo>
                  <a:lnTo>
                    <a:pt x="12" y="288"/>
                  </a:lnTo>
                  <a:lnTo>
                    <a:pt x="9" y="283"/>
                  </a:lnTo>
                  <a:lnTo>
                    <a:pt x="6" y="276"/>
                  </a:lnTo>
                  <a:lnTo>
                    <a:pt x="5" y="268"/>
                  </a:lnTo>
                  <a:lnTo>
                    <a:pt x="3" y="262"/>
                  </a:lnTo>
                  <a:lnTo>
                    <a:pt x="1" y="252"/>
                  </a:lnTo>
                  <a:lnTo>
                    <a:pt x="0" y="242"/>
                  </a:lnTo>
                  <a:lnTo>
                    <a:pt x="0" y="232"/>
                  </a:lnTo>
                  <a:lnTo>
                    <a:pt x="0" y="223"/>
                  </a:lnTo>
                  <a:lnTo>
                    <a:pt x="1" y="213"/>
                  </a:lnTo>
                  <a:lnTo>
                    <a:pt x="3" y="205"/>
                  </a:lnTo>
                  <a:lnTo>
                    <a:pt x="5" y="198"/>
                  </a:lnTo>
                  <a:lnTo>
                    <a:pt x="6" y="192"/>
                  </a:lnTo>
                  <a:lnTo>
                    <a:pt x="10" y="185"/>
                  </a:lnTo>
                  <a:lnTo>
                    <a:pt x="14" y="179"/>
                  </a:lnTo>
                  <a:lnTo>
                    <a:pt x="17" y="173"/>
                  </a:lnTo>
                  <a:lnTo>
                    <a:pt x="22" y="168"/>
                  </a:lnTo>
                  <a:lnTo>
                    <a:pt x="27" y="164"/>
                  </a:lnTo>
                  <a:lnTo>
                    <a:pt x="33" y="160"/>
                  </a:lnTo>
                  <a:lnTo>
                    <a:pt x="38" y="156"/>
                  </a:lnTo>
                  <a:lnTo>
                    <a:pt x="45" y="152"/>
                  </a:lnTo>
                  <a:lnTo>
                    <a:pt x="51" y="150"/>
                  </a:lnTo>
                  <a:lnTo>
                    <a:pt x="61" y="146"/>
                  </a:lnTo>
                  <a:lnTo>
                    <a:pt x="69" y="142"/>
                  </a:lnTo>
                  <a:lnTo>
                    <a:pt x="87" y="136"/>
                  </a:lnTo>
                  <a:lnTo>
                    <a:pt x="105" y="130"/>
                  </a:lnTo>
                  <a:lnTo>
                    <a:pt x="114" y="127"/>
                  </a:lnTo>
                  <a:lnTo>
                    <a:pt x="121" y="124"/>
                  </a:lnTo>
                  <a:lnTo>
                    <a:pt x="125" y="121"/>
                  </a:lnTo>
                  <a:lnTo>
                    <a:pt x="128" y="119"/>
                  </a:lnTo>
                  <a:lnTo>
                    <a:pt x="129" y="115"/>
                  </a:lnTo>
                  <a:lnTo>
                    <a:pt x="131" y="113"/>
                  </a:lnTo>
                  <a:lnTo>
                    <a:pt x="133" y="106"/>
                  </a:lnTo>
                  <a:lnTo>
                    <a:pt x="133" y="100"/>
                  </a:lnTo>
                  <a:lnTo>
                    <a:pt x="134" y="97"/>
                  </a:lnTo>
                  <a:lnTo>
                    <a:pt x="134" y="87"/>
                  </a:lnTo>
                  <a:lnTo>
                    <a:pt x="134" y="77"/>
                  </a:lnTo>
                  <a:lnTo>
                    <a:pt x="133" y="67"/>
                  </a:lnTo>
                  <a:lnTo>
                    <a:pt x="131" y="61"/>
                  </a:lnTo>
                  <a:lnTo>
                    <a:pt x="129" y="56"/>
                  </a:lnTo>
                  <a:lnTo>
                    <a:pt x="127" y="51"/>
                  </a:lnTo>
                  <a:lnTo>
                    <a:pt x="123" y="47"/>
                  </a:lnTo>
                  <a:lnTo>
                    <a:pt x="119" y="42"/>
                  </a:lnTo>
                  <a:lnTo>
                    <a:pt x="114" y="40"/>
                  </a:lnTo>
                  <a:lnTo>
                    <a:pt x="109" y="39"/>
                  </a:lnTo>
                  <a:lnTo>
                    <a:pt x="104" y="37"/>
                  </a:lnTo>
                  <a:lnTo>
                    <a:pt x="99" y="37"/>
                  </a:lnTo>
                  <a:lnTo>
                    <a:pt x="94" y="37"/>
                  </a:lnTo>
                  <a:lnTo>
                    <a:pt x="85" y="37"/>
                  </a:lnTo>
                  <a:lnTo>
                    <a:pt x="76" y="40"/>
                  </a:lnTo>
                  <a:lnTo>
                    <a:pt x="70" y="42"/>
                  </a:lnTo>
                  <a:lnTo>
                    <a:pt x="65" y="46"/>
                  </a:lnTo>
                  <a:lnTo>
                    <a:pt x="62" y="48"/>
                  </a:lnTo>
                  <a:lnTo>
                    <a:pt x="58" y="53"/>
                  </a:lnTo>
                  <a:lnTo>
                    <a:pt x="56" y="58"/>
                  </a:lnTo>
                  <a:lnTo>
                    <a:pt x="53" y="66"/>
                  </a:lnTo>
                  <a:lnTo>
                    <a:pt x="52" y="71"/>
                  </a:lnTo>
                  <a:lnTo>
                    <a:pt x="51" y="76"/>
                  </a:lnTo>
                  <a:lnTo>
                    <a:pt x="51" y="82"/>
                  </a:lnTo>
                  <a:lnTo>
                    <a:pt x="51" y="89"/>
                  </a:lnTo>
                  <a:lnTo>
                    <a:pt x="8" y="89"/>
                  </a:lnTo>
                  <a:close/>
                  <a:moveTo>
                    <a:pt x="133" y="153"/>
                  </a:moveTo>
                  <a:lnTo>
                    <a:pt x="126" y="157"/>
                  </a:lnTo>
                  <a:lnTo>
                    <a:pt x="116" y="162"/>
                  </a:lnTo>
                  <a:lnTo>
                    <a:pt x="108" y="166"/>
                  </a:lnTo>
                  <a:lnTo>
                    <a:pt x="84" y="174"/>
                  </a:lnTo>
                  <a:lnTo>
                    <a:pt x="76" y="178"/>
                  </a:lnTo>
                  <a:lnTo>
                    <a:pt x="68" y="182"/>
                  </a:lnTo>
                  <a:lnTo>
                    <a:pt x="63" y="185"/>
                  </a:lnTo>
                  <a:lnTo>
                    <a:pt x="58" y="189"/>
                  </a:lnTo>
                  <a:lnTo>
                    <a:pt x="55" y="194"/>
                  </a:lnTo>
                  <a:lnTo>
                    <a:pt x="50" y="199"/>
                  </a:lnTo>
                  <a:lnTo>
                    <a:pt x="49" y="204"/>
                  </a:lnTo>
                  <a:lnTo>
                    <a:pt x="46" y="209"/>
                  </a:lnTo>
                  <a:lnTo>
                    <a:pt x="45" y="214"/>
                  </a:lnTo>
                  <a:lnTo>
                    <a:pt x="44" y="223"/>
                  </a:lnTo>
                  <a:lnTo>
                    <a:pt x="43" y="232"/>
                  </a:lnTo>
                  <a:lnTo>
                    <a:pt x="43" y="239"/>
                  </a:lnTo>
                  <a:lnTo>
                    <a:pt x="44" y="245"/>
                  </a:lnTo>
                  <a:lnTo>
                    <a:pt x="45" y="251"/>
                  </a:lnTo>
                  <a:lnTo>
                    <a:pt x="46" y="256"/>
                  </a:lnTo>
                  <a:lnTo>
                    <a:pt x="49" y="261"/>
                  </a:lnTo>
                  <a:lnTo>
                    <a:pt x="51" y="266"/>
                  </a:lnTo>
                  <a:lnTo>
                    <a:pt x="53" y="269"/>
                  </a:lnTo>
                  <a:lnTo>
                    <a:pt x="57" y="273"/>
                  </a:lnTo>
                  <a:lnTo>
                    <a:pt x="62" y="276"/>
                  </a:lnTo>
                  <a:lnTo>
                    <a:pt x="65" y="278"/>
                  </a:lnTo>
                  <a:lnTo>
                    <a:pt x="73" y="279"/>
                  </a:lnTo>
                  <a:lnTo>
                    <a:pt x="80" y="281"/>
                  </a:lnTo>
                  <a:lnTo>
                    <a:pt x="86" y="279"/>
                  </a:lnTo>
                  <a:lnTo>
                    <a:pt x="91" y="279"/>
                  </a:lnTo>
                  <a:lnTo>
                    <a:pt x="97" y="277"/>
                  </a:lnTo>
                  <a:lnTo>
                    <a:pt x="102" y="274"/>
                  </a:lnTo>
                  <a:lnTo>
                    <a:pt x="107" y="272"/>
                  </a:lnTo>
                  <a:lnTo>
                    <a:pt x="111" y="269"/>
                  </a:lnTo>
                  <a:lnTo>
                    <a:pt x="115" y="266"/>
                  </a:lnTo>
                  <a:lnTo>
                    <a:pt x="119" y="261"/>
                  </a:lnTo>
                  <a:lnTo>
                    <a:pt x="122" y="256"/>
                  </a:lnTo>
                  <a:lnTo>
                    <a:pt x="126" y="251"/>
                  </a:lnTo>
                  <a:lnTo>
                    <a:pt x="127" y="246"/>
                  </a:lnTo>
                  <a:lnTo>
                    <a:pt x="129" y="241"/>
                  </a:lnTo>
                  <a:lnTo>
                    <a:pt x="132" y="232"/>
                  </a:lnTo>
                  <a:lnTo>
                    <a:pt x="133" y="223"/>
                  </a:lnTo>
                  <a:lnTo>
                    <a:pt x="133" y="209"/>
                  </a:lnTo>
                  <a:lnTo>
                    <a:pt x="133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" name="Freeform 39"/>
            <p:cNvSpPr>
              <a:spLocks/>
            </p:cNvSpPr>
            <p:nvPr/>
          </p:nvSpPr>
          <p:spPr bwMode="auto">
            <a:xfrm>
              <a:off x="2125663" y="2403475"/>
              <a:ext cx="17462" cy="160338"/>
            </a:xfrm>
            <a:custGeom>
              <a:avLst/>
              <a:gdLst>
                <a:gd name="T0" fmla="*/ 0 w 43"/>
                <a:gd name="T1" fmla="*/ 0 h 404"/>
                <a:gd name="T2" fmla="*/ 43 w 43"/>
                <a:gd name="T3" fmla="*/ 0 h 404"/>
                <a:gd name="T4" fmla="*/ 43 w 43"/>
                <a:gd name="T5" fmla="*/ 404 h 404"/>
                <a:gd name="T6" fmla="*/ 0 w 43"/>
                <a:gd name="T7" fmla="*/ 404 h 404"/>
                <a:gd name="T8" fmla="*/ 0 w 43"/>
                <a:gd name="T9" fmla="*/ 0 h 404"/>
                <a:gd name="T10" fmla="*/ 0 w 43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4">
                  <a:moveTo>
                    <a:pt x="0" y="0"/>
                  </a:moveTo>
                  <a:lnTo>
                    <a:pt x="43" y="0"/>
                  </a:lnTo>
                  <a:lnTo>
                    <a:pt x="43" y="404"/>
                  </a:lnTo>
                  <a:lnTo>
                    <a:pt x="0" y="40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9" name="Freeform 40"/>
            <p:cNvSpPr>
              <a:spLocks noEditPoints="1"/>
            </p:cNvSpPr>
            <p:nvPr/>
          </p:nvSpPr>
          <p:spPr bwMode="auto">
            <a:xfrm>
              <a:off x="2166938" y="2441575"/>
              <a:ext cx="74612" cy="125413"/>
            </a:xfrm>
            <a:custGeom>
              <a:avLst/>
              <a:gdLst>
                <a:gd name="T0" fmla="*/ 183 w 186"/>
                <a:gd name="T1" fmla="*/ 220 h 318"/>
                <a:gd name="T2" fmla="*/ 178 w 186"/>
                <a:gd name="T3" fmla="*/ 251 h 318"/>
                <a:gd name="T4" fmla="*/ 168 w 186"/>
                <a:gd name="T5" fmla="*/ 276 h 318"/>
                <a:gd name="T6" fmla="*/ 152 w 186"/>
                <a:gd name="T7" fmla="*/ 297 h 318"/>
                <a:gd name="T8" fmla="*/ 134 w 186"/>
                <a:gd name="T9" fmla="*/ 310 h 318"/>
                <a:gd name="T10" fmla="*/ 118 w 186"/>
                <a:gd name="T11" fmla="*/ 315 h 318"/>
                <a:gd name="T12" fmla="*/ 95 w 186"/>
                <a:gd name="T13" fmla="*/ 318 h 318"/>
                <a:gd name="T14" fmla="*/ 70 w 186"/>
                <a:gd name="T15" fmla="*/ 315 h 318"/>
                <a:gd name="T16" fmla="*/ 53 w 186"/>
                <a:gd name="T17" fmla="*/ 309 h 318"/>
                <a:gd name="T18" fmla="*/ 35 w 186"/>
                <a:gd name="T19" fmla="*/ 295 h 318"/>
                <a:gd name="T20" fmla="*/ 20 w 186"/>
                <a:gd name="T21" fmla="*/ 277 h 318"/>
                <a:gd name="T22" fmla="*/ 12 w 186"/>
                <a:gd name="T23" fmla="*/ 255 h 318"/>
                <a:gd name="T24" fmla="*/ 6 w 186"/>
                <a:gd name="T25" fmla="*/ 230 h 318"/>
                <a:gd name="T26" fmla="*/ 1 w 186"/>
                <a:gd name="T27" fmla="*/ 198 h 318"/>
                <a:gd name="T28" fmla="*/ 0 w 186"/>
                <a:gd name="T29" fmla="*/ 155 h 318"/>
                <a:gd name="T30" fmla="*/ 1 w 186"/>
                <a:gd name="T31" fmla="*/ 114 h 318"/>
                <a:gd name="T32" fmla="*/ 6 w 186"/>
                <a:gd name="T33" fmla="*/ 80 h 318"/>
                <a:gd name="T34" fmla="*/ 15 w 186"/>
                <a:gd name="T35" fmla="*/ 52 h 318"/>
                <a:gd name="T36" fmla="*/ 28 w 186"/>
                <a:gd name="T37" fmla="*/ 32 h 318"/>
                <a:gd name="T38" fmla="*/ 42 w 186"/>
                <a:gd name="T39" fmla="*/ 16 h 318"/>
                <a:gd name="T40" fmla="*/ 59 w 186"/>
                <a:gd name="T41" fmla="*/ 6 h 318"/>
                <a:gd name="T42" fmla="*/ 76 w 186"/>
                <a:gd name="T43" fmla="*/ 1 h 318"/>
                <a:gd name="T44" fmla="*/ 96 w 186"/>
                <a:gd name="T45" fmla="*/ 0 h 318"/>
                <a:gd name="T46" fmla="*/ 116 w 186"/>
                <a:gd name="T47" fmla="*/ 1 h 318"/>
                <a:gd name="T48" fmla="*/ 133 w 186"/>
                <a:gd name="T49" fmla="*/ 8 h 318"/>
                <a:gd name="T50" fmla="*/ 153 w 186"/>
                <a:gd name="T51" fmla="*/ 21 h 318"/>
                <a:gd name="T52" fmla="*/ 168 w 186"/>
                <a:gd name="T53" fmla="*/ 40 h 318"/>
                <a:gd name="T54" fmla="*/ 176 w 186"/>
                <a:gd name="T55" fmla="*/ 63 h 318"/>
                <a:gd name="T56" fmla="*/ 183 w 186"/>
                <a:gd name="T57" fmla="*/ 95 h 318"/>
                <a:gd name="T58" fmla="*/ 186 w 186"/>
                <a:gd name="T59" fmla="*/ 129 h 318"/>
                <a:gd name="T60" fmla="*/ 185 w 186"/>
                <a:gd name="T61" fmla="*/ 163 h 318"/>
                <a:gd name="T62" fmla="*/ 43 w 186"/>
                <a:gd name="T63" fmla="*/ 193 h 318"/>
                <a:gd name="T64" fmla="*/ 48 w 186"/>
                <a:gd name="T65" fmla="*/ 232 h 318"/>
                <a:gd name="T66" fmla="*/ 56 w 186"/>
                <a:gd name="T67" fmla="*/ 256 h 318"/>
                <a:gd name="T68" fmla="*/ 70 w 186"/>
                <a:gd name="T69" fmla="*/ 273 h 318"/>
                <a:gd name="T70" fmla="*/ 87 w 186"/>
                <a:gd name="T71" fmla="*/ 279 h 318"/>
                <a:gd name="T72" fmla="*/ 104 w 186"/>
                <a:gd name="T73" fmla="*/ 279 h 318"/>
                <a:gd name="T74" fmla="*/ 118 w 186"/>
                <a:gd name="T75" fmla="*/ 272 h 318"/>
                <a:gd name="T76" fmla="*/ 128 w 186"/>
                <a:gd name="T77" fmla="*/ 262 h 318"/>
                <a:gd name="T78" fmla="*/ 135 w 186"/>
                <a:gd name="T79" fmla="*/ 248 h 318"/>
                <a:gd name="T80" fmla="*/ 139 w 186"/>
                <a:gd name="T81" fmla="*/ 230 h 318"/>
                <a:gd name="T82" fmla="*/ 43 w 186"/>
                <a:gd name="T83" fmla="*/ 126 h 318"/>
                <a:gd name="T84" fmla="*/ 141 w 186"/>
                <a:gd name="T85" fmla="*/ 100 h 318"/>
                <a:gd name="T86" fmla="*/ 136 w 186"/>
                <a:gd name="T87" fmla="*/ 74 h 318"/>
                <a:gd name="T88" fmla="*/ 130 w 186"/>
                <a:gd name="T89" fmla="*/ 58 h 318"/>
                <a:gd name="T90" fmla="*/ 122 w 186"/>
                <a:gd name="T91" fmla="*/ 47 h 318"/>
                <a:gd name="T92" fmla="*/ 111 w 186"/>
                <a:gd name="T93" fmla="*/ 40 h 318"/>
                <a:gd name="T94" fmla="*/ 94 w 186"/>
                <a:gd name="T95" fmla="*/ 37 h 318"/>
                <a:gd name="T96" fmla="*/ 75 w 186"/>
                <a:gd name="T97" fmla="*/ 41 h 318"/>
                <a:gd name="T98" fmla="*/ 61 w 186"/>
                <a:gd name="T99" fmla="*/ 52 h 318"/>
                <a:gd name="T100" fmla="*/ 54 w 186"/>
                <a:gd name="T101" fmla="*/ 66 h 318"/>
                <a:gd name="T102" fmla="*/ 47 w 186"/>
                <a:gd name="T103" fmla="*/ 89 h 318"/>
                <a:gd name="T104" fmla="*/ 43 w 186"/>
                <a:gd name="T105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318">
                  <a:moveTo>
                    <a:pt x="141" y="210"/>
                  </a:moveTo>
                  <a:lnTo>
                    <a:pt x="183" y="210"/>
                  </a:lnTo>
                  <a:lnTo>
                    <a:pt x="183" y="220"/>
                  </a:lnTo>
                  <a:lnTo>
                    <a:pt x="182" y="230"/>
                  </a:lnTo>
                  <a:lnTo>
                    <a:pt x="180" y="241"/>
                  </a:lnTo>
                  <a:lnTo>
                    <a:pt x="178" y="251"/>
                  </a:lnTo>
                  <a:lnTo>
                    <a:pt x="175" y="260"/>
                  </a:lnTo>
                  <a:lnTo>
                    <a:pt x="171" y="268"/>
                  </a:lnTo>
                  <a:lnTo>
                    <a:pt x="168" y="276"/>
                  </a:lnTo>
                  <a:lnTo>
                    <a:pt x="163" y="283"/>
                  </a:lnTo>
                  <a:lnTo>
                    <a:pt x="158" y="290"/>
                  </a:lnTo>
                  <a:lnTo>
                    <a:pt x="152" y="297"/>
                  </a:lnTo>
                  <a:lnTo>
                    <a:pt x="147" y="302"/>
                  </a:lnTo>
                  <a:lnTo>
                    <a:pt x="141" y="305"/>
                  </a:lnTo>
                  <a:lnTo>
                    <a:pt x="134" y="310"/>
                  </a:lnTo>
                  <a:lnTo>
                    <a:pt x="129" y="311"/>
                  </a:lnTo>
                  <a:lnTo>
                    <a:pt x="124" y="313"/>
                  </a:lnTo>
                  <a:lnTo>
                    <a:pt x="118" y="315"/>
                  </a:lnTo>
                  <a:lnTo>
                    <a:pt x="111" y="316"/>
                  </a:lnTo>
                  <a:lnTo>
                    <a:pt x="104" y="316"/>
                  </a:lnTo>
                  <a:lnTo>
                    <a:pt x="95" y="318"/>
                  </a:lnTo>
                  <a:lnTo>
                    <a:pt x="87" y="316"/>
                  </a:lnTo>
                  <a:lnTo>
                    <a:pt x="78" y="316"/>
                  </a:lnTo>
                  <a:lnTo>
                    <a:pt x="70" y="315"/>
                  </a:lnTo>
                  <a:lnTo>
                    <a:pt x="64" y="313"/>
                  </a:lnTo>
                  <a:lnTo>
                    <a:pt x="58" y="311"/>
                  </a:lnTo>
                  <a:lnTo>
                    <a:pt x="53" y="309"/>
                  </a:lnTo>
                  <a:lnTo>
                    <a:pt x="47" y="304"/>
                  </a:lnTo>
                  <a:lnTo>
                    <a:pt x="41" y="300"/>
                  </a:lnTo>
                  <a:lnTo>
                    <a:pt x="35" y="295"/>
                  </a:lnTo>
                  <a:lnTo>
                    <a:pt x="30" y="290"/>
                  </a:lnTo>
                  <a:lnTo>
                    <a:pt x="25" y="283"/>
                  </a:lnTo>
                  <a:lnTo>
                    <a:pt x="20" y="277"/>
                  </a:lnTo>
                  <a:lnTo>
                    <a:pt x="17" y="269"/>
                  </a:lnTo>
                  <a:lnTo>
                    <a:pt x="13" y="262"/>
                  </a:lnTo>
                  <a:lnTo>
                    <a:pt x="12" y="255"/>
                  </a:lnTo>
                  <a:lnTo>
                    <a:pt x="8" y="246"/>
                  </a:lnTo>
                  <a:lnTo>
                    <a:pt x="7" y="239"/>
                  </a:lnTo>
                  <a:lnTo>
                    <a:pt x="6" y="230"/>
                  </a:lnTo>
                  <a:lnTo>
                    <a:pt x="3" y="221"/>
                  </a:lnTo>
                  <a:lnTo>
                    <a:pt x="2" y="211"/>
                  </a:lnTo>
                  <a:lnTo>
                    <a:pt x="1" y="198"/>
                  </a:lnTo>
                  <a:lnTo>
                    <a:pt x="0" y="184"/>
                  </a:lnTo>
                  <a:lnTo>
                    <a:pt x="0" y="169"/>
                  </a:lnTo>
                  <a:lnTo>
                    <a:pt x="0" y="155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3"/>
                  </a:lnTo>
                  <a:lnTo>
                    <a:pt x="5" y="92"/>
                  </a:lnTo>
                  <a:lnTo>
                    <a:pt x="6" y="80"/>
                  </a:lnTo>
                  <a:lnTo>
                    <a:pt x="8" y="71"/>
                  </a:lnTo>
                  <a:lnTo>
                    <a:pt x="12" y="61"/>
                  </a:lnTo>
                  <a:lnTo>
                    <a:pt x="15" y="52"/>
                  </a:lnTo>
                  <a:lnTo>
                    <a:pt x="19" y="45"/>
                  </a:lnTo>
                  <a:lnTo>
                    <a:pt x="23" y="37"/>
                  </a:lnTo>
                  <a:lnTo>
                    <a:pt x="28" y="32"/>
                  </a:lnTo>
                  <a:lnTo>
                    <a:pt x="32" y="26"/>
                  </a:lnTo>
                  <a:lnTo>
                    <a:pt x="36" y="21"/>
                  </a:lnTo>
                  <a:lnTo>
                    <a:pt x="42" y="16"/>
                  </a:lnTo>
                  <a:lnTo>
                    <a:pt x="47" y="13"/>
                  </a:lnTo>
                  <a:lnTo>
                    <a:pt x="53" y="9"/>
                  </a:lnTo>
                  <a:lnTo>
                    <a:pt x="59" y="6"/>
                  </a:lnTo>
                  <a:lnTo>
                    <a:pt x="64" y="4"/>
                  </a:lnTo>
                  <a:lnTo>
                    <a:pt x="70" y="3"/>
                  </a:lnTo>
                  <a:lnTo>
                    <a:pt x="76" y="1"/>
                  </a:lnTo>
                  <a:lnTo>
                    <a:pt x="83" y="0"/>
                  </a:lnTo>
                  <a:lnTo>
                    <a:pt x="89" y="0"/>
                  </a:lnTo>
                  <a:lnTo>
                    <a:pt x="96" y="0"/>
                  </a:lnTo>
                  <a:lnTo>
                    <a:pt x="104" y="0"/>
                  </a:lnTo>
                  <a:lnTo>
                    <a:pt x="110" y="0"/>
                  </a:lnTo>
                  <a:lnTo>
                    <a:pt x="116" y="1"/>
                  </a:lnTo>
                  <a:lnTo>
                    <a:pt x="122" y="3"/>
                  </a:lnTo>
                  <a:lnTo>
                    <a:pt x="128" y="4"/>
                  </a:lnTo>
                  <a:lnTo>
                    <a:pt x="133" y="8"/>
                  </a:lnTo>
                  <a:lnTo>
                    <a:pt x="140" y="11"/>
                  </a:lnTo>
                  <a:lnTo>
                    <a:pt x="147" y="16"/>
                  </a:lnTo>
                  <a:lnTo>
                    <a:pt x="153" y="21"/>
                  </a:lnTo>
                  <a:lnTo>
                    <a:pt x="158" y="26"/>
                  </a:lnTo>
                  <a:lnTo>
                    <a:pt x="163" y="32"/>
                  </a:lnTo>
                  <a:lnTo>
                    <a:pt x="168" y="40"/>
                  </a:lnTo>
                  <a:lnTo>
                    <a:pt x="171" y="47"/>
                  </a:lnTo>
                  <a:lnTo>
                    <a:pt x="175" y="55"/>
                  </a:lnTo>
                  <a:lnTo>
                    <a:pt x="176" y="63"/>
                  </a:lnTo>
                  <a:lnTo>
                    <a:pt x="178" y="73"/>
                  </a:lnTo>
                  <a:lnTo>
                    <a:pt x="182" y="84"/>
                  </a:lnTo>
                  <a:lnTo>
                    <a:pt x="183" y="95"/>
                  </a:lnTo>
                  <a:lnTo>
                    <a:pt x="185" y="106"/>
                  </a:lnTo>
                  <a:lnTo>
                    <a:pt x="185" y="118"/>
                  </a:lnTo>
                  <a:lnTo>
                    <a:pt x="186" y="129"/>
                  </a:lnTo>
                  <a:lnTo>
                    <a:pt x="186" y="141"/>
                  </a:lnTo>
                  <a:lnTo>
                    <a:pt x="186" y="148"/>
                  </a:lnTo>
                  <a:lnTo>
                    <a:pt x="185" y="163"/>
                  </a:lnTo>
                  <a:lnTo>
                    <a:pt x="42" y="163"/>
                  </a:lnTo>
                  <a:lnTo>
                    <a:pt x="42" y="176"/>
                  </a:lnTo>
                  <a:lnTo>
                    <a:pt x="43" y="193"/>
                  </a:lnTo>
                  <a:lnTo>
                    <a:pt x="44" y="213"/>
                  </a:lnTo>
                  <a:lnTo>
                    <a:pt x="46" y="223"/>
                  </a:lnTo>
                  <a:lnTo>
                    <a:pt x="48" y="232"/>
                  </a:lnTo>
                  <a:lnTo>
                    <a:pt x="50" y="241"/>
                  </a:lnTo>
                  <a:lnTo>
                    <a:pt x="53" y="250"/>
                  </a:lnTo>
                  <a:lnTo>
                    <a:pt x="56" y="256"/>
                  </a:lnTo>
                  <a:lnTo>
                    <a:pt x="60" y="263"/>
                  </a:lnTo>
                  <a:lnTo>
                    <a:pt x="65" y="268"/>
                  </a:lnTo>
                  <a:lnTo>
                    <a:pt x="70" y="273"/>
                  </a:lnTo>
                  <a:lnTo>
                    <a:pt x="76" y="276"/>
                  </a:lnTo>
                  <a:lnTo>
                    <a:pt x="81" y="278"/>
                  </a:lnTo>
                  <a:lnTo>
                    <a:pt x="87" y="279"/>
                  </a:lnTo>
                  <a:lnTo>
                    <a:pt x="93" y="281"/>
                  </a:lnTo>
                  <a:lnTo>
                    <a:pt x="99" y="279"/>
                  </a:lnTo>
                  <a:lnTo>
                    <a:pt x="104" y="279"/>
                  </a:lnTo>
                  <a:lnTo>
                    <a:pt x="107" y="278"/>
                  </a:lnTo>
                  <a:lnTo>
                    <a:pt x="113" y="276"/>
                  </a:lnTo>
                  <a:lnTo>
                    <a:pt x="118" y="272"/>
                  </a:lnTo>
                  <a:lnTo>
                    <a:pt x="122" y="268"/>
                  </a:lnTo>
                  <a:lnTo>
                    <a:pt x="125" y="266"/>
                  </a:lnTo>
                  <a:lnTo>
                    <a:pt x="128" y="262"/>
                  </a:lnTo>
                  <a:lnTo>
                    <a:pt x="130" y="257"/>
                  </a:lnTo>
                  <a:lnTo>
                    <a:pt x="133" y="253"/>
                  </a:lnTo>
                  <a:lnTo>
                    <a:pt x="135" y="248"/>
                  </a:lnTo>
                  <a:lnTo>
                    <a:pt x="136" y="244"/>
                  </a:lnTo>
                  <a:lnTo>
                    <a:pt x="137" y="237"/>
                  </a:lnTo>
                  <a:lnTo>
                    <a:pt x="139" y="230"/>
                  </a:lnTo>
                  <a:lnTo>
                    <a:pt x="140" y="224"/>
                  </a:lnTo>
                  <a:lnTo>
                    <a:pt x="141" y="210"/>
                  </a:lnTo>
                  <a:close/>
                  <a:moveTo>
                    <a:pt x="43" y="126"/>
                  </a:moveTo>
                  <a:lnTo>
                    <a:pt x="142" y="126"/>
                  </a:lnTo>
                  <a:lnTo>
                    <a:pt x="141" y="111"/>
                  </a:lnTo>
                  <a:lnTo>
                    <a:pt x="141" y="100"/>
                  </a:lnTo>
                  <a:lnTo>
                    <a:pt x="140" y="92"/>
                  </a:lnTo>
                  <a:lnTo>
                    <a:pt x="137" y="83"/>
                  </a:lnTo>
                  <a:lnTo>
                    <a:pt x="136" y="74"/>
                  </a:lnTo>
                  <a:lnTo>
                    <a:pt x="135" y="69"/>
                  </a:lnTo>
                  <a:lnTo>
                    <a:pt x="133" y="63"/>
                  </a:lnTo>
                  <a:lnTo>
                    <a:pt x="130" y="58"/>
                  </a:lnTo>
                  <a:lnTo>
                    <a:pt x="128" y="55"/>
                  </a:lnTo>
                  <a:lnTo>
                    <a:pt x="125" y="51"/>
                  </a:lnTo>
                  <a:lnTo>
                    <a:pt x="122" y="47"/>
                  </a:lnTo>
                  <a:lnTo>
                    <a:pt x="118" y="43"/>
                  </a:lnTo>
                  <a:lnTo>
                    <a:pt x="114" y="41"/>
                  </a:lnTo>
                  <a:lnTo>
                    <a:pt x="111" y="40"/>
                  </a:lnTo>
                  <a:lnTo>
                    <a:pt x="106" y="39"/>
                  </a:lnTo>
                  <a:lnTo>
                    <a:pt x="100" y="37"/>
                  </a:lnTo>
                  <a:lnTo>
                    <a:pt x="94" y="37"/>
                  </a:lnTo>
                  <a:lnTo>
                    <a:pt x="88" y="37"/>
                  </a:lnTo>
                  <a:lnTo>
                    <a:pt x="81" y="39"/>
                  </a:lnTo>
                  <a:lnTo>
                    <a:pt x="75" y="41"/>
                  </a:lnTo>
                  <a:lnTo>
                    <a:pt x="69" y="46"/>
                  </a:lnTo>
                  <a:lnTo>
                    <a:pt x="65" y="48"/>
                  </a:lnTo>
                  <a:lnTo>
                    <a:pt x="61" y="52"/>
                  </a:lnTo>
                  <a:lnTo>
                    <a:pt x="59" y="56"/>
                  </a:lnTo>
                  <a:lnTo>
                    <a:pt x="56" y="61"/>
                  </a:lnTo>
                  <a:lnTo>
                    <a:pt x="54" y="66"/>
                  </a:lnTo>
                  <a:lnTo>
                    <a:pt x="52" y="71"/>
                  </a:lnTo>
                  <a:lnTo>
                    <a:pt x="49" y="80"/>
                  </a:lnTo>
                  <a:lnTo>
                    <a:pt x="47" y="89"/>
                  </a:lnTo>
                  <a:lnTo>
                    <a:pt x="46" y="97"/>
                  </a:lnTo>
                  <a:lnTo>
                    <a:pt x="44" y="104"/>
                  </a:lnTo>
                  <a:lnTo>
                    <a:pt x="43" y="113"/>
                  </a:lnTo>
                  <a:lnTo>
                    <a:pt x="43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0" name="Freeform 41"/>
            <p:cNvSpPr>
              <a:spLocks/>
            </p:cNvSpPr>
            <p:nvPr/>
          </p:nvSpPr>
          <p:spPr bwMode="auto">
            <a:xfrm>
              <a:off x="2268538" y="2441575"/>
              <a:ext cx="131762" cy="122238"/>
            </a:xfrm>
            <a:custGeom>
              <a:avLst/>
              <a:gdLst>
                <a:gd name="T0" fmla="*/ 40 w 329"/>
                <a:gd name="T1" fmla="*/ 8 h 309"/>
                <a:gd name="T2" fmla="*/ 44 w 329"/>
                <a:gd name="T3" fmla="*/ 37 h 309"/>
                <a:gd name="T4" fmla="*/ 57 w 329"/>
                <a:gd name="T5" fmla="*/ 25 h 309"/>
                <a:gd name="T6" fmla="*/ 67 w 329"/>
                <a:gd name="T7" fmla="*/ 15 h 309"/>
                <a:gd name="T8" fmla="*/ 78 w 329"/>
                <a:gd name="T9" fmla="*/ 8 h 309"/>
                <a:gd name="T10" fmla="*/ 89 w 329"/>
                <a:gd name="T11" fmla="*/ 3 h 309"/>
                <a:gd name="T12" fmla="*/ 101 w 329"/>
                <a:gd name="T13" fmla="*/ 0 h 309"/>
                <a:gd name="T14" fmla="*/ 116 w 329"/>
                <a:gd name="T15" fmla="*/ 0 h 309"/>
                <a:gd name="T16" fmla="*/ 128 w 329"/>
                <a:gd name="T17" fmla="*/ 0 h 309"/>
                <a:gd name="T18" fmla="*/ 140 w 329"/>
                <a:gd name="T19" fmla="*/ 3 h 309"/>
                <a:gd name="T20" fmla="*/ 150 w 329"/>
                <a:gd name="T21" fmla="*/ 8 h 309"/>
                <a:gd name="T22" fmla="*/ 160 w 329"/>
                <a:gd name="T23" fmla="*/ 15 h 309"/>
                <a:gd name="T24" fmla="*/ 170 w 329"/>
                <a:gd name="T25" fmla="*/ 24 h 309"/>
                <a:gd name="T26" fmla="*/ 176 w 329"/>
                <a:gd name="T27" fmla="*/ 35 h 309"/>
                <a:gd name="T28" fmla="*/ 180 w 329"/>
                <a:gd name="T29" fmla="*/ 45 h 309"/>
                <a:gd name="T30" fmla="*/ 188 w 329"/>
                <a:gd name="T31" fmla="*/ 31 h 309"/>
                <a:gd name="T32" fmla="*/ 199 w 329"/>
                <a:gd name="T33" fmla="*/ 20 h 309"/>
                <a:gd name="T34" fmla="*/ 210 w 329"/>
                <a:gd name="T35" fmla="*/ 11 h 309"/>
                <a:gd name="T36" fmla="*/ 222 w 329"/>
                <a:gd name="T37" fmla="*/ 5 h 309"/>
                <a:gd name="T38" fmla="*/ 234 w 329"/>
                <a:gd name="T39" fmla="*/ 1 h 309"/>
                <a:gd name="T40" fmla="*/ 249 w 329"/>
                <a:gd name="T41" fmla="*/ 0 h 309"/>
                <a:gd name="T42" fmla="*/ 263 w 329"/>
                <a:gd name="T43" fmla="*/ 0 h 309"/>
                <a:gd name="T44" fmla="*/ 276 w 329"/>
                <a:gd name="T45" fmla="*/ 1 h 309"/>
                <a:gd name="T46" fmla="*/ 288 w 329"/>
                <a:gd name="T47" fmla="*/ 5 h 309"/>
                <a:gd name="T48" fmla="*/ 300 w 329"/>
                <a:gd name="T49" fmla="*/ 10 h 309"/>
                <a:gd name="T50" fmla="*/ 310 w 329"/>
                <a:gd name="T51" fmla="*/ 19 h 309"/>
                <a:gd name="T52" fmla="*/ 317 w 329"/>
                <a:gd name="T53" fmla="*/ 29 h 309"/>
                <a:gd name="T54" fmla="*/ 323 w 329"/>
                <a:gd name="T55" fmla="*/ 41 h 309"/>
                <a:gd name="T56" fmla="*/ 327 w 329"/>
                <a:gd name="T57" fmla="*/ 56 h 309"/>
                <a:gd name="T58" fmla="*/ 328 w 329"/>
                <a:gd name="T59" fmla="*/ 79 h 309"/>
                <a:gd name="T60" fmla="*/ 329 w 329"/>
                <a:gd name="T61" fmla="*/ 309 h 309"/>
                <a:gd name="T62" fmla="*/ 286 w 329"/>
                <a:gd name="T63" fmla="*/ 90 h 309"/>
                <a:gd name="T64" fmla="*/ 286 w 329"/>
                <a:gd name="T65" fmla="*/ 76 h 309"/>
                <a:gd name="T66" fmla="*/ 284 w 329"/>
                <a:gd name="T67" fmla="*/ 63 h 309"/>
                <a:gd name="T68" fmla="*/ 280 w 329"/>
                <a:gd name="T69" fmla="*/ 55 h 309"/>
                <a:gd name="T70" fmla="*/ 274 w 329"/>
                <a:gd name="T71" fmla="*/ 46 h 309"/>
                <a:gd name="T72" fmla="*/ 265 w 329"/>
                <a:gd name="T73" fmla="*/ 41 h 309"/>
                <a:gd name="T74" fmla="*/ 257 w 329"/>
                <a:gd name="T75" fmla="*/ 39 h 309"/>
                <a:gd name="T76" fmla="*/ 246 w 329"/>
                <a:gd name="T77" fmla="*/ 37 h 309"/>
                <a:gd name="T78" fmla="*/ 232 w 329"/>
                <a:gd name="T79" fmla="*/ 39 h 309"/>
                <a:gd name="T80" fmla="*/ 218 w 329"/>
                <a:gd name="T81" fmla="*/ 45 h 309"/>
                <a:gd name="T82" fmla="*/ 207 w 329"/>
                <a:gd name="T83" fmla="*/ 52 h 309"/>
                <a:gd name="T84" fmla="*/ 198 w 329"/>
                <a:gd name="T85" fmla="*/ 62 h 309"/>
                <a:gd name="T86" fmla="*/ 192 w 329"/>
                <a:gd name="T87" fmla="*/ 74 h 309"/>
                <a:gd name="T88" fmla="*/ 188 w 329"/>
                <a:gd name="T89" fmla="*/ 84 h 309"/>
                <a:gd name="T90" fmla="*/ 186 w 329"/>
                <a:gd name="T91" fmla="*/ 97 h 309"/>
                <a:gd name="T92" fmla="*/ 186 w 329"/>
                <a:gd name="T93" fmla="*/ 110 h 309"/>
                <a:gd name="T94" fmla="*/ 143 w 329"/>
                <a:gd name="T95" fmla="*/ 309 h 309"/>
                <a:gd name="T96" fmla="*/ 143 w 329"/>
                <a:gd name="T97" fmla="*/ 90 h 309"/>
                <a:gd name="T98" fmla="*/ 142 w 329"/>
                <a:gd name="T99" fmla="*/ 74 h 309"/>
                <a:gd name="T100" fmla="*/ 140 w 329"/>
                <a:gd name="T101" fmla="*/ 63 h 309"/>
                <a:gd name="T102" fmla="*/ 136 w 329"/>
                <a:gd name="T103" fmla="*/ 55 h 309"/>
                <a:gd name="T104" fmla="*/ 131 w 329"/>
                <a:gd name="T105" fmla="*/ 48 h 309"/>
                <a:gd name="T106" fmla="*/ 122 w 329"/>
                <a:gd name="T107" fmla="*/ 41 h 309"/>
                <a:gd name="T108" fmla="*/ 113 w 329"/>
                <a:gd name="T109" fmla="*/ 39 h 309"/>
                <a:gd name="T110" fmla="*/ 102 w 329"/>
                <a:gd name="T111" fmla="*/ 37 h 309"/>
                <a:gd name="T112" fmla="*/ 90 w 329"/>
                <a:gd name="T113" fmla="*/ 39 h 309"/>
                <a:gd name="T114" fmla="*/ 78 w 329"/>
                <a:gd name="T115" fmla="*/ 42 h 309"/>
                <a:gd name="T116" fmla="*/ 67 w 329"/>
                <a:gd name="T117" fmla="*/ 50 h 309"/>
                <a:gd name="T118" fmla="*/ 58 w 329"/>
                <a:gd name="T119" fmla="*/ 59 h 309"/>
                <a:gd name="T120" fmla="*/ 49 w 329"/>
                <a:gd name="T121" fmla="*/ 73 h 309"/>
                <a:gd name="T122" fmla="*/ 43 w 329"/>
                <a:gd name="T123" fmla="*/ 88 h 309"/>
                <a:gd name="T124" fmla="*/ 0 w 329"/>
                <a:gd name="T125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9" h="309">
                  <a:moveTo>
                    <a:pt x="0" y="8"/>
                  </a:moveTo>
                  <a:lnTo>
                    <a:pt x="40" y="8"/>
                  </a:lnTo>
                  <a:lnTo>
                    <a:pt x="40" y="45"/>
                  </a:lnTo>
                  <a:lnTo>
                    <a:pt x="44" y="37"/>
                  </a:lnTo>
                  <a:lnTo>
                    <a:pt x="50" y="31"/>
                  </a:lnTo>
                  <a:lnTo>
                    <a:pt x="57" y="25"/>
                  </a:lnTo>
                  <a:lnTo>
                    <a:pt x="63" y="19"/>
                  </a:lnTo>
                  <a:lnTo>
                    <a:pt x="67" y="15"/>
                  </a:lnTo>
                  <a:lnTo>
                    <a:pt x="72" y="11"/>
                  </a:lnTo>
                  <a:lnTo>
                    <a:pt x="78" y="8"/>
                  </a:lnTo>
                  <a:lnTo>
                    <a:pt x="84" y="5"/>
                  </a:lnTo>
                  <a:lnTo>
                    <a:pt x="89" y="3"/>
                  </a:lnTo>
                  <a:lnTo>
                    <a:pt x="95" y="1"/>
                  </a:lnTo>
                  <a:lnTo>
                    <a:pt x="101" y="0"/>
                  </a:lnTo>
                  <a:lnTo>
                    <a:pt x="108" y="0"/>
                  </a:lnTo>
                  <a:lnTo>
                    <a:pt x="116" y="0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1"/>
                  </a:lnTo>
                  <a:lnTo>
                    <a:pt x="140" y="3"/>
                  </a:lnTo>
                  <a:lnTo>
                    <a:pt x="145" y="5"/>
                  </a:lnTo>
                  <a:lnTo>
                    <a:pt x="150" y="8"/>
                  </a:lnTo>
                  <a:lnTo>
                    <a:pt x="156" y="10"/>
                  </a:lnTo>
                  <a:lnTo>
                    <a:pt x="160" y="15"/>
                  </a:lnTo>
                  <a:lnTo>
                    <a:pt x="165" y="19"/>
                  </a:lnTo>
                  <a:lnTo>
                    <a:pt x="170" y="24"/>
                  </a:lnTo>
                  <a:lnTo>
                    <a:pt x="172" y="30"/>
                  </a:lnTo>
                  <a:lnTo>
                    <a:pt x="176" y="35"/>
                  </a:lnTo>
                  <a:lnTo>
                    <a:pt x="177" y="40"/>
                  </a:lnTo>
                  <a:lnTo>
                    <a:pt x="180" y="45"/>
                  </a:lnTo>
                  <a:lnTo>
                    <a:pt x="185" y="37"/>
                  </a:lnTo>
                  <a:lnTo>
                    <a:pt x="188" y="31"/>
                  </a:lnTo>
                  <a:lnTo>
                    <a:pt x="194" y="25"/>
                  </a:lnTo>
                  <a:lnTo>
                    <a:pt x="199" y="20"/>
                  </a:lnTo>
                  <a:lnTo>
                    <a:pt x="205" y="15"/>
                  </a:lnTo>
                  <a:lnTo>
                    <a:pt x="210" y="11"/>
                  </a:lnTo>
                  <a:lnTo>
                    <a:pt x="216" y="8"/>
                  </a:lnTo>
                  <a:lnTo>
                    <a:pt x="222" y="5"/>
                  </a:lnTo>
                  <a:lnTo>
                    <a:pt x="228" y="3"/>
                  </a:lnTo>
                  <a:lnTo>
                    <a:pt x="234" y="1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6" y="0"/>
                  </a:lnTo>
                  <a:lnTo>
                    <a:pt x="263" y="0"/>
                  </a:lnTo>
                  <a:lnTo>
                    <a:pt x="270" y="0"/>
                  </a:lnTo>
                  <a:lnTo>
                    <a:pt x="276" y="1"/>
                  </a:lnTo>
                  <a:lnTo>
                    <a:pt x="282" y="3"/>
                  </a:lnTo>
                  <a:lnTo>
                    <a:pt x="288" y="5"/>
                  </a:lnTo>
                  <a:lnTo>
                    <a:pt x="293" y="8"/>
                  </a:lnTo>
                  <a:lnTo>
                    <a:pt x="300" y="10"/>
                  </a:lnTo>
                  <a:lnTo>
                    <a:pt x="305" y="15"/>
                  </a:lnTo>
                  <a:lnTo>
                    <a:pt x="310" y="19"/>
                  </a:lnTo>
                  <a:lnTo>
                    <a:pt x="315" y="24"/>
                  </a:lnTo>
                  <a:lnTo>
                    <a:pt x="317" y="29"/>
                  </a:lnTo>
                  <a:lnTo>
                    <a:pt x="321" y="35"/>
                  </a:lnTo>
                  <a:lnTo>
                    <a:pt x="323" y="41"/>
                  </a:lnTo>
                  <a:lnTo>
                    <a:pt x="325" y="47"/>
                  </a:lnTo>
                  <a:lnTo>
                    <a:pt x="327" y="56"/>
                  </a:lnTo>
                  <a:lnTo>
                    <a:pt x="328" y="66"/>
                  </a:lnTo>
                  <a:lnTo>
                    <a:pt x="328" y="79"/>
                  </a:lnTo>
                  <a:lnTo>
                    <a:pt x="329" y="87"/>
                  </a:lnTo>
                  <a:lnTo>
                    <a:pt x="329" y="309"/>
                  </a:lnTo>
                  <a:lnTo>
                    <a:pt x="286" y="309"/>
                  </a:lnTo>
                  <a:lnTo>
                    <a:pt x="286" y="90"/>
                  </a:lnTo>
                  <a:lnTo>
                    <a:pt x="286" y="82"/>
                  </a:lnTo>
                  <a:lnTo>
                    <a:pt x="286" y="76"/>
                  </a:lnTo>
                  <a:lnTo>
                    <a:pt x="285" y="69"/>
                  </a:lnTo>
                  <a:lnTo>
                    <a:pt x="284" y="63"/>
                  </a:lnTo>
                  <a:lnTo>
                    <a:pt x="282" y="58"/>
                  </a:lnTo>
                  <a:lnTo>
                    <a:pt x="280" y="55"/>
                  </a:lnTo>
                  <a:lnTo>
                    <a:pt x="278" y="51"/>
                  </a:lnTo>
                  <a:lnTo>
                    <a:pt x="274" y="46"/>
                  </a:lnTo>
                  <a:lnTo>
                    <a:pt x="270" y="42"/>
                  </a:lnTo>
                  <a:lnTo>
                    <a:pt x="265" y="41"/>
                  </a:lnTo>
                  <a:lnTo>
                    <a:pt x="261" y="39"/>
                  </a:lnTo>
                  <a:lnTo>
                    <a:pt x="257" y="39"/>
                  </a:lnTo>
                  <a:lnTo>
                    <a:pt x="251" y="37"/>
                  </a:lnTo>
                  <a:lnTo>
                    <a:pt x="246" y="37"/>
                  </a:lnTo>
                  <a:lnTo>
                    <a:pt x="239" y="37"/>
                  </a:lnTo>
                  <a:lnTo>
                    <a:pt x="232" y="39"/>
                  </a:lnTo>
                  <a:lnTo>
                    <a:pt x="224" y="41"/>
                  </a:lnTo>
                  <a:lnTo>
                    <a:pt x="218" y="45"/>
                  </a:lnTo>
                  <a:lnTo>
                    <a:pt x="212" y="47"/>
                  </a:lnTo>
                  <a:lnTo>
                    <a:pt x="207" y="52"/>
                  </a:lnTo>
                  <a:lnTo>
                    <a:pt x="203" y="56"/>
                  </a:lnTo>
                  <a:lnTo>
                    <a:pt x="198" y="62"/>
                  </a:lnTo>
                  <a:lnTo>
                    <a:pt x="194" y="67"/>
                  </a:lnTo>
                  <a:lnTo>
                    <a:pt x="192" y="74"/>
                  </a:lnTo>
                  <a:lnTo>
                    <a:pt x="189" y="78"/>
                  </a:lnTo>
                  <a:lnTo>
                    <a:pt x="188" y="84"/>
                  </a:lnTo>
                  <a:lnTo>
                    <a:pt x="187" y="90"/>
                  </a:lnTo>
                  <a:lnTo>
                    <a:pt x="186" y="97"/>
                  </a:lnTo>
                  <a:lnTo>
                    <a:pt x="186" y="103"/>
                  </a:lnTo>
                  <a:lnTo>
                    <a:pt x="186" y="110"/>
                  </a:lnTo>
                  <a:lnTo>
                    <a:pt x="186" y="309"/>
                  </a:lnTo>
                  <a:lnTo>
                    <a:pt x="143" y="309"/>
                  </a:lnTo>
                  <a:lnTo>
                    <a:pt x="143" y="99"/>
                  </a:lnTo>
                  <a:lnTo>
                    <a:pt x="143" y="90"/>
                  </a:lnTo>
                  <a:lnTo>
                    <a:pt x="142" y="82"/>
                  </a:lnTo>
                  <a:lnTo>
                    <a:pt x="142" y="74"/>
                  </a:lnTo>
                  <a:lnTo>
                    <a:pt x="141" y="68"/>
                  </a:lnTo>
                  <a:lnTo>
                    <a:pt x="140" y="63"/>
                  </a:lnTo>
                  <a:lnTo>
                    <a:pt x="139" y="59"/>
                  </a:lnTo>
                  <a:lnTo>
                    <a:pt x="136" y="55"/>
                  </a:lnTo>
                  <a:lnTo>
                    <a:pt x="134" y="52"/>
                  </a:lnTo>
                  <a:lnTo>
                    <a:pt x="131" y="48"/>
                  </a:lnTo>
                  <a:lnTo>
                    <a:pt x="129" y="46"/>
                  </a:lnTo>
                  <a:lnTo>
                    <a:pt x="122" y="41"/>
                  </a:lnTo>
                  <a:lnTo>
                    <a:pt x="117" y="39"/>
                  </a:lnTo>
                  <a:lnTo>
                    <a:pt x="113" y="39"/>
                  </a:lnTo>
                  <a:lnTo>
                    <a:pt x="108" y="37"/>
                  </a:lnTo>
                  <a:lnTo>
                    <a:pt x="102" y="37"/>
                  </a:lnTo>
                  <a:lnTo>
                    <a:pt x="98" y="37"/>
                  </a:lnTo>
                  <a:lnTo>
                    <a:pt x="90" y="39"/>
                  </a:lnTo>
                  <a:lnTo>
                    <a:pt x="84" y="40"/>
                  </a:lnTo>
                  <a:lnTo>
                    <a:pt x="78" y="42"/>
                  </a:lnTo>
                  <a:lnTo>
                    <a:pt x="72" y="46"/>
                  </a:lnTo>
                  <a:lnTo>
                    <a:pt x="67" y="50"/>
                  </a:lnTo>
                  <a:lnTo>
                    <a:pt x="63" y="53"/>
                  </a:lnTo>
                  <a:lnTo>
                    <a:pt x="58" y="59"/>
                  </a:lnTo>
                  <a:lnTo>
                    <a:pt x="52" y="66"/>
                  </a:lnTo>
                  <a:lnTo>
                    <a:pt x="49" y="73"/>
                  </a:lnTo>
                  <a:lnTo>
                    <a:pt x="46" y="78"/>
                  </a:lnTo>
                  <a:lnTo>
                    <a:pt x="43" y="88"/>
                  </a:lnTo>
                  <a:lnTo>
                    <a:pt x="43" y="309"/>
                  </a:lnTo>
                  <a:lnTo>
                    <a:pt x="0" y="30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1" name="Freeform 42"/>
            <p:cNvSpPr>
              <a:spLocks/>
            </p:cNvSpPr>
            <p:nvPr/>
          </p:nvSpPr>
          <p:spPr bwMode="auto">
            <a:xfrm>
              <a:off x="1739900" y="3473450"/>
              <a:ext cx="79375" cy="160338"/>
            </a:xfrm>
            <a:custGeom>
              <a:avLst/>
              <a:gdLst>
                <a:gd name="T0" fmla="*/ 0 w 198"/>
                <a:gd name="T1" fmla="*/ 0 h 405"/>
                <a:gd name="T2" fmla="*/ 198 w 198"/>
                <a:gd name="T3" fmla="*/ 0 h 405"/>
                <a:gd name="T4" fmla="*/ 198 w 198"/>
                <a:gd name="T5" fmla="*/ 42 h 405"/>
                <a:gd name="T6" fmla="*/ 46 w 198"/>
                <a:gd name="T7" fmla="*/ 42 h 405"/>
                <a:gd name="T8" fmla="*/ 46 w 198"/>
                <a:gd name="T9" fmla="*/ 173 h 405"/>
                <a:gd name="T10" fmla="*/ 188 w 198"/>
                <a:gd name="T11" fmla="*/ 173 h 405"/>
                <a:gd name="T12" fmla="*/ 188 w 198"/>
                <a:gd name="T13" fmla="*/ 213 h 405"/>
                <a:gd name="T14" fmla="*/ 46 w 198"/>
                <a:gd name="T15" fmla="*/ 213 h 405"/>
                <a:gd name="T16" fmla="*/ 46 w 198"/>
                <a:gd name="T17" fmla="*/ 363 h 405"/>
                <a:gd name="T18" fmla="*/ 198 w 198"/>
                <a:gd name="T19" fmla="*/ 363 h 405"/>
                <a:gd name="T20" fmla="*/ 198 w 198"/>
                <a:gd name="T21" fmla="*/ 405 h 405"/>
                <a:gd name="T22" fmla="*/ 0 w 198"/>
                <a:gd name="T23" fmla="*/ 405 h 405"/>
                <a:gd name="T24" fmla="*/ 0 w 198"/>
                <a:gd name="T25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405">
                  <a:moveTo>
                    <a:pt x="0" y="0"/>
                  </a:moveTo>
                  <a:lnTo>
                    <a:pt x="198" y="0"/>
                  </a:lnTo>
                  <a:lnTo>
                    <a:pt x="198" y="42"/>
                  </a:lnTo>
                  <a:lnTo>
                    <a:pt x="46" y="42"/>
                  </a:lnTo>
                  <a:lnTo>
                    <a:pt x="46" y="173"/>
                  </a:lnTo>
                  <a:lnTo>
                    <a:pt x="188" y="173"/>
                  </a:lnTo>
                  <a:lnTo>
                    <a:pt x="188" y="213"/>
                  </a:lnTo>
                  <a:lnTo>
                    <a:pt x="46" y="213"/>
                  </a:lnTo>
                  <a:lnTo>
                    <a:pt x="46" y="363"/>
                  </a:lnTo>
                  <a:lnTo>
                    <a:pt x="198" y="363"/>
                  </a:lnTo>
                  <a:lnTo>
                    <a:pt x="198" y="405"/>
                  </a:lnTo>
                  <a:lnTo>
                    <a:pt x="0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2" name="Freeform 43"/>
            <p:cNvSpPr>
              <a:spLocks/>
            </p:cNvSpPr>
            <p:nvPr/>
          </p:nvSpPr>
          <p:spPr bwMode="auto">
            <a:xfrm>
              <a:off x="1851025" y="3514725"/>
              <a:ext cx="73025" cy="122238"/>
            </a:xfrm>
            <a:custGeom>
              <a:avLst/>
              <a:gdLst>
                <a:gd name="T0" fmla="*/ 44 w 186"/>
                <a:gd name="T1" fmla="*/ 0 h 310"/>
                <a:gd name="T2" fmla="*/ 44 w 186"/>
                <a:gd name="T3" fmla="*/ 229 h 310"/>
                <a:gd name="T4" fmla="*/ 45 w 186"/>
                <a:gd name="T5" fmla="*/ 245 h 310"/>
                <a:gd name="T6" fmla="*/ 48 w 186"/>
                <a:gd name="T7" fmla="*/ 253 h 310"/>
                <a:gd name="T8" fmla="*/ 52 w 186"/>
                <a:gd name="T9" fmla="*/ 262 h 310"/>
                <a:gd name="T10" fmla="*/ 62 w 186"/>
                <a:gd name="T11" fmla="*/ 268 h 310"/>
                <a:gd name="T12" fmla="*/ 71 w 186"/>
                <a:gd name="T13" fmla="*/ 272 h 310"/>
                <a:gd name="T14" fmla="*/ 81 w 186"/>
                <a:gd name="T15" fmla="*/ 273 h 310"/>
                <a:gd name="T16" fmla="*/ 96 w 186"/>
                <a:gd name="T17" fmla="*/ 271 h 310"/>
                <a:gd name="T18" fmla="*/ 110 w 186"/>
                <a:gd name="T19" fmla="*/ 266 h 310"/>
                <a:gd name="T20" fmla="*/ 121 w 186"/>
                <a:gd name="T21" fmla="*/ 258 h 310"/>
                <a:gd name="T22" fmla="*/ 130 w 186"/>
                <a:gd name="T23" fmla="*/ 250 h 310"/>
                <a:gd name="T24" fmla="*/ 136 w 186"/>
                <a:gd name="T25" fmla="*/ 240 h 310"/>
                <a:gd name="T26" fmla="*/ 141 w 186"/>
                <a:gd name="T27" fmla="*/ 225 h 310"/>
                <a:gd name="T28" fmla="*/ 143 w 186"/>
                <a:gd name="T29" fmla="*/ 209 h 310"/>
                <a:gd name="T30" fmla="*/ 144 w 186"/>
                <a:gd name="T31" fmla="*/ 185 h 310"/>
                <a:gd name="T32" fmla="*/ 186 w 186"/>
                <a:gd name="T33" fmla="*/ 0 h 310"/>
                <a:gd name="T34" fmla="*/ 147 w 186"/>
                <a:gd name="T35" fmla="*/ 303 h 310"/>
                <a:gd name="T36" fmla="*/ 139 w 186"/>
                <a:gd name="T37" fmla="*/ 276 h 310"/>
                <a:gd name="T38" fmla="*/ 132 w 186"/>
                <a:gd name="T39" fmla="*/ 285 h 310"/>
                <a:gd name="T40" fmla="*/ 122 w 186"/>
                <a:gd name="T41" fmla="*/ 295 h 310"/>
                <a:gd name="T42" fmla="*/ 110 w 186"/>
                <a:gd name="T43" fmla="*/ 303 h 310"/>
                <a:gd name="T44" fmla="*/ 97 w 186"/>
                <a:gd name="T45" fmla="*/ 306 h 310"/>
                <a:gd name="T46" fmla="*/ 81 w 186"/>
                <a:gd name="T47" fmla="*/ 310 h 310"/>
                <a:gd name="T48" fmla="*/ 66 w 186"/>
                <a:gd name="T49" fmla="*/ 310 h 310"/>
                <a:gd name="T50" fmla="*/ 50 w 186"/>
                <a:gd name="T51" fmla="*/ 306 h 310"/>
                <a:gd name="T52" fmla="*/ 38 w 186"/>
                <a:gd name="T53" fmla="*/ 303 h 310"/>
                <a:gd name="T54" fmla="*/ 26 w 186"/>
                <a:gd name="T55" fmla="*/ 295 h 310"/>
                <a:gd name="T56" fmla="*/ 17 w 186"/>
                <a:gd name="T57" fmla="*/ 288 h 310"/>
                <a:gd name="T58" fmla="*/ 10 w 186"/>
                <a:gd name="T59" fmla="*/ 277 h 310"/>
                <a:gd name="T60" fmla="*/ 5 w 186"/>
                <a:gd name="T61" fmla="*/ 267 h 310"/>
                <a:gd name="T62" fmla="*/ 3 w 186"/>
                <a:gd name="T63" fmla="*/ 255 h 310"/>
                <a:gd name="T64" fmla="*/ 0 w 186"/>
                <a:gd name="T65" fmla="*/ 239 h 310"/>
                <a:gd name="T66" fmla="*/ 0 w 186"/>
                <a:gd name="T67" fmla="*/ 19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6" h="310">
                  <a:moveTo>
                    <a:pt x="0" y="0"/>
                  </a:moveTo>
                  <a:lnTo>
                    <a:pt x="44" y="0"/>
                  </a:lnTo>
                  <a:lnTo>
                    <a:pt x="44" y="200"/>
                  </a:lnTo>
                  <a:lnTo>
                    <a:pt x="44" y="229"/>
                  </a:lnTo>
                  <a:lnTo>
                    <a:pt x="44" y="236"/>
                  </a:lnTo>
                  <a:lnTo>
                    <a:pt x="45" y="245"/>
                  </a:lnTo>
                  <a:lnTo>
                    <a:pt x="46" y="248"/>
                  </a:lnTo>
                  <a:lnTo>
                    <a:pt x="48" y="253"/>
                  </a:lnTo>
                  <a:lnTo>
                    <a:pt x="50" y="258"/>
                  </a:lnTo>
                  <a:lnTo>
                    <a:pt x="52" y="262"/>
                  </a:lnTo>
                  <a:lnTo>
                    <a:pt x="57" y="266"/>
                  </a:lnTo>
                  <a:lnTo>
                    <a:pt x="62" y="268"/>
                  </a:lnTo>
                  <a:lnTo>
                    <a:pt x="67" y="271"/>
                  </a:lnTo>
                  <a:lnTo>
                    <a:pt x="71" y="272"/>
                  </a:lnTo>
                  <a:lnTo>
                    <a:pt x="77" y="273"/>
                  </a:lnTo>
                  <a:lnTo>
                    <a:pt x="81" y="273"/>
                  </a:lnTo>
                  <a:lnTo>
                    <a:pt x="89" y="273"/>
                  </a:lnTo>
                  <a:lnTo>
                    <a:pt x="96" y="271"/>
                  </a:lnTo>
                  <a:lnTo>
                    <a:pt x="103" y="269"/>
                  </a:lnTo>
                  <a:lnTo>
                    <a:pt x="110" y="266"/>
                  </a:lnTo>
                  <a:lnTo>
                    <a:pt x="116" y="262"/>
                  </a:lnTo>
                  <a:lnTo>
                    <a:pt x="121" y="258"/>
                  </a:lnTo>
                  <a:lnTo>
                    <a:pt x="126" y="253"/>
                  </a:lnTo>
                  <a:lnTo>
                    <a:pt x="130" y="250"/>
                  </a:lnTo>
                  <a:lnTo>
                    <a:pt x="133" y="245"/>
                  </a:lnTo>
                  <a:lnTo>
                    <a:pt x="136" y="240"/>
                  </a:lnTo>
                  <a:lnTo>
                    <a:pt x="139" y="232"/>
                  </a:lnTo>
                  <a:lnTo>
                    <a:pt x="141" y="225"/>
                  </a:lnTo>
                  <a:lnTo>
                    <a:pt x="142" y="218"/>
                  </a:lnTo>
                  <a:lnTo>
                    <a:pt x="143" y="209"/>
                  </a:lnTo>
                  <a:lnTo>
                    <a:pt x="144" y="201"/>
                  </a:lnTo>
                  <a:lnTo>
                    <a:pt x="144" y="185"/>
                  </a:lnTo>
                  <a:lnTo>
                    <a:pt x="144" y="0"/>
                  </a:lnTo>
                  <a:lnTo>
                    <a:pt x="186" y="0"/>
                  </a:lnTo>
                  <a:lnTo>
                    <a:pt x="186" y="303"/>
                  </a:lnTo>
                  <a:lnTo>
                    <a:pt x="147" y="303"/>
                  </a:lnTo>
                  <a:lnTo>
                    <a:pt x="147" y="267"/>
                  </a:lnTo>
                  <a:lnTo>
                    <a:pt x="139" y="276"/>
                  </a:lnTo>
                  <a:lnTo>
                    <a:pt x="137" y="281"/>
                  </a:lnTo>
                  <a:lnTo>
                    <a:pt x="132" y="285"/>
                  </a:lnTo>
                  <a:lnTo>
                    <a:pt x="127" y="290"/>
                  </a:lnTo>
                  <a:lnTo>
                    <a:pt x="122" y="295"/>
                  </a:lnTo>
                  <a:lnTo>
                    <a:pt x="116" y="299"/>
                  </a:lnTo>
                  <a:lnTo>
                    <a:pt x="110" y="303"/>
                  </a:lnTo>
                  <a:lnTo>
                    <a:pt x="104" y="305"/>
                  </a:lnTo>
                  <a:lnTo>
                    <a:pt x="97" y="306"/>
                  </a:lnTo>
                  <a:lnTo>
                    <a:pt x="90" y="309"/>
                  </a:lnTo>
                  <a:lnTo>
                    <a:pt x="81" y="310"/>
                  </a:lnTo>
                  <a:lnTo>
                    <a:pt x="73" y="310"/>
                  </a:lnTo>
                  <a:lnTo>
                    <a:pt x="66" y="310"/>
                  </a:lnTo>
                  <a:lnTo>
                    <a:pt x="58" y="309"/>
                  </a:lnTo>
                  <a:lnTo>
                    <a:pt x="50" y="306"/>
                  </a:lnTo>
                  <a:lnTo>
                    <a:pt x="44" y="305"/>
                  </a:lnTo>
                  <a:lnTo>
                    <a:pt x="38" y="303"/>
                  </a:lnTo>
                  <a:lnTo>
                    <a:pt x="32" y="299"/>
                  </a:lnTo>
                  <a:lnTo>
                    <a:pt x="26" y="295"/>
                  </a:lnTo>
                  <a:lnTo>
                    <a:pt x="21" y="292"/>
                  </a:lnTo>
                  <a:lnTo>
                    <a:pt x="17" y="288"/>
                  </a:lnTo>
                  <a:lnTo>
                    <a:pt x="13" y="283"/>
                  </a:lnTo>
                  <a:lnTo>
                    <a:pt x="10" y="277"/>
                  </a:lnTo>
                  <a:lnTo>
                    <a:pt x="6" y="272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3" y="255"/>
                  </a:lnTo>
                  <a:lnTo>
                    <a:pt x="2" y="247"/>
                  </a:lnTo>
                  <a:lnTo>
                    <a:pt x="0" y="239"/>
                  </a:lnTo>
                  <a:lnTo>
                    <a:pt x="0" y="229"/>
                  </a:ln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3" name="Freeform 44"/>
            <p:cNvSpPr>
              <a:spLocks noEditPoints="1"/>
            </p:cNvSpPr>
            <p:nvPr/>
          </p:nvSpPr>
          <p:spPr bwMode="auto">
            <a:xfrm>
              <a:off x="1951038" y="3511550"/>
              <a:ext cx="79375" cy="163513"/>
            </a:xfrm>
            <a:custGeom>
              <a:avLst/>
              <a:gdLst>
                <a:gd name="T0" fmla="*/ 52 w 201"/>
                <a:gd name="T1" fmla="*/ 347 h 411"/>
                <a:gd name="T2" fmla="*/ 62 w 201"/>
                <a:gd name="T3" fmla="*/ 362 h 411"/>
                <a:gd name="T4" fmla="*/ 82 w 201"/>
                <a:gd name="T5" fmla="*/ 371 h 411"/>
                <a:gd name="T6" fmla="*/ 110 w 201"/>
                <a:gd name="T7" fmla="*/ 373 h 411"/>
                <a:gd name="T8" fmla="*/ 134 w 201"/>
                <a:gd name="T9" fmla="*/ 363 h 411"/>
                <a:gd name="T10" fmla="*/ 150 w 201"/>
                <a:gd name="T11" fmla="*/ 342 h 411"/>
                <a:gd name="T12" fmla="*/ 156 w 201"/>
                <a:gd name="T13" fmla="*/ 311 h 411"/>
                <a:gd name="T14" fmla="*/ 152 w 201"/>
                <a:gd name="T15" fmla="*/ 289 h 411"/>
                <a:gd name="T16" fmla="*/ 135 w 201"/>
                <a:gd name="T17" fmla="*/ 305 h 411"/>
                <a:gd name="T18" fmla="*/ 110 w 201"/>
                <a:gd name="T19" fmla="*/ 316 h 411"/>
                <a:gd name="T20" fmla="*/ 79 w 201"/>
                <a:gd name="T21" fmla="*/ 316 h 411"/>
                <a:gd name="T22" fmla="*/ 53 w 201"/>
                <a:gd name="T23" fmla="*/ 309 h 411"/>
                <a:gd name="T24" fmla="*/ 29 w 201"/>
                <a:gd name="T25" fmla="*/ 289 h 411"/>
                <a:gd name="T26" fmla="*/ 13 w 201"/>
                <a:gd name="T27" fmla="*/ 258 h 411"/>
                <a:gd name="T28" fmla="*/ 2 w 201"/>
                <a:gd name="T29" fmla="*/ 215 h 411"/>
                <a:gd name="T30" fmla="*/ 0 w 201"/>
                <a:gd name="T31" fmla="*/ 160 h 411"/>
                <a:gd name="T32" fmla="*/ 2 w 201"/>
                <a:gd name="T33" fmla="*/ 105 h 411"/>
                <a:gd name="T34" fmla="*/ 10 w 201"/>
                <a:gd name="T35" fmla="*/ 68 h 411"/>
                <a:gd name="T36" fmla="*/ 23 w 201"/>
                <a:gd name="T37" fmla="*/ 38 h 411"/>
                <a:gd name="T38" fmla="*/ 44 w 201"/>
                <a:gd name="T39" fmla="*/ 16 h 411"/>
                <a:gd name="T40" fmla="*/ 66 w 201"/>
                <a:gd name="T41" fmla="*/ 3 h 411"/>
                <a:gd name="T42" fmla="*/ 94 w 201"/>
                <a:gd name="T43" fmla="*/ 0 h 411"/>
                <a:gd name="T44" fmla="*/ 122 w 201"/>
                <a:gd name="T45" fmla="*/ 5 h 411"/>
                <a:gd name="T46" fmla="*/ 145 w 201"/>
                <a:gd name="T47" fmla="*/ 21 h 411"/>
                <a:gd name="T48" fmla="*/ 159 w 201"/>
                <a:gd name="T49" fmla="*/ 7 h 411"/>
                <a:gd name="T50" fmla="*/ 199 w 201"/>
                <a:gd name="T51" fmla="*/ 306 h 411"/>
                <a:gd name="T52" fmla="*/ 193 w 201"/>
                <a:gd name="T53" fmla="*/ 343 h 411"/>
                <a:gd name="T54" fmla="*/ 180 w 201"/>
                <a:gd name="T55" fmla="*/ 371 h 411"/>
                <a:gd name="T56" fmla="*/ 159 w 201"/>
                <a:gd name="T57" fmla="*/ 394 h 411"/>
                <a:gd name="T58" fmla="*/ 134 w 201"/>
                <a:gd name="T59" fmla="*/ 406 h 411"/>
                <a:gd name="T60" fmla="*/ 105 w 201"/>
                <a:gd name="T61" fmla="*/ 411 h 411"/>
                <a:gd name="T62" fmla="*/ 70 w 201"/>
                <a:gd name="T63" fmla="*/ 407 h 411"/>
                <a:gd name="T64" fmla="*/ 42 w 201"/>
                <a:gd name="T65" fmla="*/ 397 h 411"/>
                <a:gd name="T66" fmla="*/ 22 w 201"/>
                <a:gd name="T67" fmla="*/ 378 h 411"/>
                <a:gd name="T68" fmla="*/ 10 w 201"/>
                <a:gd name="T69" fmla="*/ 354 h 411"/>
                <a:gd name="T70" fmla="*/ 42 w 201"/>
                <a:gd name="T71" fmla="*/ 164 h 411"/>
                <a:gd name="T72" fmla="*/ 45 w 201"/>
                <a:gd name="T73" fmla="*/ 206 h 411"/>
                <a:gd name="T74" fmla="*/ 51 w 201"/>
                <a:gd name="T75" fmla="*/ 239 h 411"/>
                <a:gd name="T76" fmla="*/ 63 w 201"/>
                <a:gd name="T77" fmla="*/ 264 h 411"/>
                <a:gd name="T78" fmla="*/ 85 w 201"/>
                <a:gd name="T79" fmla="*/ 278 h 411"/>
                <a:gd name="T80" fmla="*/ 109 w 201"/>
                <a:gd name="T81" fmla="*/ 279 h 411"/>
                <a:gd name="T82" fmla="*/ 127 w 201"/>
                <a:gd name="T83" fmla="*/ 270 h 411"/>
                <a:gd name="T84" fmla="*/ 145 w 201"/>
                <a:gd name="T85" fmla="*/ 248 h 411"/>
                <a:gd name="T86" fmla="*/ 153 w 201"/>
                <a:gd name="T87" fmla="*/ 218 h 411"/>
                <a:gd name="T88" fmla="*/ 157 w 201"/>
                <a:gd name="T89" fmla="*/ 176 h 411"/>
                <a:gd name="T90" fmla="*/ 157 w 201"/>
                <a:gd name="T91" fmla="*/ 128 h 411"/>
                <a:gd name="T92" fmla="*/ 151 w 201"/>
                <a:gd name="T93" fmla="*/ 85 h 411"/>
                <a:gd name="T94" fmla="*/ 139 w 201"/>
                <a:gd name="T95" fmla="*/ 58 h 411"/>
                <a:gd name="T96" fmla="*/ 118 w 201"/>
                <a:gd name="T97" fmla="*/ 40 h 411"/>
                <a:gd name="T98" fmla="*/ 92 w 201"/>
                <a:gd name="T99" fmla="*/ 38 h 411"/>
                <a:gd name="T100" fmla="*/ 69 w 201"/>
                <a:gd name="T101" fmla="*/ 49 h 411"/>
                <a:gd name="T102" fmla="*/ 53 w 201"/>
                <a:gd name="T103" fmla="*/ 73 h 411"/>
                <a:gd name="T104" fmla="*/ 46 w 201"/>
                <a:gd name="T105" fmla="*/ 106 h 411"/>
                <a:gd name="T106" fmla="*/ 42 w 201"/>
                <a:gd name="T107" fmla="*/ 15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411">
                  <a:moveTo>
                    <a:pt x="7" y="339"/>
                  </a:moveTo>
                  <a:lnTo>
                    <a:pt x="51" y="339"/>
                  </a:lnTo>
                  <a:lnTo>
                    <a:pt x="51" y="343"/>
                  </a:lnTo>
                  <a:lnTo>
                    <a:pt x="52" y="347"/>
                  </a:lnTo>
                  <a:lnTo>
                    <a:pt x="53" y="350"/>
                  </a:lnTo>
                  <a:lnTo>
                    <a:pt x="56" y="354"/>
                  </a:lnTo>
                  <a:lnTo>
                    <a:pt x="58" y="358"/>
                  </a:lnTo>
                  <a:lnTo>
                    <a:pt x="62" y="362"/>
                  </a:lnTo>
                  <a:lnTo>
                    <a:pt x="65" y="364"/>
                  </a:lnTo>
                  <a:lnTo>
                    <a:pt x="69" y="367"/>
                  </a:lnTo>
                  <a:lnTo>
                    <a:pt x="76" y="370"/>
                  </a:lnTo>
                  <a:lnTo>
                    <a:pt x="82" y="371"/>
                  </a:lnTo>
                  <a:lnTo>
                    <a:pt x="91" y="373"/>
                  </a:lnTo>
                  <a:lnTo>
                    <a:pt x="98" y="374"/>
                  </a:lnTo>
                  <a:lnTo>
                    <a:pt x="104" y="373"/>
                  </a:lnTo>
                  <a:lnTo>
                    <a:pt x="110" y="373"/>
                  </a:lnTo>
                  <a:lnTo>
                    <a:pt x="116" y="371"/>
                  </a:lnTo>
                  <a:lnTo>
                    <a:pt x="123" y="369"/>
                  </a:lnTo>
                  <a:lnTo>
                    <a:pt x="129" y="365"/>
                  </a:lnTo>
                  <a:lnTo>
                    <a:pt x="134" y="363"/>
                  </a:lnTo>
                  <a:lnTo>
                    <a:pt x="139" y="358"/>
                  </a:lnTo>
                  <a:lnTo>
                    <a:pt x="143" y="354"/>
                  </a:lnTo>
                  <a:lnTo>
                    <a:pt x="146" y="348"/>
                  </a:lnTo>
                  <a:lnTo>
                    <a:pt x="150" y="342"/>
                  </a:lnTo>
                  <a:lnTo>
                    <a:pt x="151" y="336"/>
                  </a:lnTo>
                  <a:lnTo>
                    <a:pt x="153" y="328"/>
                  </a:lnTo>
                  <a:lnTo>
                    <a:pt x="155" y="321"/>
                  </a:lnTo>
                  <a:lnTo>
                    <a:pt x="156" y="311"/>
                  </a:lnTo>
                  <a:lnTo>
                    <a:pt x="157" y="301"/>
                  </a:lnTo>
                  <a:lnTo>
                    <a:pt x="157" y="280"/>
                  </a:lnTo>
                  <a:lnTo>
                    <a:pt x="155" y="285"/>
                  </a:lnTo>
                  <a:lnTo>
                    <a:pt x="152" y="289"/>
                  </a:lnTo>
                  <a:lnTo>
                    <a:pt x="149" y="292"/>
                  </a:lnTo>
                  <a:lnTo>
                    <a:pt x="144" y="297"/>
                  </a:lnTo>
                  <a:lnTo>
                    <a:pt x="139" y="302"/>
                  </a:lnTo>
                  <a:lnTo>
                    <a:pt x="135" y="305"/>
                  </a:lnTo>
                  <a:lnTo>
                    <a:pt x="129" y="309"/>
                  </a:lnTo>
                  <a:lnTo>
                    <a:pt x="124" y="311"/>
                  </a:lnTo>
                  <a:lnTo>
                    <a:pt x="117" y="313"/>
                  </a:lnTo>
                  <a:lnTo>
                    <a:pt x="110" y="316"/>
                  </a:lnTo>
                  <a:lnTo>
                    <a:pt x="102" y="317"/>
                  </a:lnTo>
                  <a:lnTo>
                    <a:pt x="93" y="317"/>
                  </a:lnTo>
                  <a:lnTo>
                    <a:pt x="86" y="317"/>
                  </a:lnTo>
                  <a:lnTo>
                    <a:pt x="79" y="316"/>
                  </a:lnTo>
                  <a:lnTo>
                    <a:pt x="71" y="315"/>
                  </a:lnTo>
                  <a:lnTo>
                    <a:pt x="65" y="313"/>
                  </a:lnTo>
                  <a:lnTo>
                    <a:pt x="59" y="311"/>
                  </a:lnTo>
                  <a:lnTo>
                    <a:pt x="53" y="309"/>
                  </a:lnTo>
                  <a:lnTo>
                    <a:pt x="47" y="305"/>
                  </a:lnTo>
                  <a:lnTo>
                    <a:pt x="41" y="300"/>
                  </a:lnTo>
                  <a:lnTo>
                    <a:pt x="34" y="295"/>
                  </a:lnTo>
                  <a:lnTo>
                    <a:pt x="29" y="289"/>
                  </a:lnTo>
                  <a:lnTo>
                    <a:pt x="24" y="283"/>
                  </a:lnTo>
                  <a:lnTo>
                    <a:pt x="21" y="276"/>
                  </a:lnTo>
                  <a:lnTo>
                    <a:pt x="17" y="268"/>
                  </a:lnTo>
                  <a:lnTo>
                    <a:pt x="13" y="258"/>
                  </a:lnTo>
                  <a:lnTo>
                    <a:pt x="10" y="249"/>
                  </a:lnTo>
                  <a:lnTo>
                    <a:pt x="7" y="238"/>
                  </a:lnTo>
                  <a:lnTo>
                    <a:pt x="5" y="226"/>
                  </a:lnTo>
                  <a:lnTo>
                    <a:pt x="2" y="215"/>
                  </a:lnTo>
                  <a:lnTo>
                    <a:pt x="1" y="201"/>
                  </a:lnTo>
                  <a:lnTo>
                    <a:pt x="0" y="187"/>
                  </a:lnTo>
                  <a:lnTo>
                    <a:pt x="0" y="174"/>
                  </a:lnTo>
                  <a:lnTo>
                    <a:pt x="0" y="160"/>
                  </a:lnTo>
                  <a:lnTo>
                    <a:pt x="0" y="147"/>
                  </a:lnTo>
                  <a:lnTo>
                    <a:pt x="0" y="133"/>
                  </a:lnTo>
                  <a:lnTo>
                    <a:pt x="1" y="120"/>
                  </a:lnTo>
                  <a:lnTo>
                    <a:pt x="2" y="105"/>
                  </a:lnTo>
                  <a:lnTo>
                    <a:pt x="5" y="95"/>
                  </a:lnTo>
                  <a:lnTo>
                    <a:pt x="6" y="85"/>
                  </a:lnTo>
                  <a:lnTo>
                    <a:pt x="9" y="76"/>
                  </a:lnTo>
                  <a:lnTo>
                    <a:pt x="10" y="68"/>
                  </a:lnTo>
                  <a:lnTo>
                    <a:pt x="13" y="60"/>
                  </a:lnTo>
                  <a:lnTo>
                    <a:pt x="16" y="53"/>
                  </a:lnTo>
                  <a:lnTo>
                    <a:pt x="19" y="45"/>
                  </a:lnTo>
                  <a:lnTo>
                    <a:pt x="23" y="38"/>
                  </a:lnTo>
                  <a:lnTo>
                    <a:pt x="28" y="32"/>
                  </a:lnTo>
                  <a:lnTo>
                    <a:pt x="33" y="26"/>
                  </a:lnTo>
                  <a:lnTo>
                    <a:pt x="38" y="21"/>
                  </a:lnTo>
                  <a:lnTo>
                    <a:pt x="44" y="16"/>
                  </a:lnTo>
                  <a:lnTo>
                    <a:pt x="50" y="11"/>
                  </a:lnTo>
                  <a:lnTo>
                    <a:pt x="56" y="7"/>
                  </a:lnTo>
                  <a:lnTo>
                    <a:pt x="62" y="5"/>
                  </a:lnTo>
                  <a:lnTo>
                    <a:pt x="66" y="3"/>
                  </a:lnTo>
                  <a:lnTo>
                    <a:pt x="73" y="2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103" y="0"/>
                  </a:lnTo>
                  <a:lnTo>
                    <a:pt x="110" y="1"/>
                  </a:lnTo>
                  <a:lnTo>
                    <a:pt x="116" y="2"/>
                  </a:lnTo>
                  <a:lnTo>
                    <a:pt x="122" y="5"/>
                  </a:lnTo>
                  <a:lnTo>
                    <a:pt x="128" y="7"/>
                  </a:lnTo>
                  <a:lnTo>
                    <a:pt x="134" y="11"/>
                  </a:lnTo>
                  <a:lnTo>
                    <a:pt x="139" y="16"/>
                  </a:lnTo>
                  <a:lnTo>
                    <a:pt x="145" y="21"/>
                  </a:lnTo>
                  <a:lnTo>
                    <a:pt x="150" y="27"/>
                  </a:lnTo>
                  <a:lnTo>
                    <a:pt x="155" y="33"/>
                  </a:lnTo>
                  <a:lnTo>
                    <a:pt x="159" y="40"/>
                  </a:lnTo>
                  <a:lnTo>
                    <a:pt x="159" y="7"/>
                  </a:lnTo>
                  <a:lnTo>
                    <a:pt x="201" y="7"/>
                  </a:lnTo>
                  <a:lnTo>
                    <a:pt x="201" y="273"/>
                  </a:lnTo>
                  <a:lnTo>
                    <a:pt x="199" y="291"/>
                  </a:lnTo>
                  <a:lnTo>
                    <a:pt x="199" y="306"/>
                  </a:lnTo>
                  <a:lnTo>
                    <a:pt x="198" y="318"/>
                  </a:lnTo>
                  <a:lnTo>
                    <a:pt x="197" y="327"/>
                  </a:lnTo>
                  <a:lnTo>
                    <a:pt x="196" y="336"/>
                  </a:lnTo>
                  <a:lnTo>
                    <a:pt x="193" y="343"/>
                  </a:lnTo>
                  <a:lnTo>
                    <a:pt x="191" y="352"/>
                  </a:lnTo>
                  <a:lnTo>
                    <a:pt x="187" y="358"/>
                  </a:lnTo>
                  <a:lnTo>
                    <a:pt x="184" y="365"/>
                  </a:lnTo>
                  <a:lnTo>
                    <a:pt x="180" y="371"/>
                  </a:lnTo>
                  <a:lnTo>
                    <a:pt x="175" y="378"/>
                  </a:lnTo>
                  <a:lnTo>
                    <a:pt x="170" y="384"/>
                  </a:lnTo>
                  <a:lnTo>
                    <a:pt x="166" y="389"/>
                  </a:lnTo>
                  <a:lnTo>
                    <a:pt x="159" y="394"/>
                  </a:lnTo>
                  <a:lnTo>
                    <a:pt x="155" y="397"/>
                  </a:lnTo>
                  <a:lnTo>
                    <a:pt x="147" y="401"/>
                  </a:lnTo>
                  <a:lnTo>
                    <a:pt x="140" y="404"/>
                  </a:lnTo>
                  <a:lnTo>
                    <a:pt x="134" y="406"/>
                  </a:lnTo>
                  <a:lnTo>
                    <a:pt x="127" y="407"/>
                  </a:lnTo>
                  <a:lnTo>
                    <a:pt x="121" y="409"/>
                  </a:lnTo>
                  <a:lnTo>
                    <a:pt x="114" y="410"/>
                  </a:lnTo>
                  <a:lnTo>
                    <a:pt x="105" y="411"/>
                  </a:lnTo>
                  <a:lnTo>
                    <a:pt x="98" y="411"/>
                  </a:lnTo>
                  <a:lnTo>
                    <a:pt x="88" y="411"/>
                  </a:lnTo>
                  <a:lnTo>
                    <a:pt x="79" y="410"/>
                  </a:lnTo>
                  <a:lnTo>
                    <a:pt x="70" y="407"/>
                  </a:lnTo>
                  <a:lnTo>
                    <a:pt x="62" y="406"/>
                  </a:lnTo>
                  <a:lnTo>
                    <a:pt x="56" y="404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6" y="392"/>
                  </a:lnTo>
                  <a:lnTo>
                    <a:pt x="31" y="388"/>
                  </a:lnTo>
                  <a:lnTo>
                    <a:pt x="27" y="384"/>
                  </a:lnTo>
                  <a:lnTo>
                    <a:pt x="22" y="378"/>
                  </a:lnTo>
                  <a:lnTo>
                    <a:pt x="18" y="371"/>
                  </a:lnTo>
                  <a:lnTo>
                    <a:pt x="15" y="365"/>
                  </a:lnTo>
                  <a:lnTo>
                    <a:pt x="12" y="360"/>
                  </a:lnTo>
                  <a:lnTo>
                    <a:pt x="10" y="354"/>
                  </a:lnTo>
                  <a:lnTo>
                    <a:pt x="9" y="347"/>
                  </a:lnTo>
                  <a:lnTo>
                    <a:pt x="9" y="344"/>
                  </a:lnTo>
                  <a:lnTo>
                    <a:pt x="7" y="339"/>
                  </a:lnTo>
                  <a:close/>
                  <a:moveTo>
                    <a:pt x="42" y="164"/>
                  </a:moveTo>
                  <a:lnTo>
                    <a:pt x="42" y="175"/>
                  </a:lnTo>
                  <a:lnTo>
                    <a:pt x="44" y="186"/>
                  </a:lnTo>
                  <a:lnTo>
                    <a:pt x="44" y="196"/>
                  </a:lnTo>
                  <a:lnTo>
                    <a:pt x="45" y="206"/>
                  </a:lnTo>
                  <a:lnTo>
                    <a:pt x="46" y="216"/>
                  </a:lnTo>
                  <a:lnTo>
                    <a:pt x="47" y="226"/>
                  </a:lnTo>
                  <a:lnTo>
                    <a:pt x="50" y="232"/>
                  </a:lnTo>
                  <a:lnTo>
                    <a:pt x="51" y="239"/>
                  </a:lnTo>
                  <a:lnTo>
                    <a:pt x="53" y="246"/>
                  </a:lnTo>
                  <a:lnTo>
                    <a:pt x="56" y="253"/>
                  </a:lnTo>
                  <a:lnTo>
                    <a:pt x="59" y="258"/>
                  </a:lnTo>
                  <a:lnTo>
                    <a:pt x="63" y="264"/>
                  </a:lnTo>
                  <a:lnTo>
                    <a:pt x="69" y="269"/>
                  </a:lnTo>
                  <a:lnTo>
                    <a:pt x="73" y="273"/>
                  </a:lnTo>
                  <a:lnTo>
                    <a:pt x="79" y="275"/>
                  </a:lnTo>
                  <a:lnTo>
                    <a:pt x="85" y="278"/>
                  </a:lnTo>
                  <a:lnTo>
                    <a:pt x="92" y="280"/>
                  </a:lnTo>
                  <a:lnTo>
                    <a:pt x="98" y="280"/>
                  </a:lnTo>
                  <a:lnTo>
                    <a:pt x="103" y="280"/>
                  </a:lnTo>
                  <a:lnTo>
                    <a:pt x="109" y="279"/>
                  </a:lnTo>
                  <a:lnTo>
                    <a:pt x="114" y="278"/>
                  </a:lnTo>
                  <a:lnTo>
                    <a:pt x="118" y="275"/>
                  </a:lnTo>
                  <a:lnTo>
                    <a:pt x="122" y="274"/>
                  </a:lnTo>
                  <a:lnTo>
                    <a:pt x="127" y="270"/>
                  </a:lnTo>
                  <a:lnTo>
                    <a:pt x="132" y="267"/>
                  </a:lnTo>
                  <a:lnTo>
                    <a:pt x="137" y="262"/>
                  </a:lnTo>
                  <a:lnTo>
                    <a:pt x="141" y="255"/>
                  </a:lnTo>
                  <a:lnTo>
                    <a:pt x="145" y="248"/>
                  </a:lnTo>
                  <a:lnTo>
                    <a:pt x="149" y="241"/>
                  </a:lnTo>
                  <a:lnTo>
                    <a:pt x="150" y="234"/>
                  </a:lnTo>
                  <a:lnTo>
                    <a:pt x="152" y="226"/>
                  </a:lnTo>
                  <a:lnTo>
                    <a:pt x="153" y="218"/>
                  </a:lnTo>
                  <a:lnTo>
                    <a:pt x="155" y="208"/>
                  </a:lnTo>
                  <a:lnTo>
                    <a:pt x="156" y="199"/>
                  </a:lnTo>
                  <a:lnTo>
                    <a:pt x="157" y="189"/>
                  </a:lnTo>
                  <a:lnTo>
                    <a:pt x="157" y="176"/>
                  </a:lnTo>
                  <a:lnTo>
                    <a:pt x="158" y="164"/>
                  </a:lnTo>
                  <a:lnTo>
                    <a:pt x="158" y="152"/>
                  </a:lnTo>
                  <a:lnTo>
                    <a:pt x="158" y="141"/>
                  </a:lnTo>
                  <a:lnTo>
                    <a:pt x="157" y="128"/>
                  </a:lnTo>
                  <a:lnTo>
                    <a:pt x="156" y="117"/>
                  </a:lnTo>
                  <a:lnTo>
                    <a:pt x="155" y="105"/>
                  </a:lnTo>
                  <a:lnTo>
                    <a:pt x="152" y="92"/>
                  </a:lnTo>
                  <a:lnTo>
                    <a:pt x="151" y="85"/>
                  </a:lnTo>
                  <a:lnTo>
                    <a:pt x="149" y="79"/>
                  </a:lnTo>
                  <a:lnTo>
                    <a:pt x="146" y="71"/>
                  </a:lnTo>
                  <a:lnTo>
                    <a:pt x="143" y="64"/>
                  </a:lnTo>
                  <a:lnTo>
                    <a:pt x="139" y="58"/>
                  </a:lnTo>
                  <a:lnTo>
                    <a:pt x="134" y="53"/>
                  </a:lnTo>
                  <a:lnTo>
                    <a:pt x="129" y="48"/>
                  </a:lnTo>
                  <a:lnTo>
                    <a:pt x="123" y="44"/>
                  </a:lnTo>
                  <a:lnTo>
                    <a:pt x="118" y="40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99" y="37"/>
                  </a:lnTo>
                  <a:lnTo>
                    <a:pt x="92" y="38"/>
                  </a:lnTo>
                  <a:lnTo>
                    <a:pt x="85" y="39"/>
                  </a:lnTo>
                  <a:lnTo>
                    <a:pt x="79" y="42"/>
                  </a:lnTo>
                  <a:lnTo>
                    <a:pt x="73" y="45"/>
                  </a:lnTo>
                  <a:lnTo>
                    <a:pt x="69" y="49"/>
                  </a:lnTo>
                  <a:lnTo>
                    <a:pt x="64" y="54"/>
                  </a:lnTo>
                  <a:lnTo>
                    <a:pt x="59" y="60"/>
                  </a:lnTo>
                  <a:lnTo>
                    <a:pt x="57" y="65"/>
                  </a:lnTo>
                  <a:lnTo>
                    <a:pt x="53" y="73"/>
                  </a:lnTo>
                  <a:lnTo>
                    <a:pt x="52" y="79"/>
                  </a:lnTo>
                  <a:lnTo>
                    <a:pt x="50" y="86"/>
                  </a:lnTo>
                  <a:lnTo>
                    <a:pt x="48" y="95"/>
                  </a:lnTo>
                  <a:lnTo>
                    <a:pt x="46" y="106"/>
                  </a:lnTo>
                  <a:lnTo>
                    <a:pt x="45" y="118"/>
                  </a:lnTo>
                  <a:lnTo>
                    <a:pt x="44" y="129"/>
                  </a:lnTo>
                  <a:lnTo>
                    <a:pt x="44" y="141"/>
                  </a:lnTo>
                  <a:lnTo>
                    <a:pt x="42" y="152"/>
                  </a:lnTo>
                  <a:lnTo>
                    <a:pt x="42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4" name="Freeform 45"/>
            <p:cNvSpPr>
              <a:spLocks noEditPoints="1"/>
            </p:cNvSpPr>
            <p:nvPr/>
          </p:nvSpPr>
          <p:spPr bwMode="auto">
            <a:xfrm>
              <a:off x="2055813" y="3511550"/>
              <a:ext cx="73025" cy="125413"/>
            </a:xfrm>
            <a:custGeom>
              <a:avLst/>
              <a:gdLst>
                <a:gd name="T0" fmla="*/ 182 w 186"/>
                <a:gd name="T1" fmla="*/ 220 h 317"/>
                <a:gd name="T2" fmla="*/ 179 w 186"/>
                <a:gd name="T3" fmla="*/ 250 h 317"/>
                <a:gd name="T4" fmla="*/ 168 w 186"/>
                <a:gd name="T5" fmla="*/ 276 h 317"/>
                <a:gd name="T6" fmla="*/ 152 w 186"/>
                <a:gd name="T7" fmla="*/ 296 h 317"/>
                <a:gd name="T8" fmla="*/ 134 w 186"/>
                <a:gd name="T9" fmla="*/ 310 h 317"/>
                <a:gd name="T10" fmla="*/ 118 w 186"/>
                <a:gd name="T11" fmla="*/ 315 h 317"/>
                <a:gd name="T12" fmla="*/ 94 w 186"/>
                <a:gd name="T13" fmla="*/ 317 h 317"/>
                <a:gd name="T14" fmla="*/ 69 w 186"/>
                <a:gd name="T15" fmla="*/ 315 h 317"/>
                <a:gd name="T16" fmla="*/ 52 w 186"/>
                <a:gd name="T17" fmla="*/ 309 h 317"/>
                <a:gd name="T18" fmla="*/ 35 w 186"/>
                <a:gd name="T19" fmla="*/ 296 h 317"/>
                <a:gd name="T20" fmla="*/ 19 w 186"/>
                <a:gd name="T21" fmla="*/ 276 h 317"/>
                <a:gd name="T22" fmla="*/ 11 w 186"/>
                <a:gd name="T23" fmla="*/ 254 h 317"/>
                <a:gd name="T24" fmla="*/ 5 w 186"/>
                <a:gd name="T25" fmla="*/ 229 h 317"/>
                <a:gd name="T26" fmla="*/ 1 w 186"/>
                <a:gd name="T27" fmla="*/ 197 h 317"/>
                <a:gd name="T28" fmla="*/ 0 w 186"/>
                <a:gd name="T29" fmla="*/ 154 h 317"/>
                <a:gd name="T30" fmla="*/ 1 w 186"/>
                <a:gd name="T31" fmla="*/ 115 h 317"/>
                <a:gd name="T32" fmla="*/ 5 w 186"/>
                <a:gd name="T33" fmla="*/ 80 h 317"/>
                <a:gd name="T34" fmla="*/ 16 w 186"/>
                <a:gd name="T35" fmla="*/ 53 h 317"/>
                <a:gd name="T36" fmla="*/ 27 w 186"/>
                <a:gd name="T37" fmla="*/ 32 h 317"/>
                <a:gd name="T38" fmla="*/ 41 w 186"/>
                <a:gd name="T39" fmla="*/ 17 h 317"/>
                <a:gd name="T40" fmla="*/ 58 w 186"/>
                <a:gd name="T41" fmla="*/ 6 h 317"/>
                <a:gd name="T42" fmla="*/ 75 w 186"/>
                <a:gd name="T43" fmla="*/ 2 h 317"/>
                <a:gd name="T44" fmla="*/ 96 w 186"/>
                <a:gd name="T45" fmla="*/ 0 h 317"/>
                <a:gd name="T46" fmla="*/ 116 w 186"/>
                <a:gd name="T47" fmla="*/ 2 h 317"/>
                <a:gd name="T48" fmla="*/ 132 w 186"/>
                <a:gd name="T49" fmla="*/ 7 h 317"/>
                <a:gd name="T50" fmla="*/ 154 w 186"/>
                <a:gd name="T51" fmla="*/ 21 h 317"/>
                <a:gd name="T52" fmla="*/ 167 w 186"/>
                <a:gd name="T53" fmla="*/ 39 h 317"/>
                <a:gd name="T54" fmla="*/ 176 w 186"/>
                <a:gd name="T55" fmla="*/ 63 h 317"/>
                <a:gd name="T56" fmla="*/ 182 w 186"/>
                <a:gd name="T57" fmla="*/ 95 h 317"/>
                <a:gd name="T58" fmla="*/ 186 w 186"/>
                <a:gd name="T59" fmla="*/ 129 h 317"/>
                <a:gd name="T60" fmla="*/ 185 w 186"/>
                <a:gd name="T61" fmla="*/ 164 h 317"/>
                <a:gd name="T62" fmla="*/ 44 w 186"/>
                <a:gd name="T63" fmla="*/ 194 h 317"/>
                <a:gd name="T64" fmla="*/ 47 w 186"/>
                <a:gd name="T65" fmla="*/ 233 h 317"/>
                <a:gd name="T66" fmla="*/ 56 w 186"/>
                <a:gd name="T67" fmla="*/ 255 h 317"/>
                <a:gd name="T68" fmla="*/ 69 w 186"/>
                <a:gd name="T69" fmla="*/ 273 h 317"/>
                <a:gd name="T70" fmla="*/ 87 w 186"/>
                <a:gd name="T71" fmla="*/ 280 h 317"/>
                <a:gd name="T72" fmla="*/ 103 w 186"/>
                <a:gd name="T73" fmla="*/ 279 h 317"/>
                <a:gd name="T74" fmla="*/ 117 w 186"/>
                <a:gd name="T75" fmla="*/ 273 h 317"/>
                <a:gd name="T76" fmla="*/ 127 w 186"/>
                <a:gd name="T77" fmla="*/ 262 h 317"/>
                <a:gd name="T78" fmla="*/ 134 w 186"/>
                <a:gd name="T79" fmla="*/ 248 h 317"/>
                <a:gd name="T80" fmla="*/ 139 w 186"/>
                <a:gd name="T81" fmla="*/ 231 h 317"/>
                <a:gd name="T82" fmla="*/ 44 w 186"/>
                <a:gd name="T83" fmla="*/ 127 h 317"/>
                <a:gd name="T84" fmla="*/ 140 w 186"/>
                <a:gd name="T85" fmla="*/ 101 h 317"/>
                <a:gd name="T86" fmla="*/ 137 w 186"/>
                <a:gd name="T87" fmla="*/ 75 h 317"/>
                <a:gd name="T88" fmla="*/ 131 w 186"/>
                <a:gd name="T89" fmla="*/ 58 h 317"/>
                <a:gd name="T90" fmla="*/ 122 w 186"/>
                <a:gd name="T91" fmla="*/ 47 h 317"/>
                <a:gd name="T92" fmla="*/ 110 w 186"/>
                <a:gd name="T93" fmla="*/ 39 h 317"/>
                <a:gd name="T94" fmla="*/ 94 w 186"/>
                <a:gd name="T95" fmla="*/ 37 h 317"/>
                <a:gd name="T96" fmla="*/ 74 w 186"/>
                <a:gd name="T97" fmla="*/ 42 h 317"/>
                <a:gd name="T98" fmla="*/ 62 w 186"/>
                <a:gd name="T99" fmla="*/ 52 h 317"/>
                <a:gd name="T100" fmla="*/ 53 w 186"/>
                <a:gd name="T101" fmla="*/ 65 h 317"/>
                <a:gd name="T102" fmla="*/ 46 w 186"/>
                <a:gd name="T103" fmla="*/ 90 h 317"/>
                <a:gd name="T104" fmla="*/ 44 w 186"/>
                <a:gd name="T105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317">
                  <a:moveTo>
                    <a:pt x="140" y="210"/>
                  </a:moveTo>
                  <a:lnTo>
                    <a:pt x="184" y="210"/>
                  </a:lnTo>
                  <a:lnTo>
                    <a:pt x="182" y="220"/>
                  </a:lnTo>
                  <a:lnTo>
                    <a:pt x="181" y="231"/>
                  </a:lnTo>
                  <a:lnTo>
                    <a:pt x="180" y="241"/>
                  </a:lnTo>
                  <a:lnTo>
                    <a:pt x="179" y="250"/>
                  </a:lnTo>
                  <a:lnTo>
                    <a:pt x="175" y="260"/>
                  </a:lnTo>
                  <a:lnTo>
                    <a:pt x="172" y="268"/>
                  </a:lnTo>
                  <a:lnTo>
                    <a:pt x="168" y="276"/>
                  </a:lnTo>
                  <a:lnTo>
                    <a:pt x="163" y="284"/>
                  </a:lnTo>
                  <a:lnTo>
                    <a:pt x="158" y="291"/>
                  </a:lnTo>
                  <a:lnTo>
                    <a:pt x="152" y="296"/>
                  </a:lnTo>
                  <a:lnTo>
                    <a:pt x="146" y="302"/>
                  </a:lnTo>
                  <a:lnTo>
                    <a:pt x="140" y="306"/>
                  </a:lnTo>
                  <a:lnTo>
                    <a:pt x="134" y="310"/>
                  </a:lnTo>
                  <a:lnTo>
                    <a:pt x="129" y="312"/>
                  </a:lnTo>
                  <a:lnTo>
                    <a:pt x="123" y="313"/>
                  </a:lnTo>
                  <a:lnTo>
                    <a:pt x="118" y="315"/>
                  </a:lnTo>
                  <a:lnTo>
                    <a:pt x="110" y="316"/>
                  </a:lnTo>
                  <a:lnTo>
                    <a:pt x="103" y="317"/>
                  </a:lnTo>
                  <a:lnTo>
                    <a:pt x="94" y="317"/>
                  </a:lnTo>
                  <a:lnTo>
                    <a:pt x="87" y="317"/>
                  </a:lnTo>
                  <a:lnTo>
                    <a:pt x="79" y="316"/>
                  </a:lnTo>
                  <a:lnTo>
                    <a:pt x="69" y="315"/>
                  </a:lnTo>
                  <a:lnTo>
                    <a:pt x="63" y="313"/>
                  </a:lnTo>
                  <a:lnTo>
                    <a:pt x="58" y="311"/>
                  </a:lnTo>
                  <a:lnTo>
                    <a:pt x="52" y="309"/>
                  </a:lnTo>
                  <a:lnTo>
                    <a:pt x="46" y="305"/>
                  </a:lnTo>
                  <a:lnTo>
                    <a:pt x="40" y="301"/>
                  </a:lnTo>
                  <a:lnTo>
                    <a:pt x="35" y="296"/>
                  </a:lnTo>
                  <a:lnTo>
                    <a:pt x="30" y="290"/>
                  </a:lnTo>
                  <a:lnTo>
                    <a:pt x="24" y="284"/>
                  </a:lnTo>
                  <a:lnTo>
                    <a:pt x="19" y="276"/>
                  </a:lnTo>
                  <a:lnTo>
                    <a:pt x="17" y="269"/>
                  </a:lnTo>
                  <a:lnTo>
                    <a:pt x="13" y="262"/>
                  </a:lnTo>
                  <a:lnTo>
                    <a:pt x="11" y="254"/>
                  </a:lnTo>
                  <a:lnTo>
                    <a:pt x="9" y="247"/>
                  </a:lnTo>
                  <a:lnTo>
                    <a:pt x="7" y="239"/>
                  </a:lnTo>
                  <a:lnTo>
                    <a:pt x="5" y="229"/>
                  </a:lnTo>
                  <a:lnTo>
                    <a:pt x="4" y="221"/>
                  </a:lnTo>
                  <a:lnTo>
                    <a:pt x="3" y="211"/>
                  </a:lnTo>
                  <a:lnTo>
                    <a:pt x="1" y="197"/>
                  </a:lnTo>
                  <a:lnTo>
                    <a:pt x="0" y="185"/>
                  </a:lnTo>
                  <a:lnTo>
                    <a:pt x="0" y="170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1" y="115"/>
                  </a:lnTo>
                  <a:lnTo>
                    <a:pt x="3" y="102"/>
                  </a:lnTo>
                  <a:lnTo>
                    <a:pt x="4" y="91"/>
                  </a:lnTo>
                  <a:lnTo>
                    <a:pt x="5" y="80"/>
                  </a:lnTo>
                  <a:lnTo>
                    <a:pt x="9" y="70"/>
                  </a:lnTo>
                  <a:lnTo>
                    <a:pt x="11" y="61"/>
                  </a:lnTo>
                  <a:lnTo>
                    <a:pt x="16" y="53"/>
                  </a:lnTo>
                  <a:lnTo>
                    <a:pt x="19" y="44"/>
                  </a:lnTo>
                  <a:lnTo>
                    <a:pt x="23" y="38"/>
                  </a:lnTo>
                  <a:lnTo>
                    <a:pt x="27" y="32"/>
                  </a:lnTo>
                  <a:lnTo>
                    <a:pt x="32" y="26"/>
                  </a:lnTo>
                  <a:lnTo>
                    <a:pt x="36" y="21"/>
                  </a:lnTo>
                  <a:lnTo>
                    <a:pt x="41" y="17"/>
                  </a:lnTo>
                  <a:lnTo>
                    <a:pt x="47" y="13"/>
                  </a:lnTo>
                  <a:lnTo>
                    <a:pt x="52" y="10"/>
                  </a:lnTo>
                  <a:lnTo>
                    <a:pt x="58" y="6"/>
                  </a:lnTo>
                  <a:lnTo>
                    <a:pt x="64" y="5"/>
                  </a:lnTo>
                  <a:lnTo>
                    <a:pt x="70" y="2"/>
                  </a:lnTo>
                  <a:lnTo>
                    <a:pt x="75" y="2"/>
                  </a:lnTo>
                  <a:lnTo>
                    <a:pt x="82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10" y="0"/>
                  </a:lnTo>
                  <a:lnTo>
                    <a:pt x="116" y="2"/>
                  </a:lnTo>
                  <a:lnTo>
                    <a:pt x="122" y="3"/>
                  </a:lnTo>
                  <a:lnTo>
                    <a:pt x="127" y="5"/>
                  </a:lnTo>
                  <a:lnTo>
                    <a:pt x="132" y="7"/>
                  </a:lnTo>
                  <a:lnTo>
                    <a:pt x="140" y="11"/>
                  </a:lnTo>
                  <a:lnTo>
                    <a:pt x="146" y="16"/>
                  </a:lnTo>
                  <a:lnTo>
                    <a:pt x="154" y="21"/>
                  </a:lnTo>
                  <a:lnTo>
                    <a:pt x="158" y="27"/>
                  </a:lnTo>
                  <a:lnTo>
                    <a:pt x="163" y="33"/>
                  </a:lnTo>
                  <a:lnTo>
                    <a:pt x="167" y="39"/>
                  </a:lnTo>
                  <a:lnTo>
                    <a:pt x="170" y="47"/>
                  </a:lnTo>
                  <a:lnTo>
                    <a:pt x="174" y="55"/>
                  </a:lnTo>
                  <a:lnTo>
                    <a:pt x="176" y="63"/>
                  </a:lnTo>
                  <a:lnTo>
                    <a:pt x="179" y="73"/>
                  </a:lnTo>
                  <a:lnTo>
                    <a:pt x="181" y="84"/>
                  </a:lnTo>
                  <a:lnTo>
                    <a:pt x="182" y="95"/>
                  </a:lnTo>
                  <a:lnTo>
                    <a:pt x="184" y="106"/>
                  </a:lnTo>
                  <a:lnTo>
                    <a:pt x="185" y="118"/>
                  </a:lnTo>
                  <a:lnTo>
                    <a:pt x="186" y="129"/>
                  </a:lnTo>
                  <a:lnTo>
                    <a:pt x="186" y="141"/>
                  </a:lnTo>
                  <a:lnTo>
                    <a:pt x="185" y="148"/>
                  </a:lnTo>
                  <a:lnTo>
                    <a:pt x="185" y="164"/>
                  </a:lnTo>
                  <a:lnTo>
                    <a:pt x="42" y="164"/>
                  </a:lnTo>
                  <a:lnTo>
                    <a:pt x="42" y="175"/>
                  </a:lnTo>
                  <a:lnTo>
                    <a:pt x="44" y="194"/>
                  </a:lnTo>
                  <a:lnTo>
                    <a:pt x="45" y="212"/>
                  </a:lnTo>
                  <a:lnTo>
                    <a:pt x="46" y="222"/>
                  </a:lnTo>
                  <a:lnTo>
                    <a:pt x="47" y="233"/>
                  </a:lnTo>
                  <a:lnTo>
                    <a:pt x="50" y="241"/>
                  </a:lnTo>
                  <a:lnTo>
                    <a:pt x="52" y="249"/>
                  </a:lnTo>
                  <a:lnTo>
                    <a:pt x="56" y="255"/>
                  </a:lnTo>
                  <a:lnTo>
                    <a:pt x="59" y="263"/>
                  </a:lnTo>
                  <a:lnTo>
                    <a:pt x="64" y="268"/>
                  </a:lnTo>
                  <a:lnTo>
                    <a:pt x="69" y="273"/>
                  </a:lnTo>
                  <a:lnTo>
                    <a:pt x="75" y="275"/>
                  </a:lnTo>
                  <a:lnTo>
                    <a:pt x="81" y="278"/>
                  </a:lnTo>
                  <a:lnTo>
                    <a:pt x="87" y="280"/>
                  </a:lnTo>
                  <a:lnTo>
                    <a:pt x="93" y="280"/>
                  </a:lnTo>
                  <a:lnTo>
                    <a:pt x="98" y="280"/>
                  </a:lnTo>
                  <a:lnTo>
                    <a:pt x="103" y="279"/>
                  </a:lnTo>
                  <a:lnTo>
                    <a:pt x="108" y="278"/>
                  </a:lnTo>
                  <a:lnTo>
                    <a:pt x="112" y="275"/>
                  </a:lnTo>
                  <a:lnTo>
                    <a:pt x="117" y="273"/>
                  </a:lnTo>
                  <a:lnTo>
                    <a:pt x="122" y="269"/>
                  </a:lnTo>
                  <a:lnTo>
                    <a:pt x="125" y="265"/>
                  </a:lnTo>
                  <a:lnTo>
                    <a:pt x="127" y="262"/>
                  </a:lnTo>
                  <a:lnTo>
                    <a:pt x="131" y="258"/>
                  </a:lnTo>
                  <a:lnTo>
                    <a:pt x="133" y="253"/>
                  </a:lnTo>
                  <a:lnTo>
                    <a:pt x="134" y="248"/>
                  </a:lnTo>
                  <a:lnTo>
                    <a:pt x="137" y="243"/>
                  </a:lnTo>
                  <a:lnTo>
                    <a:pt x="138" y="237"/>
                  </a:lnTo>
                  <a:lnTo>
                    <a:pt x="139" y="231"/>
                  </a:lnTo>
                  <a:lnTo>
                    <a:pt x="139" y="225"/>
                  </a:lnTo>
                  <a:lnTo>
                    <a:pt x="140" y="210"/>
                  </a:lnTo>
                  <a:close/>
                  <a:moveTo>
                    <a:pt x="44" y="127"/>
                  </a:moveTo>
                  <a:lnTo>
                    <a:pt x="141" y="127"/>
                  </a:lnTo>
                  <a:lnTo>
                    <a:pt x="140" y="111"/>
                  </a:lnTo>
                  <a:lnTo>
                    <a:pt x="140" y="101"/>
                  </a:lnTo>
                  <a:lnTo>
                    <a:pt x="139" y="91"/>
                  </a:lnTo>
                  <a:lnTo>
                    <a:pt x="138" y="82"/>
                  </a:lnTo>
                  <a:lnTo>
                    <a:pt x="137" y="75"/>
                  </a:lnTo>
                  <a:lnTo>
                    <a:pt x="134" y="69"/>
                  </a:lnTo>
                  <a:lnTo>
                    <a:pt x="133" y="64"/>
                  </a:lnTo>
                  <a:lnTo>
                    <a:pt x="131" y="58"/>
                  </a:lnTo>
                  <a:lnTo>
                    <a:pt x="127" y="54"/>
                  </a:lnTo>
                  <a:lnTo>
                    <a:pt x="125" y="50"/>
                  </a:lnTo>
                  <a:lnTo>
                    <a:pt x="122" y="47"/>
                  </a:lnTo>
                  <a:lnTo>
                    <a:pt x="118" y="43"/>
                  </a:lnTo>
                  <a:lnTo>
                    <a:pt x="115" y="42"/>
                  </a:lnTo>
                  <a:lnTo>
                    <a:pt x="110" y="39"/>
                  </a:lnTo>
                  <a:lnTo>
                    <a:pt x="105" y="38"/>
                  </a:lnTo>
                  <a:lnTo>
                    <a:pt x="100" y="37"/>
                  </a:lnTo>
                  <a:lnTo>
                    <a:pt x="94" y="37"/>
                  </a:lnTo>
                  <a:lnTo>
                    <a:pt x="87" y="38"/>
                  </a:lnTo>
                  <a:lnTo>
                    <a:pt x="81" y="39"/>
                  </a:lnTo>
                  <a:lnTo>
                    <a:pt x="74" y="42"/>
                  </a:lnTo>
                  <a:lnTo>
                    <a:pt x="68" y="45"/>
                  </a:lnTo>
                  <a:lnTo>
                    <a:pt x="65" y="48"/>
                  </a:lnTo>
                  <a:lnTo>
                    <a:pt x="62" y="52"/>
                  </a:lnTo>
                  <a:lnTo>
                    <a:pt x="58" y="55"/>
                  </a:lnTo>
                  <a:lnTo>
                    <a:pt x="56" y="60"/>
                  </a:lnTo>
                  <a:lnTo>
                    <a:pt x="53" y="65"/>
                  </a:lnTo>
                  <a:lnTo>
                    <a:pt x="51" y="70"/>
                  </a:lnTo>
                  <a:lnTo>
                    <a:pt x="48" y="80"/>
                  </a:lnTo>
                  <a:lnTo>
                    <a:pt x="46" y="90"/>
                  </a:lnTo>
                  <a:lnTo>
                    <a:pt x="45" y="97"/>
                  </a:lnTo>
                  <a:lnTo>
                    <a:pt x="45" y="105"/>
                  </a:lnTo>
                  <a:lnTo>
                    <a:pt x="44" y="112"/>
                  </a:lnTo>
                  <a:lnTo>
                    <a:pt x="44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5" name="Freeform 46"/>
            <p:cNvSpPr>
              <a:spLocks/>
            </p:cNvSpPr>
            <p:nvPr/>
          </p:nvSpPr>
          <p:spPr bwMode="auto">
            <a:xfrm>
              <a:off x="2155825" y="3511550"/>
              <a:ext cx="73025" cy="122238"/>
            </a:xfrm>
            <a:custGeom>
              <a:avLst/>
              <a:gdLst>
                <a:gd name="T0" fmla="*/ 0 w 186"/>
                <a:gd name="T1" fmla="*/ 7 h 310"/>
                <a:gd name="T2" fmla="*/ 41 w 186"/>
                <a:gd name="T3" fmla="*/ 40 h 310"/>
                <a:gd name="T4" fmla="*/ 50 w 186"/>
                <a:gd name="T5" fmla="*/ 28 h 310"/>
                <a:gd name="T6" fmla="*/ 60 w 186"/>
                <a:gd name="T7" fmla="*/ 18 h 310"/>
                <a:gd name="T8" fmla="*/ 70 w 186"/>
                <a:gd name="T9" fmla="*/ 11 h 310"/>
                <a:gd name="T10" fmla="*/ 82 w 186"/>
                <a:gd name="T11" fmla="*/ 5 h 310"/>
                <a:gd name="T12" fmla="*/ 97 w 186"/>
                <a:gd name="T13" fmla="*/ 1 h 310"/>
                <a:gd name="T14" fmla="*/ 115 w 186"/>
                <a:gd name="T15" fmla="*/ 0 h 310"/>
                <a:gd name="T16" fmla="*/ 132 w 186"/>
                <a:gd name="T17" fmla="*/ 1 h 310"/>
                <a:gd name="T18" fmla="*/ 148 w 186"/>
                <a:gd name="T19" fmla="*/ 6 h 310"/>
                <a:gd name="T20" fmla="*/ 157 w 186"/>
                <a:gd name="T21" fmla="*/ 11 h 310"/>
                <a:gd name="T22" fmla="*/ 166 w 186"/>
                <a:gd name="T23" fmla="*/ 17 h 310"/>
                <a:gd name="T24" fmla="*/ 173 w 186"/>
                <a:gd name="T25" fmla="*/ 24 h 310"/>
                <a:gd name="T26" fmla="*/ 179 w 186"/>
                <a:gd name="T27" fmla="*/ 36 h 310"/>
                <a:gd name="T28" fmla="*/ 184 w 186"/>
                <a:gd name="T29" fmla="*/ 48 h 310"/>
                <a:gd name="T30" fmla="*/ 186 w 186"/>
                <a:gd name="T31" fmla="*/ 61 h 310"/>
                <a:gd name="T32" fmla="*/ 186 w 186"/>
                <a:gd name="T33" fmla="*/ 76 h 310"/>
                <a:gd name="T34" fmla="*/ 144 w 186"/>
                <a:gd name="T35" fmla="*/ 310 h 310"/>
                <a:gd name="T36" fmla="*/ 144 w 186"/>
                <a:gd name="T37" fmla="*/ 87 h 310"/>
                <a:gd name="T38" fmla="*/ 143 w 186"/>
                <a:gd name="T39" fmla="*/ 75 h 310"/>
                <a:gd name="T40" fmla="*/ 140 w 186"/>
                <a:gd name="T41" fmla="*/ 64 h 310"/>
                <a:gd name="T42" fmla="*/ 137 w 186"/>
                <a:gd name="T43" fmla="*/ 54 h 310"/>
                <a:gd name="T44" fmla="*/ 128 w 186"/>
                <a:gd name="T45" fmla="*/ 44 h 310"/>
                <a:gd name="T46" fmla="*/ 117 w 186"/>
                <a:gd name="T47" fmla="*/ 39 h 310"/>
                <a:gd name="T48" fmla="*/ 108 w 186"/>
                <a:gd name="T49" fmla="*/ 37 h 310"/>
                <a:gd name="T50" fmla="*/ 97 w 186"/>
                <a:gd name="T51" fmla="*/ 37 h 310"/>
                <a:gd name="T52" fmla="*/ 86 w 186"/>
                <a:gd name="T53" fmla="*/ 39 h 310"/>
                <a:gd name="T54" fmla="*/ 74 w 186"/>
                <a:gd name="T55" fmla="*/ 44 h 310"/>
                <a:gd name="T56" fmla="*/ 64 w 186"/>
                <a:gd name="T57" fmla="*/ 50 h 310"/>
                <a:gd name="T58" fmla="*/ 56 w 186"/>
                <a:gd name="T59" fmla="*/ 60 h 310"/>
                <a:gd name="T60" fmla="*/ 49 w 186"/>
                <a:gd name="T61" fmla="*/ 71 h 310"/>
                <a:gd name="T62" fmla="*/ 44 w 186"/>
                <a:gd name="T63" fmla="*/ 87 h 310"/>
                <a:gd name="T64" fmla="*/ 0 w 186"/>
                <a:gd name="T65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10">
                  <a:moveTo>
                    <a:pt x="0" y="310"/>
                  </a:moveTo>
                  <a:lnTo>
                    <a:pt x="0" y="7"/>
                  </a:lnTo>
                  <a:lnTo>
                    <a:pt x="41" y="7"/>
                  </a:lnTo>
                  <a:lnTo>
                    <a:pt x="41" y="40"/>
                  </a:lnTo>
                  <a:lnTo>
                    <a:pt x="46" y="33"/>
                  </a:lnTo>
                  <a:lnTo>
                    <a:pt x="50" y="28"/>
                  </a:lnTo>
                  <a:lnTo>
                    <a:pt x="55" y="23"/>
                  </a:lnTo>
                  <a:lnTo>
                    <a:pt x="60" y="18"/>
                  </a:lnTo>
                  <a:lnTo>
                    <a:pt x="66" y="15"/>
                  </a:lnTo>
                  <a:lnTo>
                    <a:pt x="70" y="11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90" y="3"/>
                  </a:lnTo>
                  <a:lnTo>
                    <a:pt x="97" y="1"/>
                  </a:lnTo>
                  <a:lnTo>
                    <a:pt x="107" y="0"/>
                  </a:lnTo>
                  <a:lnTo>
                    <a:pt x="115" y="0"/>
                  </a:lnTo>
                  <a:lnTo>
                    <a:pt x="124" y="0"/>
                  </a:lnTo>
                  <a:lnTo>
                    <a:pt x="132" y="1"/>
                  </a:lnTo>
                  <a:lnTo>
                    <a:pt x="139" y="3"/>
                  </a:lnTo>
                  <a:lnTo>
                    <a:pt x="148" y="6"/>
                  </a:lnTo>
                  <a:lnTo>
                    <a:pt x="152" y="7"/>
                  </a:lnTo>
                  <a:lnTo>
                    <a:pt x="157" y="11"/>
                  </a:lnTo>
                  <a:lnTo>
                    <a:pt x="162" y="13"/>
                  </a:lnTo>
                  <a:lnTo>
                    <a:pt x="166" y="17"/>
                  </a:lnTo>
                  <a:lnTo>
                    <a:pt x="169" y="21"/>
                  </a:lnTo>
                  <a:lnTo>
                    <a:pt x="173" y="24"/>
                  </a:lnTo>
                  <a:lnTo>
                    <a:pt x="177" y="29"/>
                  </a:lnTo>
                  <a:lnTo>
                    <a:pt x="179" y="36"/>
                  </a:lnTo>
                  <a:lnTo>
                    <a:pt x="181" y="40"/>
                  </a:lnTo>
                  <a:lnTo>
                    <a:pt x="184" y="48"/>
                  </a:lnTo>
                  <a:lnTo>
                    <a:pt x="185" y="54"/>
                  </a:lnTo>
                  <a:lnTo>
                    <a:pt x="186" y="61"/>
                  </a:lnTo>
                  <a:lnTo>
                    <a:pt x="186" y="69"/>
                  </a:lnTo>
                  <a:lnTo>
                    <a:pt x="186" y="76"/>
                  </a:lnTo>
                  <a:lnTo>
                    <a:pt x="186" y="310"/>
                  </a:lnTo>
                  <a:lnTo>
                    <a:pt x="144" y="310"/>
                  </a:lnTo>
                  <a:lnTo>
                    <a:pt x="144" y="97"/>
                  </a:lnTo>
                  <a:lnTo>
                    <a:pt x="144" y="87"/>
                  </a:lnTo>
                  <a:lnTo>
                    <a:pt x="144" y="80"/>
                  </a:lnTo>
                  <a:lnTo>
                    <a:pt x="143" y="75"/>
                  </a:lnTo>
                  <a:lnTo>
                    <a:pt x="143" y="69"/>
                  </a:lnTo>
                  <a:lnTo>
                    <a:pt x="140" y="64"/>
                  </a:lnTo>
                  <a:lnTo>
                    <a:pt x="139" y="59"/>
                  </a:lnTo>
                  <a:lnTo>
                    <a:pt x="137" y="54"/>
                  </a:lnTo>
                  <a:lnTo>
                    <a:pt x="132" y="49"/>
                  </a:lnTo>
                  <a:lnTo>
                    <a:pt x="128" y="44"/>
                  </a:lnTo>
                  <a:lnTo>
                    <a:pt x="122" y="42"/>
                  </a:lnTo>
                  <a:lnTo>
                    <a:pt x="117" y="39"/>
                  </a:lnTo>
                  <a:lnTo>
                    <a:pt x="114" y="38"/>
                  </a:lnTo>
                  <a:lnTo>
                    <a:pt x="108" y="37"/>
                  </a:lnTo>
                  <a:lnTo>
                    <a:pt x="103" y="37"/>
                  </a:lnTo>
                  <a:lnTo>
                    <a:pt x="97" y="37"/>
                  </a:lnTo>
                  <a:lnTo>
                    <a:pt x="91" y="38"/>
                  </a:lnTo>
                  <a:lnTo>
                    <a:pt x="86" y="39"/>
                  </a:lnTo>
                  <a:lnTo>
                    <a:pt x="80" y="42"/>
                  </a:lnTo>
                  <a:lnTo>
                    <a:pt x="74" y="44"/>
                  </a:lnTo>
                  <a:lnTo>
                    <a:pt x="69" y="48"/>
                  </a:lnTo>
                  <a:lnTo>
                    <a:pt x="64" y="50"/>
                  </a:lnTo>
                  <a:lnTo>
                    <a:pt x="61" y="55"/>
                  </a:lnTo>
                  <a:lnTo>
                    <a:pt x="56" y="60"/>
                  </a:lnTo>
                  <a:lnTo>
                    <a:pt x="52" y="65"/>
                  </a:lnTo>
                  <a:lnTo>
                    <a:pt x="49" y="71"/>
                  </a:lnTo>
                  <a:lnTo>
                    <a:pt x="46" y="79"/>
                  </a:lnTo>
                  <a:lnTo>
                    <a:pt x="44" y="87"/>
                  </a:lnTo>
                  <a:lnTo>
                    <a:pt x="44" y="310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6" name="Freeform 47"/>
            <p:cNvSpPr>
              <a:spLocks noEditPoints="1"/>
            </p:cNvSpPr>
            <p:nvPr/>
          </p:nvSpPr>
          <p:spPr bwMode="auto">
            <a:xfrm>
              <a:off x="2255838" y="3511550"/>
              <a:ext cx="73025" cy="125413"/>
            </a:xfrm>
            <a:custGeom>
              <a:avLst/>
              <a:gdLst>
                <a:gd name="T0" fmla="*/ 183 w 186"/>
                <a:gd name="T1" fmla="*/ 220 h 317"/>
                <a:gd name="T2" fmla="*/ 178 w 186"/>
                <a:gd name="T3" fmla="*/ 250 h 317"/>
                <a:gd name="T4" fmla="*/ 169 w 186"/>
                <a:gd name="T5" fmla="*/ 276 h 317"/>
                <a:gd name="T6" fmla="*/ 153 w 186"/>
                <a:gd name="T7" fmla="*/ 296 h 317"/>
                <a:gd name="T8" fmla="*/ 135 w 186"/>
                <a:gd name="T9" fmla="*/ 310 h 317"/>
                <a:gd name="T10" fmla="*/ 119 w 186"/>
                <a:gd name="T11" fmla="*/ 315 h 317"/>
                <a:gd name="T12" fmla="*/ 95 w 186"/>
                <a:gd name="T13" fmla="*/ 317 h 317"/>
                <a:gd name="T14" fmla="*/ 71 w 186"/>
                <a:gd name="T15" fmla="*/ 315 h 317"/>
                <a:gd name="T16" fmla="*/ 54 w 186"/>
                <a:gd name="T17" fmla="*/ 309 h 317"/>
                <a:gd name="T18" fmla="*/ 36 w 186"/>
                <a:gd name="T19" fmla="*/ 296 h 317"/>
                <a:gd name="T20" fmla="*/ 21 w 186"/>
                <a:gd name="T21" fmla="*/ 276 h 317"/>
                <a:gd name="T22" fmla="*/ 12 w 186"/>
                <a:gd name="T23" fmla="*/ 254 h 317"/>
                <a:gd name="T24" fmla="*/ 6 w 186"/>
                <a:gd name="T25" fmla="*/ 229 h 317"/>
                <a:gd name="T26" fmla="*/ 2 w 186"/>
                <a:gd name="T27" fmla="*/ 197 h 317"/>
                <a:gd name="T28" fmla="*/ 0 w 186"/>
                <a:gd name="T29" fmla="*/ 154 h 317"/>
                <a:gd name="T30" fmla="*/ 2 w 186"/>
                <a:gd name="T31" fmla="*/ 115 h 317"/>
                <a:gd name="T32" fmla="*/ 7 w 186"/>
                <a:gd name="T33" fmla="*/ 80 h 317"/>
                <a:gd name="T34" fmla="*/ 15 w 186"/>
                <a:gd name="T35" fmla="*/ 53 h 317"/>
                <a:gd name="T36" fmla="*/ 28 w 186"/>
                <a:gd name="T37" fmla="*/ 32 h 317"/>
                <a:gd name="T38" fmla="*/ 42 w 186"/>
                <a:gd name="T39" fmla="*/ 17 h 317"/>
                <a:gd name="T40" fmla="*/ 59 w 186"/>
                <a:gd name="T41" fmla="*/ 6 h 317"/>
                <a:gd name="T42" fmla="*/ 77 w 186"/>
                <a:gd name="T43" fmla="*/ 2 h 317"/>
                <a:gd name="T44" fmla="*/ 96 w 186"/>
                <a:gd name="T45" fmla="*/ 0 h 317"/>
                <a:gd name="T46" fmla="*/ 117 w 186"/>
                <a:gd name="T47" fmla="*/ 2 h 317"/>
                <a:gd name="T48" fmla="*/ 134 w 186"/>
                <a:gd name="T49" fmla="*/ 7 h 317"/>
                <a:gd name="T50" fmla="*/ 154 w 186"/>
                <a:gd name="T51" fmla="*/ 21 h 317"/>
                <a:gd name="T52" fmla="*/ 168 w 186"/>
                <a:gd name="T53" fmla="*/ 39 h 317"/>
                <a:gd name="T54" fmla="*/ 177 w 186"/>
                <a:gd name="T55" fmla="*/ 63 h 317"/>
                <a:gd name="T56" fmla="*/ 183 w 186"/>
                <a:gd name="T57" fmla="*/ 95 h 317"/>
                <a:gd name="T58" fmla="*/ 186 w 186"/>
                <a:gd name="T59" fmla="*/ 129 h 317"/>
                <a:gd name="T60" fmla="*/ 186 w 186"/>
                <a:gd name="T61" fmla="*/ 164 h 317"/>
                <a:gd name="T62" fmla="*/ 43 w 186"/>
                <a:gd name="T63" fmla="*/ 194 h 317"/>
                <a:gd name="T64" fmla="*/ 48 w 186"/>
                <a:gd name="T65" fmla="*/ 233 h 317"/>
                <a:gd name="T66" fmla="*/ 56 w 186"/>
                <a:gd name="T67" fmla="*/ 255 h 317"/>
                <a:gd name="T68" fmla="*/ 71 w 186"/>
                <a:gd name="T69" fmla="*/ 273 h 317"/>
                <a:gd name="T70" fmla="*/ 88 w 186"/>
                <a:gd name="T71" fmla="*/ 280 h 317"/>
                <a:gd name="T72" fmla="*/ 104 w 186"/>
                <a:gd name="T73" fmla="*/ 279 h 317"/>
                <a:gd name="T74" fmla="*/ 119 w 186"/>
                <a:gd name="T75" fmla="*/ 273 h 317"/>
                <a:gd name="T76" fmla="*/ 129 w 186"/>
                <a:gd name="T77" fmla="*/ 262 h 317"/>
                <a:gd name="T78" fmla="*/ 135 w 186"/>
                <a:gd name="T79" fmla="*/ 248 h 317"/>
                <a:gd name="T80" fmla="*/ 140 w 186"/>
                <a:gd name="T81" fmla="*/ 231 h 317"/>
                <a:gd name="T82" fmla="*/ 43 w 186"/>
                <a:gd name="T83" fmla="*/ 127 h 317"/>
                <a:gd name="T84" fmla="*/ 141 w 186"/>
                <a:gd name="T85" fmla="*/ 101 h 317"/>
                <a:gd name="T86" fmla="*/ 136 w 186"/>
                <a:gd name="T87" fmla="*/ 75 h 317"/>
                <a:gd name="T88" fmla="*/ 130 w 186"/>
                <a:gd name="T89" fmla="*/ 58 h 317"/>
                <a:gd name="T90" fmla="*/ 122 w 186"/>
                <a:gd name="T91" fmla="*/ 47 h 317"/>
                <a:gd name="T92" fmla="*/ 111 w 186"/>
                <a:gd name="T93" fmla="*/ 39 h 317"/>
                <a:gd name="T94" fmla="*/ 95 w 186"/>
                <a:gd name="T95" fmla="*/ 37 h 317"/>
                <a:gd name="T96" fmla="*/ 76 w 186"/>
                <a:gd name="T97" fmla="*/ 42 h 317"/>
                <a:gd name="T98" fmla="*/ 63 w 186"/>
                <a:gd name="T99" fmla="*/ 52 h 317"/>
                <a:gd name="T100" fmla="*/ 54 w 186"/>
                <a:gd name="T101" fmla="*/ 65 h 317"/>
                <a:gd name="T102" fmla="*/ 47 w 186"/>
                <a:gd name="T103" fmla="*/ 90 h 317"/>
                <a:gd name="T104" fmla="*/ 44 w 186"/>
                <a:gd name="T105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317">
                  <a:moveTo>
                    <a:pt x="141" y="210"/>
                  </a:moveTo>
                  <a:lnTo>
                    <a:pt x="185" y="210"/>
                  </a:lnTo>
                  <a:lnTo>
                    <a:pt x="183" y="220"/>
                  </a:lnTo>
                  <a:lnTo>
                    <a:pt x="183" y="231"/>
                  </a:lnTo>
                  <a:lnTo>
                    <a:pt x="181" y="241"/>
                  </a:lnTo>
                  <a:lnTo>
                    <a:pt x="178" y="250"/>
                  </a:lnTo>
                  <a:lnTo>
                    <a:pt x="176" y="260"/>
                  </a:lnTo>
                  <a:lnTo>
                    <a:pt x="172" y="268"/>
                  </a:lnTo>
                  <a:lnTo>
                    <a:pt x="169" y="276"/>
                  </a:lnTo>
                  <a:lnTo>
                    <a:pt x="164" y="284"/>
                  </a:lnTo>
                  <a:lnTo>
                    <a:pt x="158" y="291"/>
                  </a:lnTo>
                  <a:lnTo>
                    <a:pt x="153" y="296"/>
                  </a:lnTo>
                  <a:lnTo>
                    <a:pt x="147" y="302"/>
                  </a:lnTo>
                  <a:lnTo>
                    <a:pt x="141" y="306"/>
                  </a:lnTo>
                  <a:lnTo>
                    <a:pt x="135" y="310"/>
                  </a:lnTo>
                  <a:lnTo>
                    <a:pt x="130" y="312"/>
                  </a:lnTo>
                  <a:lnTo>
                    <a:pt x="124" y="313"/>
                  </a:lnTo>
                  <a:lnTo>
                    <a:pt x="119" y="315"/>
                  </a:lnTo>
                  <a:lnTo>
                    <a:pt x="112" y="316"/>
                  </a:lnTo>
                  <a:lnTo>
                    <a:pt x="104" y="317"/>
                  </a:lnTo>
                  <a:lnTo>
                    <a:pt x="95" y="317"/>
                  </a:lnTo>
                  <a:lnTo>
                    <a:pt x="87" y="317"/>
                  </a:lnTo>
                  <a:lnTo>
                    <a:pt x="78" y="316"/>
                  </a:lnTo>
                  <a:lnTo>
                    <a:pt x="71" y="315"/>
                  </a:lnTo>
                  <a:lnTo>
                    <a:pt x="65" y="313"/>
                  </a:lnTo>
                  <a:lnTo>
                    <a:pt x="59" y="311"/>
                  </a:lnTo>
                  <a:lnTo>
                    <a:pt x="54" y="309"/>
                  </a:lnTo>
                  <a:lnTo>
                    <a:pt x="47" y="305"/>
                  </a:lnTo>
                  <a:lnTo>
                    <a:pt x="41" y="301"/>
                  </a:lnTo>
                  <a:lnTo>
                    <a:pt x="36" y="296"/>
                  </a:lnTo>
                  <a:lnTo>
                    <a:pt x="30" y="290"/>
                  </a:lnTo>
                  <a:lnTo>
                    <a:pt x="26" y="284"/>
                  </a:lnTo>
                  <a:lnTo>
                    <a:pt x="21" y="276"/>
                  </a:lnTo>
                  <a:lnTo>
                    <a:pt x="17" y="269"/>
                  </a:lnTo>
                  <a:lnTo>
                    <a:pt x="14" y="262"/>
                  </a:lnTo>
                  <a:lnTo>
                    <a:pt x="12" y="254"/>
                  </a:lnTo>
                  <a:lnTo>
                    <a:pt x="9" y="247"/>
                  </a:lnTo>
                  <a:lnTo>
                    <a:pt x="7" y="239"/>
                  </a:lnTo>
                  <a:lnTo>
                    <a:pt x="6" y="229"/>
                  </a:lnTo>
                  <a:lnTo>
                    <a:pt x="5" y="221"/>
                  </a:lnTo>
                  <a:lnTo>
                    <a:pt x="2" y="211"/>
                  </a:lnTo>
                  <a:lnTo>
                    <a:pt x="2" y="197"/>
                  </a:lnTo>
                  <a:lnTo>
                    <a:pt x="1" y="185"/>
                  </a:lnTo>
                  <a:lnTo>
                    <a:pt x="1" y="170"/>
                  </a:lnTo>
                  <a:lnTo>
                    <a:pt x="0" y="154"/>
                  </a:lnTo>
                  <a:lnTo>
                    <a:pt x="1" y="141"/>
                  </a:lnTo>
                  <a:lnTo>
                    <a:pt x="1" y="127"/>
                  </a:lnTo>
                  <a:lnTo>
                    <a:pt x="2" y="115"/>
                  </a:lnTo>
                  <a:lnTo>
                    <a:pt x="2" y="102"/>
                  </a:lnTo>
                  <a:lnTo>
                    <a:pt x="5" y="91"/>
                  </a:lnTo>
                  <a:lnTo>
                    <a:pt x="7" y="80"/>
                  </a:lnTo>
                  <a:lnTo>
                    <a:pt x="9" y="70"/>
                  </a:lnTo>
                  <a:lnTo>
                    <a:pt x="12" y="61"/>
                  </a:lnTo>
                  <a:lnTo>
                    <a:pt x="15" y="53"/>
                  </a:lnTo>
                  <a:lnTo>
                    <a:pt x="20" y="44"/>
                  </a:lnTo>
                  <a:lnTo>
                    <a:pt x="24" y="38"/>
                  </a:lnTo>
                  <a:lnTo>
                    <a:pt x="28" y="32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42" y="17"/>
                  </a:lnTo>
                  <a:lnTo>
                    <a:pt x="48" y="13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5" y="5"/>
                  </a:lnTo>
                  <a:lnTo>
                    <a:pt x="71" y="2"/>
                  </a:lnTo>
                  <a:lnTo>
                    <a:pt x="77" y="2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4" y="0"/>
                  </a:lnTo>
                  <a:lnTo>
                    <a:pt x="110" y="0"/>
                  </a:lnTo>
                  <a:lnTo>
                    <a:pt x="117" y="2"/>
                  </a:lnTo>
                  <a:lnTo>
                    <a:pt x="123" y="3"/>
                  </a:lnTo>
                  <a:lnTo>
                    <a:pt x="128" y="5"/>
                  </a:lnTo>
                  <a:lnTo>
                    <a:pt x="134" y="7"/>
                  </a:lnTo>
                  <a:lnTo>
                    <a:pt x="141" y="11"/>
                  </a:lnTo>
                  <a:lnTo>
                    <a:pt x="148" y="16"/>
                  </a:lnTo>
                  <a:lnTo>
                    <a:pt x="154" y="21"/>
                  </a:lnTo>
                  <a:lnTo>
                    <a:pt x="159" y="27"/>
                  </a:lnTo>
                  <a:lnTo>
                    <a:pt x="164" y="33"/>
                  </a:lnTo>
                  <a:lnTo>
                    <a:pt x="168" y="39"/>
                  </a:lnTo>
                  <a:lnTo>
                    <a:pt x="171" y="47"/>
                  </a:lnTo>
                  <a:lnTo>
                    <a:pt x="175" y="55"/>
                  </a:lnTo>
                  <a:lnTo>
                    <a:pt x="177" y="63"/>
                  </a:lnTo>
                  <a:lnTo>
                    <a:pt x="180" y="73"/>
                  </a:lnTo>
                  <a:lnTo>
                    <a:pt x="182" y="84"/>
                  </a:lnTo>
                  <a:lnTo>
                    <a:pt x="183" y="95"/>
                  </a:lnTo>
                  <a:lnTo>
                    <a:pt x="185" y="106"/>
                  </a:lnTo>
                  <a:lnTo>
                    <a:pt x="186" y="118"/>
                  </a:lnTo>
                  <a:lnTo>
                    <a:pt x="186" y="129"/>
                  </a:lnTo>
                  <a:lnTo>
                    <a:pt x="186" y="141"/>
                  </a:lnTo>
                  <a:lnTo>
                    <a:pt x="186" y="148"/>
                  </a:lnTo>
                  <a:lnTo>
                    <a:pt x="186" y="164"/>
                  </a:lnTo>
                  <a:lnTo>
                    <a:pt x="43" y="164"/>
                  </a:lnTo>
                  <a:lnTo>
                    <a:pt x="43" y="175"/>
                  </a:lnTo>
                  <a:lnTo>
                    <a:pt x="43" y="194"/>
                  </a:lnTo>
                  <a:lnTo>
                    <a:pt x="44" y="212"/>
                  </a:lnTo>
                  <a:lnTo>
                    <a:pt x="47" y="222"/>
                  </a:lnTo>
                  <a:lnTo>
                    <a:pt x="48" y="233"/>
                  </a:lnTo>
                  <a:lnTo>
                    <a:pt x="50" y="241"/>
                  </a:lnTo>
                  <a:lnTo>
                    <a:pt x="54" y="249"/>
                  </a:lnTo>
                  <a:lnTo>
                    <a:pt x="56" y="255"/>
                  </a:lnTo>
                  <a:lnTo>
                    <a:pt x="61" y="263"/>
                  </a:lnTo>
                  <a:lnTo>
                    <a:pt x="65" y="268"/>
                  </a:lnTo>
                  <a:lnTo>
                    <a:pt x="71" y="273"/>
                  </a:lnTo>
                  <a:lnTo>
                    <a:pt x="76" y="275"/>
                  </a:lnTo>
                  <a:lnTo>
                    <a:pt x="81" y="278"/>
                  </a:lnTo>
                  <a:lnTo>
                    <a:pt x="88" y="280"/>
                  </a:lnTo>
                  <a:lnTo>
                    <a:pt x="94" y="280"/>
                  </a:lnTo>
                  <a:lnTo>
                    <a:pt x="99" y="280"/>
                  </a:lnTo>
                  <a:lnTo>
                    <a:pt x="104" y="279"/>
                  </a:lnTo>
                  <a:lnTo>
                    <a:pt x="107" y="278"/>
                  </a:lnTo>
                  <a:lnTo>
                    <a:pt x="113" y="275"/>
                  </a:lnTo>
                  <a:lnTo>
                    <a:pt x="119" y="273"/>
                  </a:lnTo>
                  <a:lnTo>
                    <a:pt x="122" y="269"/>
                  </a:lnTo>
                  <a:lnTo>
                    <a:pt x="127" y="265"/>
                  </a:lnTo>
                  <a:lnTo>
                    <a:pt x="129" y="262"/>
                  </a:lnTo>
                  <a:lnTo>
                    <a:pt x="131" y="258"/>
                  </a:lnTo>
                  <a:lnTo>
                    <a:pt x="134" y="253"/>
                  </a:lnTo>
                  <a:lnTo>
                    <a:pt x="135" y="248"/>
                  </a:lnTo>
                  <a:lnTo>
                    <a:pt x="136" y="243"/>
                  </a:lnTo>
                  <a:lnTo>
                    <a:pt x="137" y="237"/>
                  </a:lnTo>
                  <a:lnTo>
                    <a:pt x="140" y="231"/>
                  </a:lnTo>
                  <a:lnTo>
                    <a:pt x="140" y="225"/>
                  </a:lnTo>
                  <a:lnTo>
                    <a:pt x="141" y="210"/>
                  </a:lnTo>
                  <a:close/>
                  <a:moveTo>
                    <a:pt x="43" y="127"/>
                  </a:moveTo>
                  <a:lnTo>
                    <a:pt x="142" y="127"/>
                  </a:lnTo>
                  <a:lnTo>
                    <a:pt x="142" y="111"/>
                  </a:lnTo>
                  <a:lnTo>
                    <a:pt x="141" y="101"/>
                  </a:lnTo>
                  <a:lnTo>
                    <a:pt x="140" y="91"/>
                  </a:lnTo>
                  <a:lnTo>
                    <a:pt x="139" y="82"/>
                  </a:lnTo>
                  <a:lnTo>
                    <a:pt x="136" y="75"/>
                  </a:lnTo>
                  <a:lnTo>
                    <a:pt x="135" y="69"/>
                  </a:lnTo>
                  <a:lnTo>
                    <a:pt x="134" y="64"/>
                  </a:lnTo>
                  <a:lnTo>
                    <a:pt x="130" y="58"/>
                  </a:lnTo>
                  <a:lnTo>
                    <a:pt x="129" y="54"/>
                  </a:lnTo>
                  <a:lnTo>
                    <a:pt x="125" y="50"/>
                  </a:lnTo>
                  <a:lnTo>
                    <a:pt x="122" y="47"/>
                  </a:lnTo>
                  <a:lnTo>
                    <a:pt x="119" y="43"/>
                  </a:lnTo>
                  <a:lnTo>
                    <a:pt x="116" y="42"/>
                  </a:lnTo>
                  <a:lnTo>
                    <a:pt x="111" y="39"/>
                  </a:lnTo>
                  <a:lnTo>
                    <a:pt x="106" y="38"/>
                  </a:lnTo>
                  <a:lnTo>
                    <a:pt x="101" y="37"/>
                  </a:lnTo>
                  <a:lnTo>
                    <a:pt x="95" y="37"/>
                  </a:lnTo>
                  <a:lnTo>
                    <a:pt x="88" y="38"/>
                  </a:lnTo>
                  <a:lnTo>
                    <a:pt x="81" y="39"/>
                  </a:lnTo>
                  <a:lnTo>
                    <a:pt x="76" y="42"/>
                  </a:lnTo>
                  <a:lnTo>
                    <a:pt x="70" y="45"/>
                  </a:lnTo>
                  <a:lnTo>
                    <a:pt x="65" y="48"/>
                  </a:lnTo>
                  <a:lnTo>
                    <a:pt x="63" y="52"/>
                  </a:lnTo>
                  <a:lnTo>
                    <a:pt x="59" y="55"/>
                  </a:lnTo>
                  <a:lnTo>
                    <a:pt x="56" y="60"/>
                  </a:lnTo>
                  <a:lnTo>
                    <a:pt x="54" y="65"/>
                  </a:lnTo>
                  <a:lnTo>
                    <a:pt x="52" y="70"/>
                  </a:lnTo>
                  <a:lnTo>
                    <a:pt x="49" y="80"/>
                  </a:lnTo>
                  <a:lnTo>
                    <a:pt x="47" y="90"/>
                  </a:lnTo>
                  <a:lnTo>
                    <a:pt x="47" y="97"/>
                  </a:lnTo>
                  <a:lnTo>
                    <a:pt x="44" y="105"/>
                  </a:lnTo>
                  <a:lnTo>
                    <a:pt x="44" y="112"/>
                  </a:lnTo>
                  <a:lnTo>
                    <a:pt x="43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Freeform 48"/>
            <p:cNvSpPr>
              <a:spLocks noEditPoints="1"/>
            </p:cNvSpPr>
            <p:nvPr/>
          </p:nvSpPr>
          <p:spPr bwMode="auto">
            <a:xfrm>
              <a:off x="3681413" y="5014913"/>
              <a:ext cx="403225" cy="666750"/>
            </a:xfrm>
            <a:custGeom>
              <a:avLst/>
              <a:gdLst>
                <a:gd name="T0" fmla="*/ 6 w 1018"/>
                <a:gd name="T1" fmla="*/ 665 h 1681"/>
                <a:gd name="T2" fmla="*/ 26 w 1018"/>
                <a:gd name="T3" fmla="*/ 487 h 1681"/>
                <a:gd name="T4" fmla="*/ 58 w 1018"/>
                <a:gd name="T5" fmla="*/ 348 h 1681"/>
                <a:gd name="T6" fmla="*/ 116 w 1018"/>
                <a:gd name="T7" fmla="*/ 215 h 1681"/>
                <a:gd name="T8" fmla="*/ 209 w 1018"/>
                <a:gd name="T9" fmla="*/ 102 h 1681"/>
                <a:gd name="T10" fmla="*/ 320 w 1018"/>
                <a:gd name="T11" fmla="*/ 35 h 1681"/>
                <a:gd name="T12" fmla="*/ 447 w 1018"/>
                <a:gd name="T13" fmla="*/ 5 h 1681"/>
                <a:gd name="T14" fmla="*/ 591 w 1018"/>
                <a:gd name="T15" fmla="*/ 5 h 1681"/>
                <a:gd name="T16" fmla="*/ 716 w 1018"/>
                <a:gd name="T17" fmla="*/ 35 h 1681"/>
                <a:gd name="T18" fmla="*/ 816 w 1018"/>
                <a:gd name="T19" fmla="*/ 95 h 1681"/>
                <a:gd name="T20" fmla="*/ 894 w 1018"/>
                <a:gd name="T21" fmla="*/ 179 h 1681"/>
                <a:gd name="T22" fmla="*/ 952 w 1018"/>
                <a:gd name="T23" fmla="*/ 284 h 1681"/>
                <a:gd name="T24" fmla="*/ 989 w 1018"/>
                <a:gd name="T25" fmla="*/ 412 h 1681"/>
                <a:gd name="T26" fmla="*/ 1011 w 1018"/>
                <a:gd name="T27" fmla="*/ 557 h 1681"/>
                <a:gd name="T28" fmla="*/ 1018 w 1018"/>
                <a:gd name="T29" fmla="*/ 768 h 1681"/>
                <a:gd name="T30" fmla="*/ 1014 w 1018"/>
                <a:gd name="T31" fmla="*/ 1030 h 1681"/>
                <a:gd name="T32" fmla="*/ 989 w 1018"/>
                <a:gd name="T33" fmla="*/ 1220 h 1681"/>
                <a:gd name="T34" fmla="*/ 945 w 1018"/>
                <a:gd name="T35" fmla="*/ 1379 h 1681"/>
                <a:gd name="T36" fmla="*/ 886 w 1018"/>
                <a:gd name="T37" fmla="*/ 1494 h 1681"/>
                <a:gd name="T38" fmla="*/ 811 w 1018"/>
                <a:gd name="T39" fmla="*/ 1582 h 1681"/>
                <a:gd name="T40" fmla="*/ 723 w 1018"/>
                <a:gd name="T41" fmla="*/ 1640 h 1681"/>
                <a:gd name="T42" fmla="*/ 620 w 1018"/>
                <a:gd name="T43" fmla="*/ 1672 h 1681"/>
                <a:gd name="T44" fmla="*/ 489 w 1018"/>
                <a:gd name="T45" fmla="*/ 1681 h 1681"/>
                <a:gd name="T46" fmla="*/ 357 w 1018"/>
                <a:gd name="T47" fmla="*/ 1661 h 1681"/>
                <a:gd name="T48" fmla="*/ 256 w 1018"/>
                <a:gd name="T49" fmla="*/ 1616 h 1681"/>
                <a:gd name="T50" fmla="*/ 162 w 1018"/>
                <a:gd name="T51" fmla="*/ 1537 h 1681"/>
                <a:gd name="T52" fmla="*/ 90 w 1018"/>
                <a:gd name="T53" fmla="*/ 1426 h 1681"/>
                <a:gd name="T54" fmla="*/ 44 w 1018"/>
                <a:gd name="T55" fmla="*/ 1301 h 1681"/>
                <a:gd name="T56" fmla="*/ 17 w 1018"/>
                <a:gd name="T57" fmla="*/ 1163 h 1681"/>
                <a:gd name="T58" fmla="*/ 3 w 1018"/>
                <a:gd name="T59" fmla="*/ 964 h 1681"/>
                <a:gd name="T60" fmla="*/ 186 w 1018"/>
                <a:gd name="T61" fmla="*/ 930 h 1681"/>
                <a:gd name="T62" fmla="*/ 198 w 1018"/>
                <a:gd name="T63" fmla="*/ 1136 h 1681"/>
                <a:gd name="T64" fmla="*/ 230 w 1018"/>
                <a:gd name="T65" fmla="*/ 1305 h 1681"/>
                <a:gd name="T66" fmla="*/ 281 w 1018"/>
                <a:gd name="T67" fmla="*/ 1411 h 1681"/>
                <a:gd name="T68" fmla="*/ 366 w 1018"/>
                <a:gd name="T69" fmla="*/ 1484 h 1681"/>
                <a:gd name="T70" fmla="*/ 462 w 1018"/>
                <a:gd name="T71" fmla="*/ 1513 h 1681"/>
                <a:gd name="T72" fmla="*/ 556 w 1018"/>
                <a:gd name="T73" fmla="*/ 1511 h 1681"/>
                <a:gd name="T74" fmla="*/ 640 w 1018"/>
                <a:gd name="T75" fmla="*/ 1488 h 1681"/>
                <a:gd name="T76" fmla="*/ 715 w 1018"/>
                <a:gd name="T77" fmla="*/ 1434 h 1681"/>
                <a:gd name="T78" fmla="*/ 765 w 1018"/>
                <a:gd name="T79" fmla="*/ 1358 h 1681"/>
                <a:gd name="T80" fmla="*/ 802 w 1018"/>
                <a:gd name="T81" fmla="*/ 1245 h 1681"/>
                <a:gd name="T82" fmla="*/ 822 w 1018"/>
                <a:gd name="T83" fmla="*/ 1095 h 1681"/>
                <a:gd name="T84" fmla="*/ 831 w 1018"/>
                <a:gd name="T85" fmla="*/ 907 h 1681"/>
                <a:gd name="T86" fmla="*/ 831 w 1018"/>
                <a:gd name="T87" fmla="*/ 702 h 1681"/>
                <a:gd name="T88" fmla="*/ 819 w 1018"/>
                <a:gd name="T89" fmla="*/ 527 h 1681"/>
                <a:gd name="T90" fmla="*/ 791 w 1018"/>
                <a:gd name="T91" fmla="*/ 386 h 1681"/>
                <a:gd name="T92" fmla="*/ 731 w 1018"/>
                <a:gd name="T93" fmla="*/ 264 h 1681"/>
                <a:gd name="T94" fmla="*/ 652 w 1018"/>
                <a:gd name="T95" fmla="*/ 196 h 1681"/>
                <a:gd name="T96" fmla="*/ 559 w 1018"/>
                <a:gd name="T97" fmla="*/ 169 h 1681"/>
                <a:gd name="T98" fmla="*/ 469 w 1018"/>
                <a:gd name="T99" fmla="*/ 169 h 1681"/>
                <a:gd name="T100" fmla="*/ 387 w 1018"/>
                <a:gd name="T101" fmla="*/ 191 h 1681"/>
                <a:gd name="T102" fmla="*/ 312 w 1018"/>
                <a:gd name="T103" fmla="*/ 243 h 1681"/>
                <a:gd name="T104" fmla="*/ 248 w 1018"/>
                <a:gd name="T105" fmla="*/ 345 h 1681"/>
                <a:gd name="T106" fmla="*/ 212 w 1018"/>
                <a:gd name="T107" fmla="*/ 468 h 1681"/>
                <a:gd name="T108" fmla="*/ 194 w 1018"/>
                <a:gd name="T109" fmla="*/ 631 h 1681"/>
                <a:gd name="T110" fmla="*/ 186 w 1018"/>
                <a:gd name="T111" fmla="*/ 831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1681">
                  <a:moveTo>
                    <a:pt x="0" y="844"/>
                  </a:moveTo>
                  <a:lnTo>
                    <a:pt x="2" y="809"/>
                  </a:lnTo>
                  <a:lnTo>
                    <a:pt x="2" y="773"/>
                  </a:lnTo>
                  <a:lnTo>
                    <a:pt x="3" y="736"/>
                  </a:lnTo>
                  <a:lnTo>
                    <a:pt x="4" y="700"/>
                  </a:lnTo>
                  <a:lnTo>
                    <a:pt x="6" y="665"/>
                  </a:lnTo>
                  <a:lnTo>
                    <a:pt x="9" y="631"/>
                  </a:lnTo>
                  <a:lnTo>
                    <a:pt x="11" y="597"/>
                  </a:lnTo>
                  <a:lnTo>
                    <a:pt x="15" y="563"/>
                  </a:lnTo>
                  <a:lnTo>
                    <a:pt x="18" y="538"/>
                  </a:lnTo>
                  <a:lnTo>
                    <a:pt x="21" y="512"/>
                  </a:lnTo>
                  <a:lnTo>
                    <a:pt x="26" y="487"/>
                  </a:lnTo>
                  <a:lnTo>
                    <a:pt x="29" y="463"/>
                  </a:lnTo>
                  <a:lnTo>
                    <a:pt x="34" y="438"/>
                  </a:lnTo>
                  <a:lnTo>
                    <a:pt x="40" y="415"/>
                  </a:lnTo>
                  <a:lnTo>
                    <a:pt x="45" y="392"/>
                  </a:lnTo>
                  <a:lnTo>
                    <a:pt x="51" y="370"/>
                  </a:lnTo>
                  <a:lnTo>
                    <a:pt x="58" y="348"/>
                  </a:lnTo>
                  <a:lnTo>
                    <a:pt x="66" y="327"/>
                  </a:lnTo>
                  <a:lnTo>
                    <a:pt x="73" y="306"/>
                  </a:lnTo>
                  <a:lnTo>
                    <a:pt x="81" y="285"/>
                  </a:lnTo>
                  <a:lnTo>
                    <a:pt x="92" y="260"/>
                  </a:lnTo>
                  <a:lnTo>
                    <a:pt x="104" y="237"/>
                  </a:lnTo>
                  <a:lnTo>
                    <a:pt x="116" y="215"/>
                  </a:lnTo>
                  <a:lnTo>
                    <a:pt x="131" y="192"/>
                  </a:lnTo>
                  <a:lnTo>
                    <a:pt x="145" y="170"/>
                  </a:lnTo>
                  <a:lnTo>
                    <a:pt x="162" y="150"/>
                  </a:lnTo>
                  <a:lnTo>
                    <a:pt x="177" y="133"/>
                  </a:lnTo>
                  <a:lnTo>
                    <a:pt x="194" y="117"/>
                  </a:lnTo>
                  <a:lnTo>
                    <a:pt x="209" y="102"/>
                  </a:lnTo>
                  <a:lnTo>
                    <a:pt x="229" y="87"/>
                  </a:lnTo>
                  <a:lnTo>
                    <a:pt x="247" y="74"/>
                  </a:lnTo>
                  <a:lnTo>
                    <a:pt x="266" y="63"/>
                  </a:lnTo>
                  <a:lnTo>
                    <a:pt x="284" y="51"/>
                  </a:lnTo>
                  <a:lnTo>
                    <a:pt x="301" y="43"/>
                  </a:lnTo>
                  <a:lnTo>
                    <a:pt x="320" y="35"/>
                  </a:lnTo>
                  <a:lnTo>
                    <a:pt x="338" y="28"/>
                  </a:lnTo>
                  <a:lnTo>
                    <a:pt x="358" y="22"/>
                  </a:lnTo>
                  <a:lnTo>
                    <a:pt x="377" y="17"/>
                  </a:lnTo>
                  <a:lnTo>
                    <a:pt x="400" y="12"/>
                  </a:lnTo>
                  <a:lnTo>
                    <a:pt x="423" y="7"/>
                  </a:lnTo>
                  <a:lnTo>
                    <a:pt x="447" y="5"/>
                  </a:lnTo>
                  <a:lnTo>
                    <a:pt x="470" y="2"/>
                  </a:lnTo>
                  <a:lnTo>
                    <a:pt x="494" y="0"/>
                  </a:lnTo>
                  <a:lnTo>
                    <a:pt x="517" y="0"/>
                  </a:lnTo>
                  <a:lnTo>
                    <a:pt x="543" y="0"/>
                  </a:lnTo>
                  <a:lnTo>
                    <a:pt x="567" y="1"/>
                  </a:lnTo>
                  <a:lnTo>
                    <a:pt x="591" y="5"/>
                  </a:lnTo>
                  <a:lnTo>
                    <a:pt x="615" y="7"/>
                  </a:lnTo>
                  <a:lnTo>
                    <a:pt x="638" y="12"/>
                  </a:lnTo>
                  <a:lnTo>
                    <a:pt x="662" y="17"/>
                  </a:lnTo>
                  <a:lnTo>
                    <a:pt x="681" y="22"/>
                  </a:lnTo>
                  <a:lnTo>
                    <a:pt x="700" y="28"/>
                  </a:lnTo>
                  <a:lnTo>
                    <a:pt x="716" y="35"/>
                  </a:lnTo>
                  <a:lnTo>
                    <a:pt x="735" y="43"/>
                  </a:lnTo>
                  <a:lnTo>
                    <a:pt x="752" y="51"/>
                  </a:lnTo>
                  <a:lnTo>
                    <a:pt x="768" y="63"/>
                  </a:lnTo>
                  <a:lnTo>
                    <a:pt x="785" y="72"/>
                  </a:lnTo>
                  <a:lnTo>
                    <a:pt x="800" y="82"/>
                  </a:lnTo>
                  <a:lnTo>
                    <a:pt x="816" y="95"/>
                  </a:lnTo>
                  <a:lnTo>
                    <a:pt x="830" y="107"/>
                  </a:lnTo>
                  <a:lnTo>
                    <a:pt x="844" y="121"/>
                  </a:lnTo>
                  <a:lnTo>
                    <a:pt x="858" y="133"/>
                  </a:lnTo>
                  <a:lnTo>
                    <a:pt x="871" y="148"/>
                  </a:lnTo>
                  <a:lnTo>
                    <a:pt x="882" y="163"/>
                  </a:lnTo>
                  <a:lnTo>
                    <a:pt x="894" y="179"/>
                  </a:lnTo>
                  <a:lnTo>
                    <a:pt x="906" y="195"/>
                  </a:lnTo>
                  <a:lnTo>
                    <a:pt x="916" y="212"/>
                  </a:lnTo>
                  <a:lnTo>
                    <a:pt x="927" y="229"/>
                  </a:lnTo>
                  <a:lnTo>
                    <a:pt x="935" y="247"/>
                  </a:lnTo>
                  <a:lnTo>
                    <a:pt x="944" y="265"/>
                  </a:lnTo>
                  <a:lnTo>
                    <a:pt x="952" y="284"/>
                  </a:lnTo>
                  <a:lnTo>
                    <a:pt x="958" y="302"/>
                  </a:lnTo>
                  <a:lnTo>
                    <a:pt x="965" y="324"/>
                  </a:lnTo>
                  <a:lnTo>
                    <a:pt x="973" y="345"/>
                  </a:lnTo>
                  <a:lnTo>
                    <a:pt x="979" y="368"/>
                  </a:lnTo>
                  <a:lnTo>
                    <a:pt x="985" y="390"/>
                  </a:lnTo>
                  <a:lnTo>
                    <a:pt x="989" y="412"/>
                  </a:lnTo>
                  <a:lnTo>
                    <a:pt x="994" y="434"/>
                  </a:lnTo>
                  <a:lnTo>
                    <a:pt x="999" y="459"/>
                  </a:lnTo>
                  <a:lnTo>
                    <a:pt x="1003" y="483"/>
                  </a:lnTo>
                  <a:lnTo>
                    <a:pt x="1006" y="508"/>
                  </a:lnTo>
                  <a:lnTo>
                    <a:pt x="1009" y="532"/>
                  </a:lnTo>
                  <a:lnTo>
                    <a:pt x="1011" y="557"/>
                  </a:lnTo>
                  <a:lnTo>
                    <a:pt x="1012" y="583"/>
                  </a:lnTo>
                  <a:lnTo>
                    <a:pt x="1015" y="618"/>
                  </a:lnTo>
                  <a:lnTo>
                    <a:pt x="1016" y="653"/>
                  </a:lnTo>
                  <a:lnTo>
                    <a:pt x="1017" y="689"/>
                  </a:lnTo>
                  <a:lnTo>
                    <a:pt x="1018" y="728"/>
                  </a:lnTo>
                  <a:lnTo>
                    <a:pt x="1018" y="768"/>
                  </a:lnTo>
                  <a:lnTo>
                    <a:pt x="1018" y="809"/>
                  </a:lnTo>
                  <a:lnTo>
                    <a:pt x="1018" y="854"/>
                  </a:lnTo>
                  <a:lnTo>
                    <a:pt x="1017" y="900"/>
                  </a:lnTo>
                  <a:lnTo>
                    <a:pt x="1016" y="947"/>
                  </a:lnTo>
                  <a:lnTo>
                    <a:pt x="1015" y="988"/>
                  </a:lnTo>
                  <a:lnTo>
                    <a:pt x="1014" y="1030"/>
                  </a:lnTo>
                  <a:lnTo>
                    <a:pt x="1010" y="1070"/>
                  </a:lnTo>
                  <a:lnTo>
                    <a:pt x="1008" y="1100"/>
                  </a:lnTo>
                  <a:lnTo>
                    <a:pt x="1005" y="1131"/>
                  </a:lnTo>
                  <a:lnTo>
                    <a:pt x="1000" y="1161"/>
                  </a:lnTo>
                  <a:lnTo>
                    <a:pt x="995" y="1190"/>
                  </a:lnTo>
                  <a:lnTo>
                    <a:pt x="989" y="1220"/>
                  </a:lnTo>
                  <a:lnTo>
                    <a:pt x="983" y="1250"/>
                  </a:lnTo>
                  <a:lnTo>
                    <a:pt x="977" y="1277"/>
                  </a:lnTo>
                  <a:lnTo>
                    <a:pt x="970" y="1301"/>
                  </a:lnTo>
                  <a:lnTo>
                    <a:pt x="963" y="1329"/>
                  </a:lnTo>
                  <a:lnTo>
                    <a:pt x="953" y="1353"/>
                  </a:lnTo>
                  <a:lnTo>
                    <a:pt x="945" y="1379"/>
                  </a:lnTo>
                  <a:lnTo>
                    <a:pt x="935" y="1404"/>
                  </a:lnTo>
                  <a:lnTo>
                    <a:pt x="927" y="1424"/>
                  </a:lnTo>
                  <a:lnTo>
                    <a:pt x="917" y="1441"/>
                  </a:lnTo>
                  <a:lnTo>
                    <a:pt x="907" y="1460"/>
                  </a:lnTo>
                  <a:lnTo>
                    <a:pt x="896" y="1478"/>
                  </a:lnTo>
                  <a:lnTo>
                    <a:pt x="886" y="1494"/>
                  </a:lnTo>
                  <a:lnTo>
                    <a:pt x="873" y="1513"/>
                  </a:lnTo>
                  <a:lnTo>
                    <a:pt x="861" y="1529"/>
                  </a:lnTo>
                  <a:lnTo>
                    <a:pt x="848" y="1545"/>
                  </a:lnTo>
                  <a:lnTo>
                    <a:pt x="836" y="1557"/>
                  </a:lnTo>
                  <a:lnTo>
                    <a:pt x="824" y="1571"/>
                  </a:lnTo>
                  <a:lnTo>
                    <a:pt x="811" y="1582"/>
                  </a:lnTo>
                  <a:lnTo>
                    <a:pt x="796" y="1594"/>
                  </a:lnTo>
                  <a:lnTo>
                    <a:pt x="783" y="1604"/>
                  </a:lnTo>
                  <a:lnTo>
                    <a:pt x="768" y="1614"/>
                  </a:lnTo>
                  <a:lnTo>
                    <a:pt x="753" y="1624"/>
                  </a:lnTo>
                  <a:lnTo>
                    <a:pt x="737" y="1632"/>
                  </a:lnTo>
                  <a:lnTo>
                    <a:pt x="723" y="1640"/>
                  </a:lnTo>
                  <a:lnTo>
                    <a:pt x="707" y="1646"/>
                  </a:lnTo>
                  <a:lnTo>
                    <a:pt x="691" y="1653"/>
                  </a:lnTo>
                  <a:lnTo>
                    <a:pt x="674" y="1658"/>
                  </a:lnTo>
                  <a:lnTo>
                    <a:pt x="657" y="1663"/>
                  </a:lnTo>
                  <a:lnTo>
                    <a:pt x="640" y="1667"/>
                  </a:lnTo>
                  <a:lnTo>
                    <a:pt x="620" y="1672"/>
                  </a:lnTo>
                  <a:lnTo>
                    <a:pt x="598" y="1674"/>
                  </a:lnTo>
                  <a:lnTo>
                    <a:pt x="578" y="1677"/>
                  </a:lnTo>
                  <a:lnTo>
                    <a:pt x="556" y="1679"/>
                  </a:lnTo>
                  <a:lnTo>
                    <a:pt x="534" y="1681"/>
                  </a:lnTo>
                  <a:lnTo>
                    <a:pt x="512" y="1681"/>
                  </a:lnTo>
                  <a:lnTo>
                    <a:pt x="489" y="1681"/>
                  </a:lnTo>
                  <a:lnTo>
                    <a:pt x="465" y="1679"/>
                  </a:lnTo>
                  <a:lnTo>
                    <a:pt x="442" y="1677"/>
                  </a:lnTo>
                  <a:lnTo>
                    <a:pt x="419" y="1673"/>
                  </a:lnTo>
                  <a:lnTo>
                    <a:pt x="396" y="1669"/>
                  </a:lnTo>
                  <a:lnTo>
                    <a:pt x="374" y="1666"/>
                  </a:lnTo>
                  <a:lnTo>
                    <a:pt x="357" y="1661"/>
                  </a:lnTo>
                  <a:lnTo>
                    <a:pt x="338" y="1655"/>
                  </a:lnTo>
                  <a:lnTo>
                    <a:pt x="322" y="1650"/>
                  </a:lnTo>
                  <a:lnTo>
                    <a:pt x="306" y="1642"/>
                  </a:lnTo>
                  <a:lnTo>
                    <a:pt x="290" y="1635"/>
                  </a:lnTo>
                  <a:lnTo>
                    <a:pt x="273" y="1626"/>
                  </a:lnTo>
                  <a:lnTo>
                    <a:pt x="256" y="1616"/>
                  </a:lnTo>
                  <a:lnTo>
                    <a:pt x="238" y="1604"/>
                  </a:lnTo>
                  <a:lnTo>
                    <a:pt x="223" y="1593"/>
                  </a:lnTo>
                  <a:lnTo>
                    <a:pt x="206" y="1581"/>
                  </a:lnTo>
                  <a:lnTo>
                    <a:pt x="191" y="1566"/>
                  </a:lnTo>
                  <a:lnTo>
                    <a:pt x="177" y="1552"/>
                  </a:lnTo>
                  <a:lnTo>
                    <a:pt x="162" y="1537"/>
                  </a:lnTo>
                  <a:lnTo>
                    <a:pt x="149" y="1521"/>
                  </a:lnTo>
                  <a:lnTo>
                    <a:pt x="136" y="1504"/>
                  </a:lnTo>
                  <a:lnTo>
                    <a:pt x="122" y="1484"/>
                  </a:lnTo>
                  <a:lnTo>
                    <a:pt x="110" y="1466"/>
                  </a:lnTo>
                  <a:lnTo>
                    <a:pt x="99" y="1446"/>
                  </a:lnTo>
                  <a:lnTo>
                    <a:pt x="90" y="1426"/>
                  </a:lnTo>
                  <a:lnTo>
                    <a:pt x="79" y="1405"/>
                  </a:lnTo>
                  <a:lnTo>
                    <a:pt x="70" y="1384"/>
                  </a:lnTo>
                  <a:lnTo>
                    <a:pt x="63" y="1364"/>
                  </a:lnTo>
                  <a:lnTo>
                    <a:pt x="56" y="1343"/>
                  </a:lnTo>
                  <a:lnTo>
                    <a:pt x="50" y="1322"/>
                  </a:lnTo>
                  <a:lnTo>
                    <a:pt x="44" y="1301"/>
                  </a:lnTo>
                  <a:lnTo>
                    <a:pt x="38" y="1279"/>
                  </a:lnTo>
                  <a:lnTo>
                    <a:pt x="34" y="1258"/>
                  </a:lnTo>
                  <a:lnTo>
                    <a:pt x="29" y="1237"/>
                  </a:lnTo>
                  <a:lnTo>
                    <a:pt x="26" y="1212"/>
                  </a:lnTo>
                  <a:lnTo>
                    <a:pt x="21" y="1187"/>
                  </a:lnTo>
                  <a:lnTo>
                    <a:pt x="17" y="1163"/>
                  </a:lnTo>
                  <a:lnTo>
                    <a:pt x="14" y="1138"/>
                  </a:lnTo>
                  <a:lnTo>
                    <a:pt x="12" y="1112"/>
                  </a:lnTo>
                  <a:lnTo>
                    <a:pt x="9" y="1088"/>
                  </a:lnTo>
                  <a:lnTo>
                    <a:pt x="6" y="1046"/>
                  </a:lnTo>
                  <a:lnTo>
                    <a:pt x="5" y="1005"/>
                  </a:lnTo>
                  <a:lnTo>
                    <a:pt x="3" y="964"/>
                  </a:lnTo>
                  <a:lnTo>
                    <a:pt x="2" y="923"/>
                  </a:lnTo>
                  <a:lnTo>
                    <a:pt x="2" y="884"/>
                  </a:lnTo>
                  <a:lnTo>
                    <a:pt x="0" y="844"/>
                  </a:lnTo>
                  <a:close/>
                  <a:moveTo>
                    <a:pt x="186" y="865"/>
                  </a:moveTo>
                  <a:lnTo>
                    <a:pt x="186" y="898"/>
                  </a:lnTo>
                  <a:lnTo>
                    <a:pt x="186" y="930"/>
                  </a:lnTo>
                  <a:lnTo>
                    <a:pt x="188" y="962"/>
                  </a:lnTo>
                  <a:lnTo>
                    <a:pt x="189" y="994"/>
                  </a:lnTo>
                  <a:lnTo>
                    <a:pt x="191" y="1026"/>
                  </a:lnTo>
                  <a:lnTo>
                    <a:pt x="192" y="1058"/>
                  </a:lnTo>
                  <a:lnTo>
                    <a:pt x="195" y="1096"/>
                  </a:lnTo>
                  <a:lnTo>
                    <a:pt x="198" y="1136"/>
                  </a:lnTo>
                  <a:lnTo>
                    <a:pt x="202" y="1174"/>
                  </a:lnTo>
                  <a:lnTo>
                    <a:pt x="207" y="1214"/>
                  </a:lnTo>
                  <a:lnTo>
                    <a:pt x="212" y="1237"/>
                  </a:lnTo>
                  <a:lnTo>
                    <a:pt x="217" y="1262"/>
                  </a:lnTo>
                  <a:lnTo>
                    <a:pt x="223" y="1287"/>
                  </a:lnTo>
                  <a:lnTo>
                    <a:pt x="230" y="1305"/>
                  </a:lnTo>
                  <a:lnTo>
                    <a:pt x="236" y="1325"/>
                  </a:lnTo>
                  <a:lnTo>
                    <a:pt x="244" y="1343"/>
                  </a:lnTo>
                  <a:lnTo>
                    <a:pt x="252" y="1362"/>
                  </a:lnTo>
                  <a:lnTo>
                    <a:pt x="261" y="1379"/>
                  </a:lnTo>
                  <a:lnTo>
                    <a:pt x="271" y="1395"/>
                  </a:lnTo>
                  <a:lnTo>
                    <a:pt x="281" y="1411"/>
                  </a:lnTo>
                  <a:lnTo>
                    <a:pt x="293" y="1426"/>
                  </a:lnTo>
                  <a:lnTo>
                    <a:pt x="306" y="1440"/>
                  </a:lnTo>
                  <a:lnTo>
                    <a:pt x="320" y="1452"/>
                  </a:lnTo>
                  <a:lnTo>
                    <a:pt x="335" y="1464"/>
                  </a:lnTo>
                  <a:lnTo>
                    <a:pt x="351" y="1476"/>
                  </a:lnTo>
                  <a:lnTo>
                    <a:pt x="366" y="1484"/>
                  </a:lnTo>
                  <a:lnTo>
                    <a:pt x="383" y="1492"/>
                  </a:lnTo>
                  <a:lnTo>
                    <a:pt x="400" y="1499"/>
                  </a:lnTo>
                  <a:lnTo>
                    <a:pt x="417" y="1504"/>
                  </a:lnTo>
                  <a:lnTo>
                    <a:pt x="431" y="1508"/>
                  </a:lnTo>
                  <a:lnTo>
                    <a:pt x="447" y="1510"/>
                  </a:lnTo>
                  <a:lnTo>
                    <a:pt x="462" y="1513"/>
                  </a:lnTo>
                  <a:lnTo>
                    <a:pt x="477" y="1514"/>
                  </a:lnTo>
                  <a:lnTo>
                    <a:pt x="492" y="1514"/>
                  </a:lnTo>
                  <a:lnTo>
                    <a:pt x="508" y="1515"/>
                  </a:lnTo>
                  <a:lnTo>
                    <a:pt x="523" y="1514"/>
                  </a:lnTo>
                  <a:lnTo>
                    <a:pt x="540" y="1514"/>
                  </a:lnTo>
                  <a:lnTo>
                    <a:pt x="556" y="1511"/>
                  </a:lnTo>
                  <a:lnTo>
                    <a:pt x="572" y="1509"/>
                  </a:lnTo>
                  <a:lnTo>
                    <a:pt x="587" y="1506"/>
                  </a:lnTo>
                  <a:lnTo>
                    <a:pt x="603" y="1502"/>
                  </a:lnTo>
                  <a:lnTo>
                    <a:pt x="616" y="1498"/>
                  </a:lnTo>
                  <a:lnTo>
                    <a:pt x="628" y="1493"/>
                  </a:lnTo>
                  <a:lnTo>
                    <a:pt x="640" y="1488"/>
                  </a:lnTo>
                  <a:lnTo>
                    <a:pt x="652" y="1482"/>
                  </a:lnTo>
                  <a:lnTo>
                    <a:pt x="665" y="1476"/>
                  </a:lnTo>
                  <a:lnTo>
                    <a:pt x="675" y="1468"/>
                  </a:lnTo>
                  <a:lnTo>
                    <a:pt x="690" y="1457"/>
                  </a:lnTo>
                  <a:lnTo>
                    <a:pt x="703" y="1446"/>
                  </a:lnTo>
                  <a:lnTo>
                    <a:pt x="715" y="1434"/>
                  </a:lnTo>
                  <a:lnTo>
                    <a:pt x="727" y="1420"/>
                  </a:lnTo>
                  <a:lnTo>
                    <a:pt x="736" y="1408"/>
                  </a:lnTo>
                  <a:lnTo>
                    <a:pt x="744" y="1397"/>
                  </a:lnTo>
                  <a:lnTo>
                    <a:pt x="752" y="1383"/>
                  </a:lnTo>
                  <a:lnTo>
                    <a:pt x="759" y="1372"/>
                  </a:lnTo>
                  <a:lnTo>
                    <a:pt x="765" y="1358"/>
                  </a:lnTo>
                  <a:lnTo>
                    <a:pt x="771" y="1345"/>
                  </a:lnTo>
                  <a:lnTo>
                    <a:pt x="778" y="1325"/>
                  </a:lnTo>
                  <a:lnTo>
                    <a:pt x="785" y="1306"/>
                  </a:lnTo>
                  <a:lnTo>
                    <a:pt x="791" y="1287"/>
                  </a:lnTo>
                  <a:lnTo>
                    <a:pt x="796" y="1267"/>
                  </a:lnTo>
                  <a:lnTo>
                    <a:pt x="802" y="1245"/>
                  </a:lnTo>
                  <a:lnTo>
                    <a:pt x="807" y="1224"/>
                  </a:lnTo>
                  <a:lnTo>
                    <a:pt x="811" y="1203"/>
                  </a:lnTo>
                  <a:lnTo>
                    <a:pt x="813" y="1182"/>
                  </a:lnTo>
                  <a:lnTo>
                    <a:pt x="817" y="1153"/>
                  </a:lnTo>
                  <a:lnTo>
                    <a:pt x="820" y="1124"/>
                  </a:lnTo>
                  <a:lnTo>
                    <a:pt x="822" y="1095"/>
                  </a:lnTo>
                  <a:lnTo>
                    <a:pt x="824" y="1067"/>
                  </a:lnTo>
                  <a:lnTo>
                    <a:pt x="826" y="1038"/>
                  </a:lnTo>
                  <a:lnTo>
                    <a:pt x="828" y="1010"/>
                  </a:lnTo>
                  <a:lnTo>
                    <a:pt x="830" y="977"/>
                  </a:lnTo>
                  <a:lnTo>
                    <a:pt x="831" y="942"/>
                  </a:lnTo>
                  <a:lnTo>
                    <a:pt x="831" y="907"/>
                  </a:lnTo>
                  <a:lnTo>
                    <a:pt x="834" y="873"/>
                  </a:lnTo>
                  <a:lnTo>
                    <a:pt x="834" y="838"/>
                  </a:lnTo>
                  <a:lnTo>
                    <a:pt x="834" y="804"/>
                  </a:lnTo>
                  <a:lnTo>
                    <a:pt x="834" y="770"/>
                  </a:lnTo>
                  <a:lnTo>
                    <a:pt x="832" y="737"/>
                  </a:lnTo>
                  <a:lnTo>
                    <a:pt x="831" y="702"/>
                  </a:lnTo>
                  <a:lnTo>
                    <a:pt x="830" y="669"/>
                  </a:lnTo>
                  <a:lnTo>
                    <a:pt x="829" y="636"/>
                  </a:lnTo>
                  <a:lnTo>
                    <a:pt x="826" y="602"/>
                  </a:lnTo>
                  <a:lnTo>
                    <a:pt x="824" y="578"/>
                  </a:lnTo>
                  <a:lnTo>
                    <a:pt x="822" y="553"/>
                  </a:lnTo>
                  <a:lnTo>
                    <a:pt x="819" y="527"/>
                  </a:lnTo>
                  <a:lnTo>
                    <a:pt x="816" y="504"/>
                  </a:lnTo>
                  <a:lnTo>
                    <a:pt x="813" y="478"/>
                  </a:lnTo>
                  <a:lnTo>
                    <a:pt x="808" y="454"/>
                  </a:lnTo>
                  <a:lnTo>
                    <a:pt x="805" y="431"/>
                  </a:lnTo>
                  <a:lnTo>
                    <a:pt x="799" y="408"/>
                  </a:lnTo>
                  <a:lnTo>
                    <a:pt x="791" y="386"/>
                  </a:lnTo>
                  <a:lnTo>
                    <a:pt x="783" y="360"/>
                  </a:lnTo>
                  <a:lnTo>
                    <a:pt x="772" y="336"/>
                  </a:lnTo>
                  <a:lnTo>
                    <a:pt x="760" y="311"/>
                  </a:lnTo>
                  <a:lnTo>
                    <a:pt x="752" y="294"/>
                  </a:lnTo>
                  <a:lnTo>
                    <a:pt x="742" y="279"/>
                  </a:lnTo>
                  <a:lnTo>
                    <a:pt x="731" y="264"/>
                  </a:lnTo>
                  <a:lnTo>
                    <a:pt x="720" y="249"/>
                  </a:lnTo>
                  <a:lnTo>
                    <a:pt x="708" y="237"/>
                  </a:lnTo>
                  <a:lnTo>
                    <a:pt x="696" y="226"/>
                  </a:lnTo>
                  <a:lnTo>
                    <a:pt x="683" y="215"/>
                  </a:lnTo>
                  <a:lnTo>
                    <a:pt x="668" y="205"/>
                  </a:lnTo>
                  <a:lnTo>
                    <a:pt x="652" y="196"/>
                  </a:lnTo>
                  <a:lnTo>
                    <a:pt x="638" y="189"/>
                  </a:lnTo>
                  <a:lnTo>
                    <a:pt x="621" y="182"/>
                  </a:lnTo>
                  <a:lnTo>
                    <a:pt x="604" y="177"/>
                  </a:lnTo>
                  <a:lnTo>
                    <a:pt x="590" y="174"/>
                  </a:lnTo>
                  <a:lnTo>
                    <a:pt x="575" y="171"/>
                  </a:lnTo>
                  <a:lnTo>
                    <a:pt x="559" y="169"/>
                  </a:lnTo>
                  <a:lnTo>
                    <a:pt x="545" y="168"/>
                  </a:lnTo>
                  <a:lnTo>
                    <a:pt x="530" y="166"/>
                  </a:lnTo>
                  <a:lnTo>
                    <a:pt x="515" y="166"/>
                  </a:lnTo>
                  <a:lnTo>
                    <a:pt x="500" y="166"/>
                  </a:lnTo>
                  <a:lnTo>
                    <a:pt x="485" y="168"/>
                  </a:lnTo>
                  <a:lnTo>
                    <a:pt x="469" y="169"/>
                  </a:lnTo>
                  <a:lnTo>
                    <a:pt x="454" y="171"/>
                  </a:lnTo>
                  <a:lnTo>
                    <a:pt x="438" y="174"/>
                  </a:lnTo>
                  <a:lnTo>
                    <a:pt x="423" y="177"/>
                  </a:lnTo>
                  <a:lnTo>
                    <a:pt x="410" y="181"/>
                  </a:lnTo>
                  <a:lnTo>
                    <a:pt x="399" y="185"/>
                  </a:lnTo>
                  <a:lnTo>
                    <a:pt x="387" y="191"/>
                  </a:lnTo>
                  <a:lnTo>
                    <a:pt x="375" y="196"/>
                  </a:lnTo>
                  <a:lnTo>
                    <a:pt x="363" y="202"/>
                  </a:lnTo>
                  <a:lnTo>
                    <a:pt x="352" y="210"/>
                  </a:lnTo>
                  <a:lnTo>
                    <a:pt x="337" y="219"/>
                  </a:lnTo>
                  <a:lnTo>
                    <a:pt x="324" y="231"/>
                  </a:lnTo>
                  <a:lnTo>
                    <a:pt x="312" y="243"/>
                  </a:lnTo>
                  <a:lnTo>
                    <a:pt x="300" y="257"/>
                  </a:lnTo>
                  <a:lnTo>
                    <a:pt x="288" y="273"/>
                  </a:lnTo>
                  <a:lnTo>
                    <a:pt x="276" y="290"/>
                  </a:lnTo>
                  <a:lnTo>
                    <a:pt x="265" y="307"/>
                  </a:lnTo>
                  <a:lnTo>
                    <a:pt x="255" y="327"/>
                  </a:lnTo>
                  <a:lnTo>
                    <a:pt x="248" y="345"/>
                  </a:lnTo>
                  <a:lnTo>
                    <a:pt x="239" y="364"/>
                  </a:lnTo>
                  <a:lnTo>
                    <a:pt x="233" y="384"/>
                  </a:lnTo>
                  <a:lnTo>
                    <a:pt x="226" y="403"/>
                  </a:lnTo>
                  <a:lnTo>
                    <a:pt x="221" y="424"/>
                  </a:lnTo>
                  <a:lnTo>
                    <a:pt x="217" y="445"/>
                  </a:lnTo>
                  <a:lnTo>
                    <a:pt x="212" y="468"/>
                  </a:lnTo>
                  <a:lnTo>
                    <a:pt x="208" y="489"/>
                  </a:lnTo>
                  <a:lnTo>
                    <a:pt x="206" y="517"/>
                  </a:lnTo>
                  <a:lnTo>
                    <a:pt x="202" y="546"/>
                  </a:lnTo>
                  <a:lnTo>
                    <a:pt x="200" y="573"/>
                  </a:lnTo>
                  <a:lnTo>
                    <a:pt x="197" y="601"/>
                  </a:lnTo>
                  <a:lnTo>
                    <a:pt x="194" y="631"/>
                  </a:lnTo>
                  <a:lnTo>
                    <a:pt x="192" y="659"/>
                  </a:lnTo>
                  <a:lnTo>
                    <a:pt x="191" y="694"/>
                  </a:lnTo>
                  <a:lnTo>
                    <a:pt x="189" y="727"/>
                  </a:lnTo>
                  <a:lnTo>
                    <a:pt x="188" y="762"/>
                  </a:lnTo>
                  <a:lnTo>
                    <a:pt x="186" y="796"/>
                  </a:lnTo>
                  <a:lnTo>
                    <a:pt x="186" y="831"/>
                  </a:lnTo>
                  <a:lnTo>
                    <a:pt x="186" y="8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Freeform 49"/>
            <p:cNvSpPr>
              <a:spLocks noEditPoints="1"/>
            </p:cNvSpPr>
            <p:nvPr/>
          </p:nvSpPr>
          <p:spPr bwMode="auto">
            <a:xfrm>
              <a:off x="4221163" y="5027613"/>
              <a:ext cx="403225" cy="641350"/>
            </a:xfrm>
            <a:custGeom>
              <a:avLst/>
              <a:gdLst>
                <a:gd name="T0" fmla="*/ 526 w 1013"/>
                <a:gd name="T1" fmla="*/ 1 h 1616"/>
                <a:gd name="T2" fmla="*/ 607 w 1013"/>
                <a:gd name="T3" fmla="*/ 6 h 1616"/>
                <a:gd name="T4" fmla="*/ 688 w 1013"/>
                <a:gd name="T5" fmla="*/ 24 h 1616"/>
                <a:gd name="T6" fmla="*/ 755 w 1013"/>
                <a:gd name="T7" fmla="*/ 53 h 1616"/>
                <a:gd name="T8" fmla="*/ 814 w 1013"/>
                <a:gd name="T9" fmla="*/ 91 h 1616"/>
                <a:gd name="T10" fmla="*/ 862 w 1013"/>
                <a:gd name="T11" fmla="*/ 141 h 1616"/>
                <a:gd name="T12" fmla="*/ 901 w 1013"/>
                <a:gd name="T13" fmla="*/ 200 h 1616"/>
                <a:gd name="T14" fmla="*/ 931 w 1013"/>
                <a:gd name="T15" fmla="*/ 279 h 1616"/>
                <a:gd name="T16" fmla="*/ 949 w 1013"/>
                <a:gd name="T17" fmla="*/ 374 h 1616"/>
                <a:gd name="T18" fmla="*/ 950 w 1013"/>
                <a:gd name="T19" fmla="*/ 463 h 1616"/>
                <a:gd name="T20" fmla="*/ 939 w 1013"/>
                <a:gd name="T21" fmla="*/ 541 h 1616"/>
                <a:gd name="T22" fmla="*/ 924 w 1013"/>
                <a:gd name="T23" fmla="*/ 596 h 1616"/>
                <a:gd name="T24" fmla="*/ 893 w 1013"/>
                <a:gd name="T25" fmla="*/ 654 h 1616"/>
                <a:gd name="T26" fmla="*/ 845 w 1013"/>
                <a:gd name="T27" fmla="*/ 712 h 1616"/>
                <a:gd name="T28" fmla="*/ 780 w 1013"/>
                <a:gd name="T29" fmla="*/ 764 h 1616"/>
                <a:gd name="T30" fmla="*/ 694 w 1013"/>
                <a:gd name="T31" fmla="*/ 810 h 1616"/>
                <a:gd name="T32" fmla="*/ 775 w 1013"/>
                <a:gd name="T33" fmla="*/ 833 h 1616"/>
                <a:gd name="T34" fmla="*/ 837 w 1013"/>
                <a:gd name="T35" fmla="*/ 874 h 1616"/>
                <a:gd name="T36" fmla="*/ 873 w 1013"/>
                <a:gd name="T37" fmla="*/ 916 h 1616"/>
                <a:gd name="T38" fmla="*/ 901 w 1013"/>
                <a:gd name="T39" fmla="*/ 969 h 1616"/>
                <a:gd name="T40" fmla="*/ 916 w 1013"/>
                <a:gd name="T41" fmla="*/ 1029 h 1616"/>
                <a:gd name="T42" fmla="*/ 931 w 1013"/>
                <a:gd name="T43" fmla="*/ 1139 h 1616"/>
                <a:gd name="T44" fmla="*/ 941 w 1013"/>
                <a:gd name="T45" fmla="*/ 1339 h 1616"/>
                <a:gd name="T46" fmla="*/ 954 w 1013"/>
                <a:gd name="T47" fmla="*/ 1472 h 1616"/>
                <a:gd name="T48" fmla="*/ 972 w 1013"/>
                <a:gd name="T49" fmla="*/ 1540 h 1616"/>
                <a:gd name="T50" fmla="*/ 999 w 1013"/>
                <a:gd name="T51" fmla="*/ 1571 h 1616"/>
                <a:gd name="T52" fmla="*/ 784 w 1013"/>
                <a:gd name="T53" fmla="*/ 1577 h 1616"/>
                <a:gd name="T54" fmla="*/ 764 w 1013"/>
                <a:gd name="T55" fmla="*/ 1492 h 1616"/>
                <a:gd name="T56" fmla="*/ 756 w 1013"/>
                <a:gd name="T57" fmla="*/ 1329 h 1616"/>
                <a:gd name="T58" fmla="*/ 747 w 1013"/>
                <a:gd name="T59" fmla="*/ 1162 h 1616"/>
                <a:gd name="T60" fmla="*/ 734 w 1013"/>
                <a:gd name="T61" fmla="*/ 1074 h 1616"/>
                <a:gd name="T62" fmla="*/ 711 w 1013"/>
                <a:gd name="T63" fmla="*/ 1015 h 1616"/>
                <a:gd name="T64" fmla="*/ 672 w 1013"/>
                <a:gd name="T65" fmla="*/ 966 h 1616"/>
                <a:gd name="T66" fmla="*/ 624 w 1013"/>
                <a:gd name="T67" fmla="*/ 931 h 1616"/>
                <a:gd name="T68" fmla="*/ 558 w 1013"/>
                <a:gd name="T69" fmla="*/ 910 h 1616"/>
                <a:gd name="T70" fmla="*/ 470 w 1013"/>
                <a:gd name="T71" fmla="*/ 899 h 1616"/>
                <a:gd name="T72" fmla="*/ 186 w 1013"/>
                <a:gd name="T73" fmla="*/ 1616 h 1616"/>
                <a:gd name="T74" fmla="*/ 186 w 1013"/>
                <a:gd name="T75" fmla="*/ 732 h 1616"/>
                <a:gd name="T76" fmla="*/ 524 w 1013"/>
                <a:gd name="T77" fmla="*/ 730 h 1616"/>
                <a:gd name="T78" fmla="*/ 605 w 1013"/>
                <a:gd name="T79" fmla="*/ 706 h 1616"/>
                <a:gd name="T80" fmla="*/ 663 w 1013"/>
                <a:gd name="T81" fmla="*/ 674 h 1616"/>
                <a:gd name="T82" fmla="*/ 705 w 1013"/>
                <a:gd name="T83" fmla="*/ 633 h 1616"/>
                <a:gd name="T84" fmla="*/ 736 w 1013"/>
                <a:gd name="T85" fmla="*/ 583 h 1616"/>
                <a:gd name="T86" fmla="*/ 759 w 1013"/>
                <a:gd name="T87" fmla="*/ 510 h 1616"/>
                <a:gd name="T88" fmla="*/ 765 w 1013"/>
                <a:gd name="T89" fmla="*/ 437 h 1616"/>
                <a:gd name="T90" fmla="*/ 755 w 1013"/>
                <a:gd name="T91" fmla="*/ 353 h 1616"/>
                <a:gd name="T92" fmla="*/ 729 w 1013"/>
                <a:gd name="T93" fmla="*/ 288 h 1616"/>
                <a:gd name="T94" fmla="*/ 695 w 1013"/>
                <a:gd name="T95" fmla="*/ 243 h 1616"/>
                <a:gd name="T96" fmla="*/ 653 w 1013"/>
                <a:gd name="T97" fmla="*/ 207 h 1616"/>
                <a:gd name="T98" fmla="*/ 594 w 1013"/>
                <a:gd name="T99" fmla="*/ 181 h 1616"/>
                <a:gd name="T100" fmla="*/ 512 w 1013"/>
                <a:gd name="T101" fmla="*/ 168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3" h="1616">
                  <a:moveTo>
                    <a:pt x="0" y="0"/>
                  </a:moveTo>
                  <a:lnTo>
                    <a:pt x="479" y="0"/>
                  </a:lnTo>
                  <a:lnTo>
                    <a:pt x="502" y="0"/>
                  </a:lnTo>
                  <a:lnTo>
                    <a:pt x="526" y="1"/>
                  </a:lnTo>
                  <a:lnTo>
                    <a:pt x="547" y="1"/>
                  </a:lnTo>
                  <a:lnTo>
                    <a:pt x="566" y="2"/>
                  </a:lnTo>
                  <a:lnTo>
                    <a:pt x="587" y="3"/>
                  </a:lnTo>
                  <a:lnTo>
                    <a:pt x="607" y="6"/>
                  </a:lnTo>
                  <a:lnTo>
                    <a:pt x="628" y="10"/>
                  </a:lnTo>
                  <a:lnTo>
                    <a:pt x="648" y="13"/>
                  </a:lnTo>
                  <a:lnTo>
                    <a:pt x="668" y="18"/>
                  </a:lnTo>
                  <a:lnTo>
                    <a:pt x="688" y="24"/>
                  </a:lnTo>
                  <a:lnTo>
                    <a:pt x="705" y="31"/>
                  </a:lnTo>
                  <a:lnTo>
                    <a:pt x="722" y="37"/>
                  </a:lnTo>
                  <a:lnTo>
                    <a:pt x="739" y="44"/>
                  </a:lnTo>
                  <a:lnTo>
                    <a:pt x="755" y="53"/>
                  </a:lnTo>
                  <a:lnTo>
                    <a:pt x="770" y="61"/>
                  </a:lnTo>
                  <a:lnTo>
                    <a:pt x="786" y="71"/>
                  </a:lnTo>
                  <a:lnTo>
                    <a:pt x="800" y="80"/>
                  </a:lnTo>
                  <a:lnTo>
                    <a:pt x="814" y="91"/>
                  </a:lnTo>
                  <a:lnTo>
                    <a:pt x="826" y="103"/>
                  </a:lnTo>
                  <a:lnTo>
                    <a:pt x="839" y="115"/>
                  </a:lnTo>
                  <a:lnTo>
                    <a:pt x="851" y="127"/>
                  </a:lnTo>
                  <a:lnTo>
                    <a:pt x="862" y="141"/>
                  </a:lnTo>
                  <a:lnTo>
                    <a:pt x="873" y="155"/>
                  </a:lnTo>
                  <a:lnTo>
                    <a:pt x="883" y="170"/>
                  </a:lnTo>
                  <a:lnTo>
                    <a:pt x="892" y="185"/>
                  </a:lnTo>
                  <a:lnTo>
                    <a:pt x="901" y="200"/>
                  </a:lnTo>
                  <a:lnTo>
                    <a:pt x="909" y="216"/>
                  </a:lnTo>
                  <a:lnTo>
                    <a:pt x="915" y="233"/>
                  </a:lnTo>
                  <a:lnTo>
                    <a:pt x="924" y="255"/>
                  </a:lnTo>
                  <a:lnTo>
                    <a:pt x="931" y="279"/>
                  </a:lnTo>
                  <a:lnTo>
                    <a:pt x="937" y="301"/>
                  </a:lnTo>
                  <a:lnTo>
                    <a:pt x="942" y="325"/>
                  </a:lnTo>
                  <a:lnTo>
                    <a:pt x="945" y="349"/>
                  </a:lnTo>
                  <a:lnTo>
                    <a:pt x="949" y="374"/>
                  </a:lnTo>
                  <a:lnTo>
                    <a:pt x="950" y="397"/>
                  </a:lnTo>
                  <a:lnTo>
                    <a:pt x="951" y="422"/>
                  </a:lnTo>
                  <a:lnTo>
                    <a:pt x="950" y="442"/>
                  </a:lnTo>
                  <a:lnTo>
                    <a:pt x="950" y="463"/>
                  </a:lnTo>
                  <a:lnTo>
                    <a:pt x="948" y="481"/>
                  </a:lnTo>
                  <a:lnTo>
                    <a:pt x="945" y="501"/>
                  </a:lnTo>
                  <a:lnTo>
                    <a:pt x="943" y="522"/>
                  </a:lnTo>
                  <a:lnTo>
                    <a:pt x="939" y="541"/>
                  </a:lnTo>
                  <a:lnTo>
                    <a:pt x="936" y="554"/>
                  </a:lnTo>
                  <a:lnTo>
                    <a:pt x="932" y="569"/>
                  </a:lnTo>
                  <a:lnTo>
                    <a:pt x="927" y="583"/>
                  </a:lnTo>
                  <a:lnTo>
                    <a:pt x="924" y="596"/>
                  </a:lnTo>
                  <a:lnTo>
                    <a:pt x="918" y="609"/>
                  </a:lnTo>
                  <a:lnTo>
                    <a:pt x="912" y="622"/>
                  </a:lnTo>
                  <a:lnTo>
                    <a:pt x="903" y="638"/>
                  </a:lnTo>
                  <a:lnTo>
                    <a:pt x="893" y="654"/>
                  </a:lnTo>
                  <a:lnTo>
                    <a:pt x="883" y="670"/>
                  </a:lnTo>
                  <a:lnTo>
                    <a:pt x="872" y="685"/>
                  </a:lnTo>
                  <a:lnTo>
                    <a:pt x="858" y="699"/>
                  </a:lnTo>
                  <a:lnTo>
                    <a:pt x="845" y="712"/>
                  </a:lnTo>
                  <a:lnTo>
                    <a:pt x="831" y="727"/>
                  </a:lnTo>
                  <a:lnTo>
                    <a:pt x="814" y="741"/>
                  </a:lnTo>
                  <a:lnTo>
                    <a:pt x="797" y="753"/>
                  </a:lnTo>
                  <a:lnTo>
                    <a:pt x="780" y="764"/>
                  </a:lnTo>
                  <a:lnTo>
                    <a:pt x="763" y="775"/>
                  </a:lnTo>
                  <a:lnTo>
                    <a:pt x="745" y="785"/>
                  </a:lnTo>
                  <a:lnTo>
                    <a:pt x="723" y="796"/>
                  </a:lnTo>
                  <a:lnTo>
                    <a:pt x="694" y="810"/>
                  </a:lnTo>
                  <a:lnTo>
                    <a:pt x="724" y="816"/>
                  </a:lnTo>
                  <a:lnTo>
                    <a:pt x="741" y="821"/>
                  </a:lnTo>
                  <a:lnTo>
                    <a:pt x="758" y="827"/>
                  </a:lnTo>
                  <a:lnTo>
                    <a:pt x="775" y="833"/>
                  </a:lnTo>
                  <a:lnTo>
                    <a:pt x="791" y="842"/>
                  </a:lnTo>
                  <a:lnTo>
                    <a:pt x="808" y="851"/>
                  </a:lnTo>
                  <a:lnTo>
                    <a:pt x="822" y="862"/>
                  </a:lnTo>
                  <a:lnTo>
                    <a:pt x="837" y="874"/>
                  </a:lnTo>
                  <a:lnTo>
                    <a:pt x="846" y="884"/>
                  </a:lnTo>
                  <a:lnTo>
                    <a:pt x="856" y="894"/>
                  </a:lnTo>
                  <a:lnTo>
                    <a:pt x="864" y="905"/>
                  </a:lnTo>
                  <a:lnTo>
                    <a:pt x="873" y="916"/>
                  </a:lnTo>
                  <a:lnTo>
                    <a:pt x="880" y="929"/>
                  </a:lnTo>
                  <a:lnTo>
                    <a:pt x="887" y="941"/>
                  </a:lnTo>
                  <a:lnTo>
                    <a:pt x="893" y="954"/>
                  </a:lnTo>
                  <a:lnTo>
                    <a:pt x="901" y="969"/>
                  </a:lnTo>
                  <a:lnTo>
                    <a:pt x="906" y="983"/>
                  </a:lnTo>
                  <a:lnTo>
                    <a:pt x="910" y="998"/>
                  </a:lnTo>
                  <a:lnTo>
                    <a:pt x="913" y="1013"/>
                  </a:lnTo>
                  <a:lnTo>
                    <a:pt x="916" y="1029"/>
                  </a:lnTo>
                  <a:lnTo>
                    <a:pt x="921" y="1053"/>
                  </a:lnTo>
                  <a:lnTo>
                    <a:pt x="925" y="1078"/>
                  </a:lnTo>
                  <a:lnTo>
                    <a:pt x="927" y="1104"/>
                  </a:lnTo>
                  <a:lnTo>
                    <a:pt x="931" y="1139"/>
                  </a:lnTo>
                  <a:lnTo>
                    <a:pt x="933" y="1173"/>
                  </a:lnTo>
                  <a:lnTo>
                    <a:pt x="935" y="1209"/>
                  </a:lnTo>
                  <a:lnTo>
                    <a:pt x="938" y="1287"/>
                  </a:lnTo>
                  <a:lnTo>
                    <a:pt x="941" y="1339"/>
                  </a:lnTo>
                  <a:lnTo>
                    <a:pt x="944" y="1389"/>
                  </a:lnTo>
                  <a:lnTo>
                    <a:pt x="947" y="1416"/>
                  </a:lnTo>
                  <a:lnTo>
                    <a:pt x="950" y="1445"/>
                  </a:lnTo>
                  <a:lnTo>
                    <a:pt x="954" y="1472"/>
                  </a:lnTo>
                  <a:lnTo>
                    <a:pt x="957" y="1491"/>
                  </a:lnTo>
                  <a:lnTo>
                    <a:pt x="962" y="1510"/>
                  </a:lnTo>
                  <a:lnTo>
                    <a:pt x="968" y="1530"/>
                  </a:lnTo>
                  <a:lnTo>
                    <a:pt x="972" y="1540"/>
                  </a:lnTo>
                  <a:lnTo>
                    <a:pt x="977" y="1550"/>
                  </a:lnTo>
                  <a:lnTo>
                    <a:pt x="983" y="1557"/>
                  </a:lnTo>
                  <a:lnTo>
                    <a:pt x="990" y="1565"/>
                  </a:lnTo>
                  <a:lnTo>
                    <a:pt x="999" y="1571"/>
                  </a:lnTo>
                  <a:lnTo>
                    <a:pt x="1013" y="1579"/>
                  </a:lnTo>
                  <a:lnTo>
                    <a:pt x="1013" y="1616"/>
                  </a:lnTo>
                  <a:lnTo>
                    <a:pt x="797" y="1616"/>
                  </a:lnTo>
                  <a:lnTo>
                    <a:pt x="784" y="1577"/>
                  </a:lnTo>
                  <a:lnTo>
                    <a:pt x="778" y="1555"/>
                  </a:lnTo>
                  <a:lnTo>
                    <a:pt x="773" y="1534"/>
                  </a:lnTo>
                  <a:lnTo>
                    <a:pt x="768" y="1512"/>
                  </a:lnTo>
                  <a:lnTo>
                    <a:pt x="764" y="1492"/>
                  </a:lnTo>
                  <a:lnTo>
                    <a:pt x="762" y="1472"/>
                  </a:lnTo>
                  <a:lnTo>
                    <a:pt x="761" y="1452"/>
                  </a:lnTo>
                  <a:lnTo>
                    <a:pt x="758" y="1411"/>
                  </a:lnTo>
                  <a:lnTo>
                    <a:pt x="756" y="1329"/>
                  </a:lnTo>
                  <a:lnTo>
                    <a:pt x="753" y="1264"/>
                  </a:lnTo>
                  <a:lnTo>
                    <a:pt x="751" y="1226"/>
                  </a:lnTo>
                  <a:lnTo>
                    <a:pt x="750" y="1189"/>
                  </a:lnTo>
                  <a:lnTo>
                    <a:pt x="747" y="1162"/>
                  </a:lnTo>
                  <a:lnTo>
                    <a:pt x="745" y="1136"/>
                  </a:lnTo>
                  <a:lnTo>
                    <a:pt x="740" y="1109"/>
                  </a:lnTo>
                  <a:lnTo>
                    <a:pt x="738" y="1092"/>
                  </a:lnTo>
                  <a:lnTo>
                    <a:pt x="734" y="1074"/>
                  </a:lnTo>
                  <a:lnTo>
                    <a:pt x="729" y="1058"/>
                  </a:lnTo>
                  <a:lnTo>
                    <a:pt x="724" y="1042"/>
                  </a:lnTo>
                  <a:lnTo>
                    <a:pt x="718" y="1029"/>
                  </a:lnTo>
                  <a:lnTo>
                    <a:pt x="711" y="1015"/>
                  </a:lnTo>
                  <a:lnTo>
                    <a:pt x="703" y="1001"/>
                  </a:lnTo>
                  <a:lnTo>
                    <a:pt x="694" y="989"/>
                  </a:lnTo>
                  <a:lnTo>
                    <a:pt x="683" y="977"/>
                  </a:lnTo>
                  <a:lnTo>
                    <a:pt x="672" y="966"/>
                  </a:lnTo>
                  <a:lnTo>
                    <a:pt x="662" y="956"/>
                  </a:lnTo>
                  <a:lnTo>
                    <a:pt x="650" y="947"/>
                  </a:lnTo>
                  <a:lnTo>
                    <a:pt x="637" y="938"/>
                  </a:lnTo>
                  <a:lnTo>
                    <a:pt x="624" y="931"/>
                  </a:lnTo>
                  <a:lnTo>
                    <a:pt x="610" y="926"/>
                  </a:lnTo>
                  <a:lnTo>
                    <a:pt x="593" y="919"/>
                  </a:lnTo>
                  <a:lnTo>
                    <a:pt x="575" y="914"/>
                  </a:lnTo>
                  <a:lnTo>
                    <a:pt x="558" y="910"/>
                  </a:lnTo>
                  <a:lnTo>
                    <a:pt x="536" y="905"/>
                  </a:lnTo>
                  <a:lnTo>
                    <a:pt x="514" y="903"/>
                  </a:lnTo>
                  <a:lnTo>
                    <a:pt x="493" y="901"/>
                  </a:lnTo>
                  <a:lnTo>
                    <a:pt x="470" y="899"/>
                  </a:lnTo>
                  <a:lnTo>
                    <a:pt x="445" y="899"/>
                  </a:lnTo>
                  <a:lnTo>
                    <a:pt x="412" y="898"/>
                  </a:lnTo>
                  <a:lnTo>
                    <a:pt x="186" y="898"/>
                  </a:lnTo>
                  <a:lnTo>
                    <a:pt x="186" y="1616"/>
                  </a:lnTo>
                  <a:lnTo>
                    <a:pt x="0" y="1616"/>
                  </a:lnTo>
                  <a:lnTo>
                    <a:pt x="0" y="0"/>
                  </a:lnTo>
                  <a:close/>
                  <a:moveTo>
                    <a:pt x="186" y="166"/>
                  </a:moveTo>
                  <a:lnTo>
                    <a:pt x="186" y="732"/>
                  </a:lnTo>
                  <a:lnTo>
                    <a:pt x="427" y="732"/>
                  </a:lnTo>
                  <a:lnTo>
                    <a:pt x="479" y="732"/>
                  </a:lnTo>
                  <a:lnTo>
                    <a:pt x="503" y="731"/>
                  </a:lnTo>
                  <a:lnTo>
                    <a:pt x="524" y="730"/>
                  </a:lnTo>
                  <a:lnTo>
                    <a:pt x="544" y="726"/>
                  </a:lnTo>
                  <a:lnTo>
                    <a:pt x="564" y="721"/>
                  </a:lnTo>
                  <a:lnTo>
                    <a:pt x="586" y="715"/>
                  </a:lnTo>
                  <a:lnTo>
                    <a:pt x="605" y="706"/>
                  </a:lnTo>
                  <a:lnTo>
                    <a:pt x="625" y="698"/>
                  </a:lnTo>
                  <a:lnTo>
                    <a:pt x="639" y="690"/>
                  </a:lnTo>
                  <a:lnTo>
                    <a:pt x="651" y="683"/>
                  </a:lnTo>
                  <a:lnTo>
                    <a:pt x="663" y="674"/>
                  </a:lnTo>
                  <a:lnTo>
                    <a:pt x="675" y="664"/>
                  </a:lnTo>
                  <a:lnTo>
                    <a:pt x="686" y="656"/>
                  </a:lnTo>
                  <a:lnTo>
                    <a:pt x="695" y="644"/>
                  </a:lnTo>
                  <a:lnTo>
                    <a:pt x="705" y="633"/>
                  </a:lnTo>
                  <a:lnTo>
                    <a:pt x="715" y="621"/>
                  </a:lnTo>
                  <a:lnTo>
                    <a:pt x="723" y="609"/>
                  </a:lnTo>
                  <a:lnTo>
                    <a:pt x="730" y="596"/>
                  </a:lnTo>
                  <a:lnTo>
                    <a:pt x="736" y="583"/>
                  </a:lnTo>
                  <a:lnTo>
                    <a:pt x="743" y="569"/>
                  </a:lnTo>
                  <a:lnTo>
                    <a:pt x="750" y="549"/>
                  </a:lnTo>
                  <a:lnTo>
                    <a:pt x="755" y="530"/>
                  </a:lnTo>
                  <a:lnTo>
                    <a:pt x="759" y="510"/>
                  </a:lnTo>
                  <a:lnTo>
                    <a:pt x="762" y="491"/>
                  </a:lnTo>
                  <a:lnTo>
                    <a:pt x="764" y="473"/>
                  </a:lnTo>
                  <a:lnTo>
                    <a:pt x="765" y="455"/>
                  </a:lnTo>
                  <a:lnTo>
                    <a:pt x="765" y="437"/>
                  </a:lnTo>
                  <a:lnTo>
                    <a:pt x="764" y="416"/>
                  </a:lnTo>
                  <a:lnTo>
                    <a:pt x="762" y="394"/>
                  </a:lnTo>
                  <a:lnTo>
                    <a:pt x="759" y="374"/>
                  </a:lnTo>
                  <a:lnTo>
                    <a:pt x="755" y="353"/>
                  </a:lnTo>
                  <a:lnTo>
                    <a:pt x="750" y="333"/>
                  </a:lnTo>
                  <a:lnTo>
                    <a:pt x="741" y="313"/>
                  </a:lnTo>
                  <a:lnTo>
                    <a:pt x="736" y="300"/>
                  </a:lnTo>
                  <a:lnTo>
                    <a:pt x="729" y="288"/>
                  </a:lnTo>
                  <a:lnTo>
                    <a:pt x="722" y="275"/>
                  </a:lnTo>
                  <a:lnTo>
                    <a:pt x="715" y="264"/>
                  </a:lnTo>
                  <a:lnTo>
                    <a:pt x="705" y="253"/>
                  </a:lnTo>
                  <a:lnTo>
                    <a:pt x="695" y="243"/>
                  </a:lnTo>
                  <a:lnTo>
                    <a:pt x="686" y="232"/>
                  </a:lnTo>
                  <a:lnTo>
                    <a:pt x="675" y="223"/>
                  </a:lnTo>
                  <a:lnTo>
                    <a:pt x="664" y="215"/>
                  </a:lnTo>
                  <a:lnTo>
                    <a:pt x="653" y="207"/>
                  </a:lnTo>
                  <a:lnTo>
                    <a:pt x="640" y="201"/>
                  </a:lnTo>
                  <a:lnTo>
                    <a:pt x="628" y="195"/>
                  </a:lnTo>
                  <a:lnTo>
                    <a:pt x="611" y="187"/>
                  </a:lnTo>
                  <a:lnTo>
                    <a:pt x="594" y="181"/>
                  </a:lnTo>
                  <a:lnTo>
                    <a:pt x="577" y="178"/>
                  </a:lnTo>
                  <a:lnTo>
                    <a:pt x="555" y="173"/>
                  </a:lnTo>
                  <a:lnTo>
                    <a:pt x="534" y="170"/>
                  </a:lnTo>
                  <a:lnTo>
                    <a:pt x="512" y="168"/>
                  </a:lnTo>
                  <a:lnTo>
                    <a:pt x="472" y="166"/>
                  </a:lnTo>
                  <a:lnTo>
                    <a:pt x="426" y="166"/>
                  </a:lnTo>
                  <a:lnTo>
                    <a:pt x="186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Freeform 50"/>
            <p:cNvSpPr>
              <a:spLocks/>
            </p:cNvSpPr>
            <p:nvPr/>
          </p:nvSpPr>
          <p:spPr bwMode="auto">
            <a:xfrm>
              <a:off x="4745038" y="5027613"/>
              <a:ext cx="314325" cy="641350"/>
            </a:xfrm>
            <a:custGeom>
              <a:avLst/>
              <a:gdLst>
                <a:gd name="T0" fmla="*/ 0 w 795"/>
                <a:gd name="T1" fmla="*/ 0 h 1616"/>
                <a:gd name="T2" fmla="*/ 795 w 795"/>
                <a:gd name="T3" fmla="*/ 0 h 1616"/>
                <a:gd name="T4" fmla="*/ 795 w 795"/>
                <a:gd name="T5" fmla="*/ 166 h 1616"/>
                <a:gd name="T6" fmla="*/ 185 w 795"/>
                <a:gd name="T7" fmla="*/ 166 h 1616"/>
                <a:gd name="T8" fmla="*/ 185 w 795"/>
                <a:gd name="T9" fmla="*/ 688 h 1616"/>
                <a:gd name="T10" fmla="*/ 754 w 795"/>
                <a:gd name="T11" fmla="*/ 688 h 1616"/>
                <a:gd name="T12" fmla="*/ 754 w 795"/>
                <a:gd name="T13" fmla="*/ 853 h 1616"/>
                <a:gd name="T14" fmla="*/ 185 w 795"/>
                <a:gd name="T15" fmla="*/ 853 h 1616"/>
                <a:gd name="T16" fmla="*/ 185 w 795"/>
                <a:gd name="T17" fmla="*/ 1451 h 1616"/>
                <a:gd name="T18" fmla="*/ 795 w 795"/>
                <a:gd name="T19" fmla="*/ 1451 h 1616"/>
                <a:gd name="T20" fmla="*/ 795 w 795"/>
                <a:gd name="T21" fmla="*/ 1616 h 1616"/>
                <a:gd name="T22" fmla="*/ 0 w 795"/>
                <a:gd name="T23" fmla="*/ 1616 h 1616"/>
                <a:gd name="T24" fmla="*/ 0 w 795"/>
                <a:gd name="T25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5" h="1616">
                  <a:moveTo>
                    <a:pt x="0" y="0"/>
                  </a:moveTo>
                  <a:lnTo>
                    <a:pt x="795" y="0"/>
                  </a:lnTo>
                  <a:lnTo>
                    <a:pt x="795" y="166"/>
                  </a:lnTo>
                  <a:lnTo>
                    <a:pt x="185" y="166"/>
                  </a:lnTo>
                  <a:lnTo>
                    <a:pt x="185" y="688"/>
                  </a:lnTo>
                  <a:lnTo>
                    <a:pt x="754" y="688"/>
                  </a:lnTo>
                  <a:lnTo>
                    <a:pt x="754" y="853"/>
                  </a:lnTo>
                  <a:lnTo>
                    <a:pt x="185" y="853"/>
                  </a:lnTo>
                  <a:lnTo>
                    <a:pt x="185" y="1451"/>
                  </a:lnTo>
                  <a:lnTo>
                    <a:pt x="795" y="1451"/>
                  </a:lnTo>
                  <a:lnTo>
                    <a:pt x="795" y="1616"/>
                  </a:lnTo>
                  <a:lnTo>
                    <a:pt x="0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Freeform 51"/>
            <p:cNvSpPr>
              <a:spLocks/>
            </p:cNvSpPr>
            <p:nvPr/>
          </p:nvSpPr>
          <p:spPr bwMode="auto">
            <a:xfrm>
              <a:off x="5184775" y="5014913"/>
              <a:ext cx="398463" cy="666750"/>
            </a:xfrm>
            <a:custGeom>
              <a:avLst/>
              <a:gdLst>
                <a:gd name="T0" fmla="*/ 855 w 1003"/>
                <a:gd name="T1" fmla="*/ 1648 h 1681"/>
                <a:gd name="T2" fmla="*/ 800 w 1003"/>
                <a:gd name="T3" fmla="*/ 1530 h 1681"/>
                <a:gd name="T4" fmla="*/ 744 w 1003"/>
                <a:gd name="T5" fmla="*/ 1598 h 1681"/>
                <a:gd name="T6" fmla="*/ 683 w 1003"/>
                <a:gd name="T7" fmla="*/ 1641 h 1681"/>
                <a:gd name="T8" fmla="*/ 615 w 1003"/>
                <a:gd name="T9" fmla="*/ 1666 h 1681"/>
                <a:gd name="T10" fmla="*/ 528 w 1003"/>
                <a:gd name="T11" fmla="*/ 1679 h 1681"/>
                <a:gd name="T12" fmla="*/ 428 w 1003"/>
                <a:gd name="T13" fmla="*/ 1677 h 1681"/>
                <a:gd name="T14" fmla="*/ 335 w 1003"/>
                <a:gd name="T15" fmla="*/ 1660 h 1681"/>
                <a:gd name="T16" fmla="*/ 260 w 1003"/>
                <a:gd name="T17" fmla="*/ 1626 h 1681"/>
                <a:gd name="T18" fmla="*/ 185 w 1003"/>
                <a:gd name="T19" fmla="*/ 1571 h 1681"/>
                <a:gd name="T20" fmla="*/ 123 w 1003"/>
                <a:gd name="T21" fmla="*/ 1497 h 1681"/>
                <a:gd name="T22" fmla="*/ 77 w 1003"/>
                <a:gd name="T23" fmla="*/ 1410 h 1681"/>
                <a:gd name="T24" fmla="*/ 40 w 1003"/>
                <a:gd name="T25" fmla="*/ 1293 h 1681"/>
                <a:gd name="T26" fmla="*/ 16 w 1003"/>
                <a:gd name="T27" fmla="*/ 1162 h 1681"/>
                <a:gd name="T28" fmla="*/ 3 w 1003"/>
                <a:gd name="T29" fmla="*/ 985 h 1681"/>
                <a:gd name="T30" fmla="*/ 1 w 1003"/>
                <a:gd name="T31" fmla="*/ 764 h 1681"/>
                <a:gd name="T32" fmla="*/ 13 w 1003"/>
                <a:gd name="T33" fmla="*/ 564 h 1681"/>
                <a:gd name="T34" fmla="*/ 38 w 1003"/>
                <a:gd name="T35" fmla="*/ 418 h 1681"/>
                <a:gd name="T36" fmla="*/ 76 w 1003"/>
                <a:gd name="T37" fmla="*/ 296 h 1681"/>
                <a:gd name="T38" fmla="*/ 132 w 1003"/>
                <a:gd name="T39" fmla="*/ 191 h 1681"/>
                <a:gd name="T40" fmla="*/ 203 w 1003"/>
                <a:gd name="T41" fmla="*/ 108 h 1681"/>
                <a:gd name="T42" fmla="*/ 290 w 1003"/>
                <a:gd name="T43" fmla="*/ 51 h 1681"/>
                <a:gd name="T44" fmla="*/ 381 w 1003"/>
                <a:gd name="T45" fmla="*/ 18 h 1681"/>
                <a:gd name="T46" fmla="*/ 487 w 1003"/>
                <a:gd name="T47" fmla="*/ 1 h 1681"/>
                <a:gd name="T48" fmla="*/ 587 w 1003"/>
                <a:gd name="T49" fmla="*/ 2 h 1681"/>
                <a:gd name="T50" fmla="*/ 675 w 1003"/>
                <a:gd name="T51" fmla="*/ 17 h 1681"/>
                <a:gd name="T52" fmla="*/ 757 w 1003"/>
                <a:gd name="T53" fmla="*/ 48 h 1681"/>
                <a:gd name="T54" fmla="*/ 852 w 1003"/>
                <a:gd name="T55" fmla="*/ 114 h 1681"/>
                <a:gd name="T56" fmla="*/ 924 w 1003"/>
                <a:gd name="T57" fmla="*/ 207 h 1681"/>
                <a:gd name="T58" fmla="*/ 965 w 1003"/>
                <a:gd name="T59" fmla="*/ 300 h 1681"/>
                <a:gd name="T60" fmla="*/ 987 w 1003"/>
                <a:gd name="T61" fmla="*/ 400 h 1681"/>
                <a:gd name="T62" fmla="*/ 807 w 1003"/>
                <a:gd name="T63" fmla="*/ 507 h 1681"/>
                <a:gd name="T64" fmla="*/ 792 w 1003"/>
                <a:gd name="T65" fmla="*/ 379 h 1681"/>
                <a:gd name="T66" fmla="*/ 756 w 1003"/>
                <a:gd name="T67" fmla="*/ 287 h 1681"/>
                <a:gd name="T68" fmla="*/ 697 w 1003"/>
                <a:gd name="T69" fmla="*/ 219 h 1681"/>
                <a:gd name="T70" fmla="*/ 619 w 1003"/>
                <a:gd name="T71" fmla="*/ 180 h 1681"/>
                <a:gd name="T72" fmla="*/ 528 w 1003"/>
                <a:gd name="T73" fmla="*/ 166 h 1681"/>
                <a:gd name="T74" fmla="*/ 442 w 1003"/>
                <a:gd name="T75" fmla="*/ 176 h 1681"/>
                <a:gd name="T76" fmla="*/ 375 w 1003"/>
                <a:gd name="T77" fmla="*/ 200 h 1681"/>
                <a:gd name="T78" fmla="*/ 317 w 1003"/>
                <a:gd name="T79" fmla="*/ 244 h 1681"/>
                <a:gd name="T80" fmla="*/ 270 w 1003"/>
                <a:gd name="T81" fmla="*/ 308 h 1681"/>
                <a:gd name="T82" fmla="*/ 233 w 1003"/>
                <a:gd name="T83" fmla="*/ 399 h 1681"/>
                <a:gd name="T84" fmla="*/ 206 w 1003"/>
                <a:gd name="T85" fmla="*/ 526 h 1681"/>
                <a:gd name="T86" fmla="*/ 191 w 1003"/>
                <a:gd name="T87" fmla="*/ 652 h 1681"/>
                <a:gd name="T88" fmla="*/ 185 w 1003"/>
                <a:gd name="T89" fmla="*/ 847 h 1681"/>
                <a:gd name="T90" fmla="*/ 191 w 1003"/>
                <a:gd name="T91" fmla="*/ 1033 h 1681"/>
                <a:gd name="T92" fmla="*/ 212 w 1003"/>
                <a:gd name="T93" fmla="*/ 1198 h 1681"/>
                <a:gd name="T94" fmla="*/ 247 w 1003"/>
                <a:gd name="T95" fmla="*/ 1324 h 1681"/>
                <a:gd name="T96" fmla="*/ 286 w 1003"/>
                <a:gd name="T97" fmla="*/ 1401 h 1681"/>
                <a:gd name="T98" fmla="*/ 334 w 1003"/>
                <a:gd name="T99" fmla="*/ 1455 h 1681"/>
                <a:gd name="T100" fmla="*/ 391 w 1003"/>
                <a:gd name="T101" fmla="*/ 1492 h 1681"/>
                <a:gd name="T102" fmla="*/ 463 w 1003"/>
                <a:gd name="T103" fmla="*/ 1511 h 1681"/>
                <a:gd name="T104" fmla="*/ 540 w 1003"/>
                <a:gd name="T105" fmla="*/ 1513 h 1681"/>
                <a:gd name="T106" fmla="*/ 614 w 1003"/>
                <a:gd name="T107" fmla="*/ 1497 h 1681"/>
                <a:gd name="T108" fmla="*/ 676 w 1003"/>
                <a:gd name="T109" fmla="*/ 1464 h 1681"/>
                <a:gd name="T110" fmla="*/ 727 w 1003"/>
                <a:gd name="T111" fmla="*/ 1418 h 1681"/>
                <a:gd name="T112" fmla="*/ 767 w 1003"/>
                <a:gd name="T113" fmla="*/ 1356 h 1681"/>
                <a:gd name="T114" fmla="*/ 801 w 1003"/>
                <a:gd name="T115" fmla="*/ 1259 h 1681"/>
                <a:gd name="T116" fmla="*/ 817 w 1003"/>
                <a:gd name="T117" fmla="*/ 1136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03" h="1681">
                  <a:moveTo>
                    <a:pt x="466" y="980"/>
                  </a:moveTo>
                  <a:lnTo>
                    <a:pt x="466" y="814"/>
                  </a:lnTo>
                  <a:lnTo>
                    <a:pt x="1003" y="814"/>
                  </a:lnTo>
                  <a:lnTo>
                    <a:pt x="1003" y="1648"/>
                  </a:lnTo>
                  <a:lnTo>
                    <a:pt x="855" y="1648"/>
                  </a:lnTo>
                  <a:lnTo>
                    <a:pt x="843" y="1453"/>
                  </a:lnTo>
                  <a:lnTo>
                    <a:pt x="830" y="1479"/>
                  </a:lnTo>
                  <a:lnTo>
                    <a:pt x="819" y="1499"/>
                  </a:lnTo>
                  <a:lnTo>
                    <a:pt x="809" y="1514"/>
                  </a:lnTo>
                  <a:lnTo>
                    <a:pt x="800" y="1530"/>
                  </a:lnTo>
                  <a:lnTo>
                    <a:pt x="789" y="1545"/>
                  </a:lnTo>
                  <a:lnTo>
                    <a:pt x="779" y="1560"/>
                  </a:lnTo>
                  <a:lnTo>
                    <a:pt x="767" y="1573"/>
                  </a:lnTo>
                  <a:lnTo>
                    <a:pt x="755" y="1587"/>
                  </a:lnTo>
                  <a:lnTo>
                    <a:pt x="744" y="1598"/>
                  </a:lnTo>
                  <a:lnTo>
                    <a:pt x="732" y="1608"/>
                  </a:lnTo>
                  <a:lnTo>
                    <a:pt x="721" y="1616"/>
                  </a:lnTo>
                  <a:lnTo>
                    <a:pt x="708" y="1625"/>
                  </a:lnTo>
                  <a:lnTo>
                    <a:pt x="696" y="1634"/>
                  </a:lnTo>
                  <a:lnTo>
                    <a:pt x="683" y="1641"/>
                  </a:lnTo>
                  <a:lnTo>
                    <a:pt x="669" y="1647"/>
                  </a:lnTo>
                  <a:lnTo>
                    <a:pt x="656" y="1652"/>
                  </a:lnTo>
                  <a:lnTo>
                    <a:pt x="643" y="1658"/>
                  </a:lnTo>
                  <a:lnTo>
                    <a:pt x="629" y="1662"/>
                  </a:lnTo>
                  <a:lnTo>
                    <a:pt x="615" y="1666"/>
                  </a:lnTo>
                  <a:lnTo>
                    <a:pt x="602" y="1669"/>
                  </a:lnTo>
                  <a:lnTo>
                    <a:pt x="584" y="1673"/>
                  </a:lnTo>
                  <a:lnTo>
                    <a:pt x="564" y="1676"/>
                  </a:lnTo>
                  <a:lnTo>
                    <a:pt x="546" y="1677"/>
                  </a:lnTo>
                  <a:lnTo>
                    <a:pt x="528" y="1679"/>
                  </a:lnTo>
                  <a:lnTo>
                    <a:pt x="509" y="1681"/>
                  </a:lnTo>
                  <a:lnTo>
                    <a:pt x="491" y="1681"/>
                  </a:lnTo>
                  <a:lnTo>
                    <a:pt x="469" y="1681"/>
                  </a:lnTo>
                  <a:lnTo>
                    <a:pt x="448" y="1679"/>
                  </a:lnTo>
                  <a:lnTo>
                    <a:pt x="428" y="1677"/>
                  </a:lnTo>
                  <a:lnTo>
                    <a:pt x="407" y="1674"/>
                  </a:lnTo>
                  <a:lnTo>
                    <a:pt x="385" y="1672"/>
                  </a:lnTo>
                  <a:lnTo>
                    <a:pt x="365" y="1668"/>
                  </a:lnTo>
                  <a:lnTo>
                    <a:pt x="350" y="1665"/>
                  </a:lnTo>
                  <a:lnTo>
                    <a:pt x="335" y="1660"/>
                  </a:lnTo>
                  <a:lnTo>
                    <a:pt x="319" y="1655"/>
                  </a:lnTo>
                  <a:lnTo>
                    <a:pt x="305" y="1650"/>
                  </a:lnTo>
                  <a:lnTo>
                    <a:pt x="290" y="1642"/>
                  </a:lnTo>
                  <a:lnTo>
                    <a:pt x="276" y="1636"/>
                  </a:lnTo>
                  <a:lnTo>
                    <a:pt x="260" y="1626"/>
                  </a:lnTo>
                  <a:lnTo>
                    <a:pt x="244" y="1616"/>
                  </a:lnTo>
                  <a:lnTo>
                    <a:pt x="228" y="1607"/>
                  </a:lnTo>
                  <a:lnTo>
                    <a:pt x="214" y="1595"/>
                  </a:lnTo>
                  <a:lnTo>
                    <a:pt x="199" y="1583"/>
                  </a:lnTo>
                  <a:lnTo>
                    <a:pt x="185" y="1571"/>
                  </a:lnTo>
                  <a:lnTo>
                    <a:pt x="172" y="1557"/>
                  </a:lnTo>
                  <a:lnTo>
                    <a:pt x="160" y="1544"/>
                  </a:lnTo>
                  <a:lnTo>
                    <a:pt x="148" y="1529"/>
                  </a:lnTo>
                  <a:lnTo>
                    <a:pt x="135" y="1513"/>
                  </a:lnTo>
                  <a:lnTo>
                    <a:pt x="123" y="1497"/>
                  </a:lnTo>
                  <a:lnTo>
                    <a:pt x="113" y="1481"/>
                  </a:lnTo>
                  <a:lnTo>
                    <a:pt x="103" y="1463"/>
                  </a:lnTo>
                  <a:lnTo>
                    <a:pt x="93" y="1446"/>
                  </a:lnTo>
                  <a:lnTo>
                    <a:pt x="86" y="1429"/>
                  </a:lnTo>
                  <a:lnTo>
                    <a:pt x="77" y="1410"/>
                  </a:lnTo>
                  <a:lnTo>
                    <a:pt x="69" y="1387"/>
                  </a:lnTo>
                  <a:lnTo>
                    <a:pt x="61" y="1364"/>
                  </a:lnTo>
                  <a:lnTo>
                    <a:pt x="53" y="1340"/>
                  </a:lnTo>
                  <a:lnTo>
                    <a:pt x="46" y="1316"/>
                  </a:lnTo>
                  <a:lnTo>
                    <a:pt x="40" y="1293"/>
                  </a:lnTo>
                  <a:lnTo>
                    <a:pt x="34" y="1269"/>
                  </a:lnTo>
                  <a:lnTo>
                    <a:pt x="28" y="1242"/>
                  </a:lnTo>
                  <a:lnTo>
                    <a:pt x="23" y="1216"/>
                  </a:lnTo>
                  <a:lnTo>
                    <a:pt x="20" y="1189"/>
                  </a:lnTo>
                  <a:lnTo>
                    <a:pt x="16" y="1162"/>
                  </a:lnTo>
                  <a:lnTo>
                    <a:pt x="12" y="1135"/>
                  </a:lnTo>
                  <a:lnTo>
                    <a:pt x="10" y="1109"/>
                  </a:lnTo>
                  <a:lnTo>
                    <a:pt x="7" y="1067"/>
                  </a:lnTo>
                  <a:lnTo>
                    <a:pt x="5" y="1026"/>
                  </a:lnTo>
                  <a:lnTo>
                    <a:pt x="3" y="985"/>
                  </a:lnTo>
                  <a:lnTo>
                    <a:pt x="1" y="941"/>
                  </a:lnTo>
                  <a:lnTo>
                    <a:pt x="0" y="896"/>
                  </a:lnTo>
                  <a:lnTo>
                    <a:pt x="0" y="851"/>
                  </a:lnTo>
                  <a:lnTo>
                    <a:pt x="0" y="807"/>
                  </a:lnTo>
                  <a:lnTo>
                    <a:pt x="1" y="764"/>
                  </a:lnTo>
                  <a:lnTo>
                    <a:pt x="3" y="721"/>
                  </a:lnTo>
                  <a:lnTo>
                    <a:pt x="5" y="678"/>
                  </a:lnTo>
                  <a:lnTo>
                    <a:pt x="7" y="639"/>
                  </a:lnTo>
                  <a:lnTo>
                    <a:pt x="10" y="601"/>
                  </a:lnTo>
                  <a:lnTo>
                    <a:pt x="13" y="564"/>
                  </a:lnTo>
                  <a:lnTo>
                    <a:pt x="18" y="526"/>
                  </a:lnTo>
                  <a:lnTo>
                    <a:pt x="22" y="499"/>
                  </a:lnTo>
                  <a:lnTo>
                    <a:pt x="26" y="473"/>
                  </a:lnTo>
                  <a:lnTo>
                    <a:pt x="30" y="445"/>
                  </a:lnTo>
                  <a:lnTo>
                    <a:pt x="38" y="418"/>
                  </a:lnTo>
                  <a:lnTo>
                    <a:pt x="44" y="392"/>
                  </a:lnTo>
                  <a:lnTo>
                    <a:pt x="51" y="366"/>
                  </a:lnTo>
                  <a:lnTo>
                    <a:pt x="59" y="343"/>
                  </a:lnTo>
                  <a:lnTo>
                    <a:pt x="67" y="320"/>
                  </a:lnTo>
                  <a:lnTo>
                    <a:pt x="76" y="296"/>
                  </a:lnTo>
                  <a:lnTo>
                    <a:pt x="86" y="274"/>
                  </a:lnTo>
                  <a:lnTo>
                    <a:pt x="97" y="252"/>
                  </a:lnTo>
                  <a:lnTo>
                    <a:pt x="108" y="231"/>
                  </a:lnTo>
                  <a:lnTo>
                    <a:pt x="120" y="210"/>
                  </a:lnTo>
                  <a:lnTo>
                    <a:pt x="132" y="191"/>
                  </a:lnTo>
                  <a:lnTo>
                    <a:pt x="144" y="173"/>
                  </a:lnTo>
                  <a:lnTo>
                    <a:pt x="158" y="155"/>
                  </a:lnTo>
                  <a:lnTo>
                    <a:pt x="173" y="138"/>
                  </a:lnTo>
                  <a:lnTo>
                    <a:pt x="187" y="122"/>
                  </a:lnTo>
                  <a:lnTo>
                    <a:pt x="203" y="108"/>
                  </a:lnTo>
                  <a:lnTo>
                    <a:pt x="219" y="95"/>
                  </a:lnTo>
                  <a:lnTo>
                    <a:pt x="236" y="82"/>
                  </a:lnTo>
                  <a:lnTo>
                    <a:pt x="253" y="71"/>
                  </a:lnTo>
                  <a:lnTo>
                    <a:pt x="271" y="60"/>
                  </a:lnTo>
                  <a:lnTo>
                    <a:pt x="290" y="51"/>
                  </a:lnTo>
                  <a:lnTo>
                    <a:pt x="307" y="43"/>
                  </a:lnTo>
                  <a:lnTo>
                    <a:pt x="326" y="35"/>
                  </a:lnTo>
                  <a:lnTo>
                    <a:pt x="343" y="29"/>
                  </a:lnTo>
                  <a:lnTo>
                    <a:pt x="363" y="23"/>
                  </a:lnTo>
                  <a:lnTo>
                    <a:pt x="381" y="18"/>
                  </a:lnTo>
                  <a:lnTo>
                    <a:pt x="400" y="14"/>
                  </a:lnTo>
                  <a:lnTo>
                    <a:pt x="422" y="9"/>
                  </a:lnTo>
                  <a:lnTo>
                    <a:pt x="443" y="6"/>
                  </a:lnTo>
                  <a:lnTo>
                    <a:pt x="465" y="3"/>
                  </a:lnTo>
                  <a:lnTo>
                    <a:pt x="487" y="1"/>
                  </a:lnTo>
                  <a:lnTo>
                    <a:pt x="509" y="0"/>
                  </a:lnTo>
                  <a:lnTo>
                    <a:pt x="530" y="0"/>
                  </a:lnTo>
                  <a:lnTo>
                    <a:pt x="550" y="0"/>
                  </a:lnTo>
                  <a:lnTo>
                    <a:pt x="569" y="1"/>
                  </a:lnTo>
                  <a:lnTo>
                    <a:pt x="587" y="2"/>
                  </a:lnTo>
                  <a:lnTo>
                    <a:pt x="606" y="5"/>
                  </a:lnTo>
                  <a:lnTo>
                    <a:pt x="625" y="7"/>
                  </a:lnTo>
                  <a:lnTo>
                    <a:pt x="644" y="11"/>
                  </a:lnTo>
                  <a:lnTo>
                    <a:pt x="660" y="13"/>
                  </a:lnTo>
                  <a:lnTo>
                    <a:pt x="675" y="17"/>
                  </a:lnTo>
                  <a:lnTo>
                    <a:pt x="691" y="22"/>
                  </a:lnTo>
                  <a:lnTo>
                    <a:pt x="707" y="27"/>
                  </a:lnTo>
                  <a:lnTo>
                    <a:pt x="721" y="33"/>
                  </a:lnTo>
                  <a:lnTo>
                    <a:pt x="736" y="38"/>
                  </a:lnTo>
                  <a:lnTo>
                    <a:pt x="757" y="48"/>
                  </a:lnTo>
                  <a:lnTo>
                    <a:pt x="778" y="59"/>
                  </a:lnTo>
                  <a:lnTo>
                    <a:pt x="796" y="71"/>
                  </a:lnTo>
                  <a:lnTo>
                    <a:pt x="815" y="85"/>
                  </a:lnTo>
                  <a:lnTo>
                    <a:pt x="835" y="98"/>
                  </a:lnTo>
                  <a:lnTo>
                    <a:pt x="852" y="114"/>
                  </a:lnTo>
                  <a:lnTo>
                    <a:pt x="869" y="132"/>
                  </a:lnTo>
                  <a:lnTo>
                    <a:pt x="884" y="149"/>
                  </a:lnTo>
                  <a:lnTo>
                    <a:pt x="899" y="168"/>
                  </a:lnTo>
                  <a:lnTo>
                    <a:pt x="912" y="187"/>
                  </a:lnTo>
                  <a:lnTo>
                    <a:pt x="924" y="207"/>
                  </a:lnTo>
                  <a:lnTo>
                    <a:pt x="935" y="228"/>
                  </a:lnTo>
                  <a:lnTo>
                    <a:pt x="943" y="245"/>
                  </a:lnTo>
                  <a:lnTo>
                    <a:pt x="952" y="263"/>
                  </a:lnTo>
                  <a:lnTo>
                    <a:pt x="958" y="281"/>
                  </a:lnTo>
                  <a:lnTo>
                    <a:pt x="965" y="300"/>
                  </a:lnTo>
                  <a:lnTo>
                    <a:pt x="971" y="320"/>
                  </a:lnTo>
                  <a:lnTo>
                    <a:pt x="975" y="338"/>
                  </a:lnTo>
                  <a:lnTo>
                    <a:pt x="980" y="358"/>
                  </a:lnTo>
                  <a:lnTo>
                    <a:pt x="984" y="379"/>
                  </a:lnTo>
                  <a:lnTo>
                    <a:pt x="987" y="400"/>
                  </a:lnTo>
                  <a:lnTo>
                    <a:pt x="989" y="420"/>
                  </a:lnTo>
                  <a:lnTo>
                    <a:pt x="992" y="441"/>
                  </a:lnTo>
                  <a:lnTo>
                    <a:pt x="992" y="462"/>
                  </a:lnTo>
                  <a:lnTo>
                    <a:pt x="993" y="507"/>
                  </a:lnTo>
                  <a:lnTo>
                    <a:pt x="807" y="507"/>
                  </a:lnTo>
                  <a:lnTo>
                    <a:pt x="806" y="463"/>
                  </a:lnTo>
                  <a:lnTo>
                    <a:pt x="803" y="442"/>
                  </a:lnTo>
                  <a:lnTo>
                    <a:pt x="801" y="421"/>
                  </a:lnTo>
                  <a:lnTo>
                    <a:pt x="797" y="400"/>
                  </a:lnTo>
                  <a:lnTo>
                    <a:pt x="792" y="379"/>
                  </a:lnTo>
                  <a:lnTo>
                    <a:pt x="788" y="359"/>
                  </a:lnTo>
                  <a:lnTo>
                    <a:pt x="780" y="341"/>
                  </a:lnTo>
                  <a:lnTo>
                    <a:pt x="773" y="322"/>
                  </a:lnTo>
                  <a:lnTo>
                    <a:pt x="765" y="305"/>
                  </a:lnTo>
                  <a:lnTo>
                    <a:pt x="756" y="287"/>
                  </a:lnTo>
                  <a:lnTo>
                    <a:pt x="745" y="271"/>
                  </a:lnTo>
                  <a:lnTo>
                    <a:pt x="734" y="257"/>
                  </a:lnTo>
                  <a:lnTo>
                    <a:pt x="722" y="243"/>
                  </a:lnTo>
                  <a:lnTo>
                    <a:pt x="710" y="232"/>
                  </a:lnTo>
                  <a:lnTo>
                    <a:pt x="697" y="219"/>
                  </a:lnTo>
                  <a:lnTo>
                    <a:pt x="684" y="211"/>
                  </a:lnTo>
                  <a:lnTo>
                    <a:pt x="668" y="202"/>
                  </a:lnTo>
                  <a:lnTo>
                    <a:pt x="652" y="192"/>
                  </a:lnTo>
                  <a:lnTo>
                    <a:pt x="635" y="186"/>
                  </a:lnTo>
                  <a:lnTo>
                    <a:pt x="619" y="180"/>
                  </a:lnTo>
                  <a:lnTo>
                    <a:pt x="602" y="175"/>
                  </a:lnTo>
                  <a:lnTo>
                    <a:pt x="584" y="171"/>
                  </a:lnTo>
                  <a:lnTo>
                    <a:pt x="565" y="169"/>
                  </a:lnTo>
                  <a:lnTo>
                    <a:pt x="546" y="166"/>
                  </a:lnTo>
                  <a:lnTo>
                    <a:pt x="528" y="166"/>
                  </a:lnTo>
                  <a:lnTo>
                    <a:pt x="511" y="166"/>
                  </a:lnTo>
                  <a:lnTo>
                    <a:pt x="493" y="168"/>
                  </a:lnTo>
                  <a:lnTo>
                    <a:pt x="476" y="170"/>
                  </a:lnTo>
                  <a:lnTo>
                    <a:pt x="459" y="173"/>
                  </a:lnTo>
                  <a:lnTo>
                    <a:pt x="442" y="176"/>
                  </a:lnTo>
                  <a:lnTo>
                    <a:pt x="424" y="181"/>
                  </a:lnTo>
                  <a:lnTo>
                    <a:pt x="412" y="185"/>
                  </a:lnTo>
                  <a:lnTo>
                    <a:pt x="399" y="189"/>
                  </a:lnTo>
                  <a:lnTo>
                    <a:pt x="387" y="195"/>
                  </a:lnTo>
                  <a:lnTo>
                    <a:pt x="375" y="200"/>
                  </a:lnTo>
                  <a:lnTo>
                    <a:pt x="363" y="207"/>
                  </a:lnTo>
                  <a:lnTo>
                    <a:pt x="352" y="216"/>
                  </a:lnTo>
                  <a:lnTo>
                    <a:pt x="340" y="224"/>
                  </a:lnTo>
                  <a:lnTo>
                    <a:pt x="327" y="234"/>
                  </a:lnTo>
                  <a:lnTo>
                    <a:pt x="317" y="244"/>
                  </a:lnTo>
                  <a:lnTo>
                    <a:pt x="307" y="255"/>
                  </a:lnTo>
                  <a:lnTo>
                    <a:pt x="297" y="268"/>
                  </a:lnTo>
                  <a:lnTo>
                    <a:pt x="288" y="279"/>
                  </a:lnTo>
                  <a:lnTo>
                    <a:pt x="279" y="294"/>
                  </a:lnTo>
                  <a:lnTo>
                    <a:pt x="270" y="308"/>
                  </a:lnTo>
                  <a:lnTo>
                    <a:pt x="262" y="323"/>
                  </a:lnTo>
                  <a:lnTo>
                    <a:pt x="255" y="339"/>
                  </a:lnTo>
                  <a:lnTo>
                    <a:pt x="248" y="355"/>
                  </a:lnTo>
                  <a:lnTo>
                    <a:pt x="242" y="371"/>
                  </a:lnTo>
                  <a:lnTo>
                    <a:pt x="233" y="399"/>
                  </a:lnTo>
                  <a:lnTo>
                    <a:pt x="226" y="426"/>
                  </a:lnTo>
                  <a:lnTo>
                    <a:pt x="219" y="453"/>
                  </a:lnTo>
                  <a:lnTo>
                    <a:pt x="213" y="481"/>
                  </a:lnTo>
                  <a:lnTo>
                    <a:pt x="209" y="504"/>
                  </a:lnTo>
                  <a:lnTo>
                    <a:pt x="206" y="526"/>
                  </a:lnTo>
                  <a:lnTo>
                    <a:pt x="202" y="547"/>
                  </a:lnTo>
                  <a:lnTo>
                    <a:pt x="199" y="569"/>
                  </a:lnTo>
                  <a:lnTo>
                    <a:pt x="197" y="591"/>
                  </a:lnTo>
                  <a:lnTo>
                    <a:pt x="195" y="613"/>
                  </a:lnTo>
                  <a:lnTo>
                    <a:pt x="191" y="652"/>
                  </a:lnTo>
                  <a:lnTo>
                    <a:pt x="190" y="690"/>
                  </a:lnTo>
                  <a:lnTo>
                    <a:pt x="187" y="728"/>
                  </a:lnTo>
                  <a:lnTo>
                    <a:pt x="186" y="768"/>
                  </a:lnTo>
                  <a:lnTo>
                    <a:pt x="185" y="807"/>
                  </a:lnTo>
                  <a:lnTo>
                    <a:pt x="185" y="847"/>
                  </a:lnTo>
                  <a:lnTo>
                    <a:pt x="185" y="885"/>
                  </a:lnTo>
                  <a:lnTo>
                    <a:pt x="186" y="922"/>
                  </a:lnTo>
                  <a:lnTo>
                    <a:pt x="187" y="961"/>
                  </a:lnTo>
                  <a:lnTo>
                    <a:pt x="190" y="996"/>
                  </a:lnTo>
                  <a:lnTo>
                    <a:pt x="191" y="1033"/>
                  </a:lnTo>
                  <a:lnTo>
                    <a:pt x="193" y="1070"/>
                  </a:lnTo>
                  <a:lnTo>
                    <a:pt x="197" y="1103"/>
                  </a:lnTo>
                  <a:lnTo>
                    <a:pt x="201" y="1135"/>
                  </a:lnTo>
                  <a:lnTo>
                    <a:pt x="206" y="1167"/>
                  </a:lnTo>
                  <a:lnTo>
                    <a:pt x="212" y="1198"/>
                  </a:lnTo>
                  <a:lnTo>
                    <a:pt x="218" y="1226"/>
                  </a:lnTo>
                  <a:lnTo>
                    <a:pt x="224" y="1253"/>
                  </a:lnTo>
                  <a:lnTo>
                    <a:pt x="232" y="1280"/>
                  </a:lnTo>
                  <a:lnTo>
                    <a:pt x="241" y="1308"/>
                  </a:lnTo>
                  <a:lnTo>
                    <a:pt x="247" y="1324"/>
                  </a:lnTo>
                  <a:lnTo>
                    <a:pt x="253" y="1340"/>
                  </a:lnTo>
                  <a:lnTo>
                    <a:pt x="261" y="1357"/>
                  </a:lnTo>
                  <a:lnTo>
                    <a:pt x="270" y="1372"/>
                  </a:lnTo>
                  <a:lnTo>
                    <a:pt x="278" y="1387"/>
                  </a:lnTo>
                  <a:lnTo>
                    <a:pt x="286" y="1401"/>
                  </a:lnTo>
                  <a:lnTo>
                    <a:pt x="295" y="1413"/>
                  </a:lnTo>
                  <a:lnTo>
                    <a:pt x="305" y="1424"/>
                  </a:lnTo>
                  <a:lnTo>
                    <a:pt x="313" y="1435"/>
                  </a:lnTo>
                  <a:lnTo>
                    <a:pt x="323" y="1445"/>
                  </a:lnTo>
                  <a:lnTo>
                    <a:pt x="334" y="1455"/>
                  </a:lnTo>
                  <a:lnTo>
                    <a:pt x="344" y="1463"/>
                  </a:lnTo>
                  <a:lnTo>
                    <a:pt x="355" y="1471"/>
                  </a:lnTo>
                  <a:lnTo>
                    <a:pt x="366" y="1478"/>
                  </a:lnTo>
                  <a:lnTo>
                    <a:pt x="378" y="1485"/>
                  </a:lnTo>
                  <a:lnTo>
                    <a:pt x="391" y="1492"/>
                  </a:lnTo>
                  <a:lnTo>
                    <a:pt x="404" y="1497"/>
                  </a:lnTo>
                  <a:lnTo>
                    <a:pt x="416" y="1500"/>
                  </a:lnTo>
                  <a:lnTo>
                    <a:pt x="431" y="1505"/>
                  </a:lnTo>
                  <a:lnTo>
                    <a:pt x="446" y="1508"/>
                  </a:lnTo>
                  <a:lnTo>
                    <a:pt x="463" y="1511"/>
                  </a:lnTo>
                  <a:lnTo>
                    <a:pt x="478" y="1513"/>
                  </a:lnTo>
                  <a:lnTo>
                    <a:pt x="493" y="1514"/>
                  </a:lnTo>
                  <a:lnTo>
                    <a:pt x="509" y="1515"/>
                  </a:lnTo>
                  <a:lnTo>
                    <a:pt x="524" y="1514"/>
                  </a:lnTo>
                  <a:lnTo>
                    <a:pt x="540" y="1513"/>
                  </a:lnTo>
                  <a:lnTo>
                    <a:pt x="556" y="1511"/>
                  </a:lnTo>
                  <a:lnTo>
                    <a:pt x="571" y="1509"/>
                  </a:lnTo>
                  <a:lnTo>
                    <a:pt x="586" y="1505"/>
                  </a:lnTo>
                  <a:lnTo>
                    <a:pt x="600" y="1502"/>
                  </a:lnTo>
                  <a:lnTo>
                    <a:pt x="614" y="1497"/>
                  </a:lnTo>
                  <a:lnTo>
                    <a:pt x="627" y="1492"/>
                  </a:lnTo>
                  <a:lnTo>
                    <a:pt x="639" y="1485"/>
                  </a:lnTo>
                  <a:lnTo>
                    <a:pt x="652" y="1479"/>
                  </a:lnTo>
                  <a:lnTo>
                    <a:pt x="664" y="1472"/>
                  </a:lnTo>
                  <a:lnTo>
                    <a:pt x="676" y="1464"/>
                  </a:lnTo>
                  <a:lnTo>
                    <a:pt x="687" y="1456"/>
                  </a:lnTo>
                  <a:lnTo>
                    <a:pt x="698" y="1447"/>
                  </a:lnTo>
                  <a:lnTo>
                    <a:pt x="708" y="1437"/>
                  </a:lnTo>
                  <a:lnTo>
                    <a:pt x="718" y="1427"/>
                  </a:lnTo>
                  <a:lnTo>
                    <a:pt x="727" y="1418"/>
                  </a:lnTo>
                  <a:lnTo>
                    <a:pt x="736" y="1406"/>
                  </a:lnTo>
                  <a:lnTo>
                    <a:pt x="744" y="1394"/>
                  </a:lnTo>
                  <a:lnTo>
                    <a:pt x="753" y="1382"/>
                  </a:lnTo>
                  <a:lnTo>
                    <a:pt x="760" y="1368"/>
                  </a:lnTo>
                  <a:lnTo>
                    <a:pt x="767" y="1356"/>
                  </a:lnTo>
                  <a:lnTo>
                    <a:pt x="773" y="1342"/>
                  </a:lnTo>
                  <a:lnTo>
                    <a:pt x="779" y="1329"/>
                  </a:lnTo>
                  <a:lnTo>
                    <a:pt x="788" y="1306"/>
                  </a:lnTo>
                  <a:lnTo>
                    <a:pt x="795" y="1282"/>
                  </a:lnTo>
                  <a:lnTo>
                    <a:pt x="801" y="1259"/>
                  </a:lnTo>
                  <a:lnTo>
                    <a:pt x="806" y="1233"/>
                  </a:lnTo>
                  <a:lnTo>
                    <a:pt x="811" y="1208"/>
                  </a:lnTo>
                  <a:lnTo>
                    <a:pt x="813" y="1183"/>
                  </a:lnTo>
                  <a:lnTo>
                    <a:pt x="815" y="1159"/>
                  </a:lnTo>
                  <a:lnTo>
                    <a:pt x="817" y="1136"/>
                  </a:lnTo>
                  <a:lnTo>
                    <a:pt x="817" y="1112"/>
                  </a:lnTo>
                  <a:lnTo>
                    <a:pt x="817" y="1089"/>
                  </a:lnTo>
                  <a:lnTo>
                    <a:pt x="817" y="980"/>
                  </a:lnTo>
                  <a:lnTo>
                    <a:pt x="466" y="9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1" name="Freeform 52"/>
            <p:cNvSpPr>
              <a:spLocks noEditPoints="1"/>
            </p:cNvSpPr>
            <p:nvPr/>
          </p:nvSpPr>
          <p:spPr bwMode="auto">
            <a:xfrm>
              <a:off x="5722938" y="5014913"/>
              <a:ext cx="403225" cy="666750"/>
            </a:xfrm>
            <a:custGeom>
              <a:avLst/>
              <a:gdLst>
                <a:gd name="T0" fmla="*/ 6 w 1018"/>
                <a:gd name="T1" fmla="*/ 665 h 1681"/>
                <a:gd name="T2" fmla="*/ 24 w 1018"/>
                <a:gd name="T3" fmla="*/ 487 h 1681"/>
                <a:gd name="T4" fmla="*/ 58 w 1018"/>
                <a:gd name="T5" fmla="*/ 348 h 1681"/>
                <a:gd name="T6" fmla="*/ 117 w 1018"/>
                <a:gd name="T7" fmla="*/ 215 h 1681"/>
                <a:gd name="T8" fmla="*/ 210 w 1018"/>
                <a:gd name="T9" fmla="*/ 102 h 1681"/>
                <a:gd name="T10" fmla="*/ 320 w 1018"/>
                <a:gd name="T11" fmla="*/ 35 h 1681"/>
                <a:gd name="T12" fmla="*/ 447 w 1018"/>
                <a:gd name="T13" fmla="*/ 5 h 1681"/>
                <a:gd name="T14" fmla="*/ 591 w 1018"/>
                <a:gd name="T15" fmla="*/ 5 h 1681"/>
                <a:gd name="T16" fmla="*/ 717 w 1018"/>
                <a:gd name="T17" fmla="*/ 35 h 1681"/>
                <a:gd name="T18" fmla="*/ 815 w 1018"/>
                <a:gd name="T19" fmla="*/ 95 h 1681"/>
                <a:gd name="T20" fmla="*/ 894 w 1018"/>
                <a:gd name="T21" fmla="*/ 179 h 1681"/>
                <a:gd name="T22" fmla="*/ 950 w 1018"/>
                <a:gd name="T23" fmla="*/ 284 h 1681"/>
                <a:gd name="T24" fmla="*/ 989 w 1018"/>
                <a:gd name="T25" fmla="*/ 412 h 1681"/>
                <a:gd name="T26" fmla="*/ 1011 w 1018"/>
                <a:gd name="T27" fmla="*/ 557 h 1681"/>
                <a:gd name="T28" fmla="*/ 1018 w 1018"/>
                <a:gd name="T29" fmla="*/ 768 h 1681"/>
                <a:gd name="T30" fmla="*/ 1012 w 1018"/>
                <a:gd name="T31" fmla="*/ 1030 h 1681"/>
                <a:gd name="T32" fmla="*/ 989 w 1018"/>
                <a:gd name="T33" fmla="*/ 1220 h 1681"/>
                <a:gd name="T34" fmla="*/ 944 w 1018"/>
                <a:gd name="T35" fmla="*/ 1379 h 1681"/>
                <a:gd name="T36" fmla="*/ 885 w 1018"/>
                <a:gd name="T37" fmla="*/ 1494 h 1681"/>
                <a:gd name="T38" fmla="*/ 810 w 1018"/>
                <a:gd name="T39" fmla="*/ 1582 h 1681"/>
                <a:gd name="T40" fmla="*/ 721 w 1018"/>
                <a:gd name="T41" fmla="*/ 1640 h 1681"/>
                <a:gd name="T42" fmla="*/ 620 w 1018"/>
                <a:gd name="T43" fmla="*/ 1672 h 1681"/>
                <a:gd name="T44" fmla="*/ 489 w 1018"/>
                <a:gd name="T45" fmla="*/ 1681 h 1681"/>
                <a:gd name="T46" fmla="*/ 355 w 1018"/>
                <a:gd name="T47" fmla="*/ 1661 h 1681"/>
                <a:gd name="T48" fmla="*/ 255 w 1018"/>
                <a:gd name="T49" fmla="*/ 1616 h 1681"/>
                <a:gd name="T50" fmla="*/ 162 w 1018"/>
                <a:gd name="T51" fmla="*/ 1537 h 1681"/>
                <a:gd name="T52" fmla="*/ 88 w 1018"/>
                <a:gd name="T53" fmla="*/ 1426 h 1681"/>
                <a:gd name="T54" fmla="*/ 43 w 1018"/>
                <a:gd name="T55" fmla="*/ 1301 h 1681"/>
                <a:gd name="T56" fmla="*/ 17 w 1018"/>
                <a:gd name="T57" fmla="*/ 1163 h 1681"/>
                <a:gd name="T58" fmla="*/ 2 w 1018"/>
                <a:gd name="T59" fmla="*/ 964 h 1681"/>
                <a:gd name="T60" fmla="*/ 186 w 1018"/>
                <a:gd name="T61" fmla="*/ 930 h 1681"/>
                <a:gd name="T62" fmla="*/ 198 w 1018"/>
                <a:gd name="T63" fmla="*/ 1136 h 1681"/>
                <a:gd name="T64" fmla="*/ 228 w 1018"/>
                <a:gd name="T65" fmla="*/ 1305 h 1681"/>
                <a:gd name="T66" fmla="*/ 281 w 1018"/>
                <a:gd name="T67" fmla="*/ 1411 h 1681"/>
                <a:gd name="T68" fmla="*/ 366 w 1018"/>
                <a:gd name="T69" fmla="*/ 1484 h 1681"/>
                <a:gd name="T70" fmla="*/ 461 w 1018"/>
                <a:gd name="T71" fmla="*/ 1513 h 1681"/>
                <a:gd name="T72" fmla="*/ 556 w 1018"/>
                <a:gd name="T73" fmla="*/ 1511 h 1681"/>
                <a:gd name="T74" fmla="*/ 640 w 1018"/>
                <a:gd name="T75" fmla="*/ 1488 h 1681"/>
                <a:gd name="T76" fmla="*/ 715 w 1018"/>
                <a:gd name="T77" fmla="*/ 1434 h 1681"/>
                <a:gd name="T78" fmla="*/ 764 w 1018"/>
                <a:gd name="T79" fmla="*/ 1358 h 1681"/>
                <a:gd name="T80" fmla="*/ 802 w 1018"/>
                <a:gd name="T81" fmla="*/ 1245 h 1681"/>
                <a:gd name="T82" fmla="*/ 821 w 1018"/>
                <a:gd name="T83" fmla="*/ 1095 h 1681"/>
                <a:gd name="T84" fmla="*/ 832 w 1018"/>
                <a:gd name="T85" fmla="*/ 907 h 1681"/>
                <a:gd name="T86" fmla="*/ 831 w 1018"/>
                <a:gd name="T87" fmla="*/ 702 h 1681"/>
                <a:gd name="T88" fmla="*/ 819 w 1018"/>
                <a:gd name="T89" fmla="*/ 527 h 1681"/>
                <a:gd name="T90" fmla="*/ 791 w 1018"/>
                <a:gd name="T91" fmla="*/ 386 h 1681"/>
                <a:gd name="T92" fmla="*/ 731 w 1018"/>
                <a:gd name="T93" fmla="*/ 264 h 1681"/>
                <a:gd name="T94" fmla="*/ 653 w 1018"/>
                <a:gd name="T95" fmla="*/ 196 h 1681"/>
                <a:gd name="T96" fmla="*/ 560 w 1018"/>
                <a:gd name="T97" fmla="*/ 169 h 1681"/>
                <a:gd name="T98" fmla="*/ 469 w 1018"/>
                <a:gd name="T99" fmla="*/ 169 h 1681"/>
                <a:gd name="T100" fmla="*/ 385 w 1018"/>
                <a:gd name="T101" fmla="*/ 191 h 1681"/>
                <a:gd name="T102" fmla="*/ 312 w 1018"/>
                <a:gd name="T103" fmla="*/ 243 h 1681"/>
                <a:gd name="T104" fmla="*/ 246 w 1018"/>
                <a:gd name="T105" fmla="*/ 345 h 1681"/>
                <a:gd name="T106" fmla="*/ 211 w 1018"/>
                <a:gd name="T107" fmla="*/ 468 h 1681"/>
                <a:gd name="T108" fmla="*/ 193 w 1018"/>
                <a:gd name="T109" fmla="*/ 631 h 1681"/>
                <a:gd name="T110" fmla="*/ 186 w 1018"/>
                <a:gd name="T111" fmla="*/ 831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8" h="1681">
                  <a:moveTo>
                    <a:pt x="0" y="844"/>
                  </a:moveTo>
                  <a:lnTo>
                    <a:pt x="0" y="809"/>
                  </a:lnTo>
                  <a:lnTo>
                    <a:pt x="1" y="773"/>
                  </a:lnTo>
                  <a:lnTo>
                    <a:pt x="2" y="736"/>
                  </a:lnTo>
                  <a:lnTo>
                    <a:pt x="4" y="700"/>
                  </a:lnTo>
                  <a:lnTo>
                    <a:pt x="6" y="665"/>
                  </a:lnTo>
                  <a:lnTo>
                    <a:pt x="7" y="631"/>
                  </a:lnTo>
                  <a:lnTo>
                    <a:pt x="11" y="597"/>
                  </a:lnTo>
                  <a:lnTo>
                    <a:pt x="14" y="563"/>
                  </a:lnTo>
                  <a:lnTo>
                    <a:pt x="17" y="538"/>
                  </a:lnTo>
                  <a:lnTo>
                    <a:pt x="21" y="512"/>
                  </a:lnTo>
                  <a:lnTo>
                    <a:pt x="24" y="487"/>
                  </a:lnTo>
                  <a:lnTo>
                    <a:pt x="29" y="463"/>
                  </a:lnTo>
                  <a:lnTo>
                    <a:pt x="34" y="438"/>
                  </a:lnTo>
                  <a:lnTo>
                    <a:pt x="40" y="415"/>
                  </a:lnTo>
                  <a:lnTo>
                    <a:pt x="45" y="392"/>
                  </a:lnTo>
                  <a:lnTo>
                    <a:pt x="52" y="370"/>
                  </a:lnTo>
                  <a:lnTo>
                    <a:pt x="58" y="348"/>
                  </a:lnTo>
                  <a:lnTo>
                    <a:pt x="65" y="327"/>
                  </a:lnTo>
                  <a:lnTo>
                    <a:pt x="72" y="306"/>
                  </a:lnTo>
                  <a:lnTo>
                    <a:pt x="81" y="285"/>
                  </a:lnTo>
                  <a:lnTo>
                    <a:pt x="92" y="260"/>
                  </a:lnTo>
                  <a:lnTo>
                    <a:pt x="104" y="237"/>
                  </a:lnTo>
                  <a:lnTo>
                    <a:pt x="117" y="215"/>
                  </a:lnTo>
                  <a:lnTo>
                    <a:pt x="130" y="192"/>
                  </a:lnTo>
                  <a:lnTo>
                    <a:pt x="146" y="170"/>
                  </a:lnTo>
                  <a:lnTo>
                    <a:pt x="162" y="150"/>
                  </a:lnTo>
                  <a:lnTo>
                    <a:pt x="176" y="133"/>
                  </a:lnTo>
                  <a:lnTo>
                    <a:pt x="192" y="117"/>
                  </a:lnTo>
                  <a:lnTo>
                    <a:pt x="210" y="102"/>
                  </a:lnTo>
                  <a:lnTo>
                    <a:pt x="227" y="87"/>
                  </a:lnTo>
                  <a:lnTo>
                    <a:pt x="246" y="74"/>
                  </a:lnTo>
                  <a:lnTo>
                    <a:pt x="266" y="63"/>
                  </a:lnTo>
                  <a:lnTo>
                    <a:pt x="284" y="51"/>
                  </a:lnTo>
                  <a:lnTo>
                    <a:pt x="301" y="43"/>
                  </a:lnTo>
                  <a:lnTo>
                    <a:pt x="320" y="35"/>
                  </a:lnTo>
                  <a:lnTo>
                    <a:pt x="338" y="28"/>
                  </a:lnTo>
                  <a:lnTo>
                    <a:pt x="357" y="22"/>
                  </a:lnTo>
                  <a:lnTo>
                    <a:pt x="377" y="17"/>
                  </a:lnTo>
                  <a:lnTo>
                    <a:pt x="400" y="12"/>
                  </a:lnTo>
                  <a:lnTo>
                    <a:pt x="423" y="7"/>
                  </a:lnTo>
                  <a:lnTo>
                    <a:pt x="447" y="5"/>
                  </a:lnTo>
                  <a:lnTo>
                    <a:pt x="470" y="2"/>
                  </a:lnTo>
                  <a:lnTo>
                    <a:pt x="494" y="0"/>
                  </a:lnTo>
                  <a:lnTo>
                    <a:pt x="518" y="0"/>
                  </a:lnTo>
                  <a:lnTo>
                    <a:pt x="542" y="0"/>
                  </a:lnTo>
                  <a:lnTo>
                    <a:pt x="566" y="1"/>
                  </a:lnTo>
                  <a:lnTo>
                    <a:pt x="591" y="5"/>
                  </a:lnTo>
                  <a:lnTo>
                    <a:pt x="615" y="7"/>
                  </a:lnTo>
                  <a:lnTo>
                    <a:pt x="639" y="12"/>
                  </a:lnTo>
                  <a:lnTo>
                    <a:pt x="662" y="17"/>
                  </a:lnTo>
                  <a:lnTo>
                    <a:pt x="680" y="22"/>
                  </a:lnTo>
                  <a:lnTo>
                    <a:pt x="699" y="28"/>
                  </a:lnTo>
                  <a:lnTo>
                    <a:pt x="717" y="35"/>
                  </a:lnTo>
                  <a:lnTo>
                    <a:pt x="734" y="43"/>
                  </a:lnTo>
                  <a:lnTo>
                    <a:pt x="751" y="51"/>
                  </a:lnTo>
                  <a:lnTo>
                    <a:pt x="768" y="63"/>
                  </a:lnTo>
                  <a:lnTo>
                    <a:pt x="784" y="72"/>
                  </a:lnTo>
                  <a:lnTo>
                    <a:pt x="799" y="82"/>
                  </a:lnTo>
                  <a:lnTo>
                    <a:pt x="815" y="95"/>
                  </a:lnTo>
                  <a:lnTo>
                    <a:pt x="830" y="107"/>
                  </a:lnTo>
                  <a:lnTo>
                    <a:pt x="843" y="121"/>
                  </a:lnTo>
                  <a:lnTo>
                    <a:pt x="857" y="133"/>
                  </a:lnTo>
                  <a:lnTo>
                    <a:pt x="870" y="148"/>
                  </a:lnTo>
                  <a:lnTo>
                    <a:pt x="883" y="163"/>
                  </a:lnTo>
                  <a:lnTo>
                    <a:pt x="894" y="179"/>
                  </a:lnTo>
                  <a:lnTo>
                    <a:pt x="906" y="195"/>
                  </a:lnTo>
                  <a:lnTo>
                    <a:pt x="915" y="212"/>
                  </a:lnTo>
                  <a:lnTo>
                    <a:pt x="926" y="229"/>
                  </a:lnTo>
                  <a:lnTo>
                    <a:pt x="935" y="247"/>
                  </a:lnTo>
                  <a:lnTo>
                    <a:pt x="943" y="265"/>
                  </a:lnTo>
                  <a:lnTo>
                    <a:pt x="950" y="284"/>
                  </a:lnTo>
                  <a:lnTo>
                    <a:pt x="958" y="302"/>
                  </a:lnTo>
                  <a:lnTo>
                    <a:pt x="965" y="324"/>
                  </a:lnTo>
                  <a:lnTo>
                    <a:pt x="972" y="345"/>
                  </a:lnTo>
                  <a:lnTo>
                    <a:pt x="978" y="368"/>
                  </a:lnTo>
                  <a:lnTo>
                    <a:pt x="984" y="390"/>
                  </a:lnTo>
                  <a:lnTo>
                    <a:pt x="989" y="412"/>
                  </a:lnTo>
                  <a:lnTo>
                    <a:pt x="994" y="434"/>
                  </a:lnTo>
                  <a:lnTo>
                    <a:pt x="998" y="459"/>
                  </a:lnTo>
                  <a:lnTo>
                    <a:pt x="1001" y="483"/>
                  </a:lnTo>
                  <a:lnTo>
                    <a:pt x="1005" y="508"/>
                  </a:lnTo>
                  <a:lnTo>
                    <a:pt x="1008" y="532"/>
                  </a:lnTo>
                  <a:lnTo>
                    <a:pt x="1011" y="557"/>
                  </a:lnTo>
                  <a:lnTo>
                    <a:pt x="1012" y="583"/>
                  </a:lnTo>
                  <a:lnTo>
                    <a:pt x="1014" y="618"/>
                  </a:lnTo>
                  <a:lnTo>
                    <a:pt x="1016" y="653"/>
                  </a:lnTo>
                  <a:lnTo>
                    <a:pt x="1017" y="689"/>
                  </a:lnTo>
                  <a:lnTo>
                    <a:pt x="1018" y="728"/>
                  </a:lnTo>
                  <a:lnTo>
                    <a:pt x="1018" y="768"/>
                  </a:lnTo>
                  <a:lnTo>
                    <a:pt x="1018" y="809"/>
                  </a:lnTo>
                  <a:lnTo>
                    <a:pt x="1018" y="854"/>
                  </a:lnTo>
                  <a:lnTo>
                    <a:pt x="1018" y="900"/>
                  </a:lnTo>
                  <a:lnTo>
                    <a:pt x="1016" y="947"/>
                  </a:lnTo>
                  <a:lnTo>
                    <a:pt x="1014" y="988"/>
                  </a:lnTo>
                  <a:lnTo>
                    <a:pt x="1012" y="1030"/>
                  </a:lnTo>
                  <a:lnTo>
                    <a:pt x="1010" y="1070"/>
                  </a:lnTo>
                  <a:lnTo>
                    <a:pt x="1007" y="1100"/>
                  </a:lnTo>
                  <a:lnTo>
                    <a:pt x="1004" y="1131"/>
                  </a:lnTo>
                  <a:lnTo>
                    <a:pt x="1000" y="1161"/>
                  </a:lnTo>
                  <a:lnTo>
                    <a:pt x="995" y="1190"/>
                  </a:lnTo>
                  <a:lnTo>
                    <a:pt x="989" y="1220"/>
                  </a:lnTo>
                  <a:lnTo>
                    <a:pt x="983" y="1250"/>
                  </a:lnTo>
                  <a:lnTo>
                    <a:pt x="977" y="1277"/>
                  </a:lnTo>
                  <a:lnTo>
                    <a:pt x="970" y="1301"/>
                  </a:lnTo>
                  <a:lnTo>
                    <a:pt x="963" y="1329"/>
                  </a:lnTo>
                  <a:lnTo>
                    <a:pt x="954" y="1353"/>
                  </a:lnTo>
                  <a:lnTo>
                    <a:pt x="944" y="1379"/>
                  </a:lnTo>
                  <a:lnTo>
                    <a:pt x="935" y="1404"/>
                  </a:lnTo>
                  <a:lnTo>
                    <a:pt x="926" y="1424"/>
                  </a:lnTo>
                  <a:lnTo>
                    <a:pt x="917" y="1441"/>
                  </a:lnTo>
                  <a:lnTo>
                    <a:pt x="907" y="1460"/>
                  </a:lnTo>
                  <a:lnTo>
                    <a:pt x="897" y="1478"/>
                  </a:lnTo>
                  <a:lnTo>
                    <a:pt x="885" y="1494"/>
                  </a:lnTo>
                  <a:lnTo>
                    <a:pt x="874" y="1513"/>
                  </a:lnTo>
                  <a:lnTo>
                    <a:pt x="861" y="1529"/>
                  </a:lnTo>
                  <a:lnTo>
                    <a:pt x="848" y="1545"/>
                  </a:lnTo>
                  <a:lnTo>
                    <a:pt x="836" y="1557"/>
                  </a:lnTo>
                  <a:lnTo>
                    <a:pt x="822" y="1571"/>
                  </a:lnTo>
                  <a:lnTo>
                    <a:pt x="810" y="1582"/>
                  </a:lnTo>
                  <a:lnTo>
                    <a:pt x="797" y="1594"/>
                  </a:lnTo>
                  <a:lnTo>
                    <a:pt x="783" y="1604"/>
                  </a:lnTo>
                  <a:lnTo>
                    <a:pt x="768" y="1614"/>
                  </a:lnTo>
                  <a:lnTo>
                    <a:pt x="752" y="1624"/>
                  </a:lnTo>
                  <a:lnTo>
                    <a:pt x="737" y="1632"/>
                  </a:lnTo>
                  <a:lnTo>
                    <a:pt x="721" y="1640"/>
                  </a:lnTo>
                  <a:lnTo>
                    <a:pt x="705" y="1646"/>
                  </a:lnTo>
                  <a:lnTo>
                    <a:pt x="690" y="1653"/>
                  </a:lnTo>
                  <a:lnTo>
                    <a:pt x="673" y="1658"/>
                  </a:lnTo>
                  <a:lnTo>
                    <a:pt x="657" y="1663"/>
                  </a:lnTo>
                  <a:lnTo>
                    <a:pt x="640" y="1667"/>
                  </a:lnTo>
                  <a:lnTo>
                    <a:pt x="620" y="1672"/>
                  </a:lnTo>
                  <a:lnTo>
                    <a:pt x="598" y="1674"/>
                  </a:lnTo>
                  <a:lnTo>
                    <a:pt x="576" y="1677"/>
                  </a:lnTo>
                  <a:lnTo>
                    <a:pt x="556" y="1679"/>
                  </a:lnTo>
                  <a:lnTo>
                    <a:pt x="534" y="1681"/>
                  </a:lnTo>
                  <a:lnTo>
                    <a:pt x="512" y="1681"/>
                  </a:lnTo>
                  <a:lnTo>
                    <a:pt x="489" y="1681"/>
                  </a:lnTo>
                  <a:lnTo>
                    <a:pt x="465" y="1679"/>
                  </a:lnTo>
                  <a:lnTo>
                    <a:pt x="442" y="1677"/>
                  </a:lnTo>
                  <a:lnTo>
                    <a:pt x="419" y="1673"/>
                  </a:lnTo>
                  <a:lnTo>
                    <a:pt x="396" y="1669"/>
                  </a:lnTo>
                  <a:lnTo>
                    <a:pt x="373" y="1666"/>
                  </a:lnTo>
                  <a:lnTo>
                    <a:pt x="355" y="1661"/>
                  </a:lnTo>
                  <a:lnTo>
                    <a:pt x="338" y="1655"/>
                  </a:lnTo>
                  <a:lnTo>
                    <a:pt x="321" y="1650"/>
                  </a:lnTo>
                  <a:lnTo>
                    <a:pt x="306" y="1642"/>
                  </a:lnTo>
                  <a:lnTo>
                    <a:pt x="289" y="1635"/>
                  </a:lnTo>
                  <a:lnTo>
                    <a:pt x="273" y="1626"/>
                  </a:lnTo>
                  <a:lnTo>
                    <a:pt x="255" y="1616"/>
                  </a:lnTo>
                  <a:lnTo>
                    <a:pt x="238" y="1604"/>
                  </a:lnTo>
                  <a:lnTo>
                    <a:pt x="221" y="1593"/>
                  </a:lnTo>
                  <a:lnTo>
                    <a:pt x="205" y="1581"/>
                  </a:lnTo>
                  <a:lnTo>
                    <a:pt x="190" y="1566"/>
                  </a:lnTo>
                  <a:lnTo>
                    <a:pt x="175" y="1552"/>
                  </a:lnTo>
                  <a:lnTo>
                    <a:pt x="162" y="1537"/>
                  </a:lnTo>
                  <a:lnTo>
                    <a:pt x="149" y="1521"/>
                  </a:lnTo>
                  <a:lnTo>
                    <a:pt x="134" y="1504"/>
                  </a:lnTo>
                  <a:lnTo>
                    <a:pt x="122" y="1484"/>
                  </a:lnTo>
                  <a:lnTo>
                    <a:pt x="110" y="1466"/>
                  </a:lnTo>
                  <a:lnTo>
                    <a:pt x="99" y="1446"/>
                  </a:lnTo>
                  <a:lnTo>
                    <a:pt x="88" y="1426"/>
                  </a:lnTo>
                  <a:lnTo>
                    <a:pt x="78" y="1405"/>
                  </a:lnTo>
                  <a:lnTo>
                    <a:pt x="70" y="1384"/>
                  </a:lnTo>
                  <a:lnTo>
                    <a:pt x="63" y="1364"/>
                  </a:lnTo>
                  <a:lnTo>
                    <a:pt x="56" y="1343"/>
                  </a:lnTo>
                  <a:lnTo>
                    <a:pt x="50" y="1322"/>
                  </a:lnTo>
                  <a:lnTo>
                    <a:pt x="43" y="1301"/>
                  </a:lnTo>
                  <a:lnTo>
                    <a:pt x="39" y="1279"/>
                  </a:lnTo>
                  <a:lnTo>
                    <a:pt x="33" y="1258"/>
                  </a:lnTo>
                  <a:lnTo>
                    <a:pt x="29" y="1237"/>
                  </a:lnTo>
                  <a:lnTo>
                    <a:pt x="24" y="1212"/>
                  </a:lnTo>
                  <a:lnTo>
                    <a:pt x="21" y="1187"/>
                  </a:lnTo>
                  <a:lnTo>
                    <a:pt x="17" y="1163"/>
                  </a:lnTo>
                  <a:lnTo>
                    <a:pt x="13" y="1138"/>
                  </a:lnTo>
                  <a:lnTo>
                    <a:pt x="11" y="1112"/>
                  </a:lnTo>
                  <a:lnTo>
                    <a:pt x="10" y="1088"/>
                  </a:lnTo>
                  <a:lnTo>
                    <a:pt x="6" y="1046"/>
                  </a:lnTo>
                  <a:lnTo>
                    <a:pt x="4" y="1005"/>
                  </a:lnTo>
                  <a:lnTo>
                    <a:pt x="2" y="964"/>
                  </a:lnTo>
                  <a:lnTo>
                    <a:pt x="1" y="923"/>
                  </a:lnTo>
                  <a:lnTo>
                    <a:pt x="0" y="884"/>
                  </a:lnTo>
                  <a:lnTo>
                    <a:pt x="0" y="844"/>
                  </a:lnTo>
                  <a:close/>
                  <a:moveTo>
                    <a:pt x="186" y="865"/>
                  </a:moveTo>
                  <a:lnTo>
                    <a:pt x="186" y="898"/>
                  </a:lnTo>
                  <a:lnTo>
                    <a:pt x="186" y="930"/>
                  </a:lnTo>
                  <a:lnTo>
                    <a:pt x="187" y="962"/>
                  </a:lnTo>
                  <a:lnTo>
                    <a:pt x="188" y="994"/>
                  </a:lnTo>
                  <a:lnTo>
                    <a:pt x="190" y="1026"/>
                  </a:lnTo>
                  <a:lnTo>
                    <a:pt x="192" y="1058"/>
                  </a:lnTo>
                  <a:lnTo>
                    <a:pt x="194" y="1096"/>
                  </a:lnTo>
                  <a:lnTo>
                    <a:pt x="198" y="1136"/>
                  </a:lnTo>
                  <a:lnTo>
                    <a:pt x="202" y="1174"/>
                  </a:lnTo>
                  <a:lnTo>
                    <a:pt x="207" y="1214"/>
                  </a:lnTo>
                  <a:lnTo>
                    <a:pt x="211" y="1237"/>
                  </a:lnTo>
                  <a:lnTo>
                    <a:pt x="216" y="1262"/>
                  </a:lnTo>
                  <a:lnTo>
                    <a:pt x="223" y="1287"/>
                  </a:lnTo>
                  <a:lnTo>
                    <a:pt x="228" y="1305"/>
                  </a:lnTo>
                  <a:lnTo>
                    <a:pt x="235" y="1325"/>
                  </a:lnTo>
                  <a:lnTo>
                    <a:pt x="243" y="1343"/>
                  </a:lnTo>
                  <a:lnTo>
                    <a:pt x="252" y="1362"/>
                  </a:lnTo>
                  <a:lnTo>
                    <a:pt x="261" y="1379"/>
                  </a:lnTo>
                  <a:lnTo>
                    <a:pt x="269" y="1395"/>
                  </a:lnTo>
                  <a:lnTo>
                    <a:pt x="281" y="1411"/>
                  </a:lnTo>
                  <a:lnTo>
                    <a:pt x="292" y="1426"/>
                  </a:lnTo>
                  <a:lnTo>
                    <a:pt x="306" y="1440"/>
                  </a:lnTo>
                  <a:lnTo>
                    <a:pt x="320" y="1452"/>
                  </a:lnTo>
                  <a:lnTo>
                    <a:pt x="335" y="1464"/>
                  </a:lnTo>
                  <a:lnTo>
                    <a:pt x="350" y="1476"/>
                  </a:lnTo>
                  <a:lnTo>
                    <a:pt x="366" y="1484"/>
                  </a:lnTo>
                  <a:lnTo>
                    <a:pt x="383" y="1492"/>
                  </a:lnTo>
                  <a:lnTo>
                    <a:pt x="399" y="1499"/>
                  </a:lnTo>
                  <a:lnTo>
                    <a:pt x="417" y="1504"/>
                  </a:lnTo>
                  <a:lnTo>
                    <a:pt x="431" y="1508"/>
                  </a:lnTo>
                  <a:lnTo>
                    <a:pt x="447" y="1510"/>
                  </a:lnTo>
                  <a:lnTo>
                    <a:pt x="461" y="1513"/>
                  </a:lnTo>
                  <a:lnTo>
                    <a:pt x="477" y="1514"/>
                  </a:lnTo>
                  <a:lnTo>
                    <a:pt x="492" y="1514"/>
                  </a:lnTo>
                  <a:lnTo>
                    <a:pt x="507" y="1515"/>
                  </a:lnTo>
                  <a:lnTo>
                    <a:pt x="523" y="1514"/>
                  </a:lnTo>
                  <a:lnTo>
                    <a:pt x="540" y="1514"/>
                  </a:lnTo>
                  <a:lnTo>
                    <a:pt x="556" y="1511"/>
                  </a:lnTo>
                  <a:lnTo>
                    <a:pt x="571" y="1509"/>
                  </a:lnTo>
                  <a:lnTo>
                    <a:pt x="587" y="1506"/>
                  </a:lnTo>
                  <a:lnTo>
                    <a:pt x="603" y="1502"/>
                  </a:lnTo>
                  <a:lnTo>
                    <a:pt x="615" y="1498"/>
                  </a:lnTo>
                  <a:lnTo>
                    <a:pt x="628" y="1493"/>
                  </a:lnTo>
                  <a:lnTo>
                    <a:pt x="640" y="1488"/>
                  </a:lnTo>
                  <a:lnTo>
                    <a:pt x="652" y="1482"/>
                  </a:lnTo>
                  <a:lnTo>
                    <a:pt x="664" y="1476"/>
                  </a:lnTo>
                  <a:lnTo>
                    <a:pt x="675" y="1468"/>
                  </a:lnTo>
                  <a:lnTo>
                    <a:pt x="690" y="1457"/>
                  </a:lnTo>
                  <a:lnTo>
                    <a:pt x="703" y="1446"/>
                  </a:lnTo>
                  <a:lnTo>
                    <a:pt x="715" y="1434"/>
                  </a:lnTo>
                  <a:lnTo>
                    <a:pt x="727" y="1420"/>
                  </a:lnTo>
                  <a:lnTo>
                    <a:pt x="735" y="1408"/>
                  </a:lnTo>
                  <a:lnTo>
                    <a:pt x="743" y="1397"/>
                  </a:lnTo>
                  <a:lnTo>
                    <a:pt x="750" y="1383"/>
                  </a:lnTo>
                  <a:lnTo>
                    <a:pt x="757" y="1372"/>
                  </a:lnTo>
                  <a:lnTo>
                    <a:pt x="764" y="1358"/>
                  </a:lnTo>
                  <a:lnTo>
                    <a:pt x="770" y="1345"/>
                  </a:lnTo>
                  <a:lnTo>
                    <a:pt x="778" y="1325"/>
                  </a:lnTo>
                  <a:lnTo>
                    <a:pt x="785" y="1306"/>
                  </a:lnTo>
                  <a:lnTo>
                    <a:pt x="791" y="1287"/>
                  </a:lnTo>
                  <a:lnTo>
                    <a:pt x="797" y="1267"/>
                  </a:lnTo>
                  <a:lnTo>
                    <a:pt x="802" y="1245"/>
                  </a:lnTo>
                  <a:lnTo>
                    <a:pt x="806" y="1224"/>
                  </a:lnTo>
                  <a:lnTo>
                    <a:pt x="810" y="1203"/>
                  </a:lnTo>
                  <a:lnTo>
                    <a:pt x="813" y="1182"/>
                  </a:lnTo>
                  <a:lnTo>
                    <a:pt x="816" y="1153"/>
                  </a:lnTo>
                  <a:lnTo>
                    <a:pt x="819" y="1124"/>
                  </a:lnTo>
                  <a:lnTo>
                    <a:pt x="821" y="1095"/>
                  </a:lnTo>
                  <a:lnTo>
                    <a:pt x="824" y="1067"/>
                  </a:lnTo>
                  <a:lnTo>
                    <a:pt x="826" y="1038"/>
                  </a:lnTo>
                  <a:lnTo>
                    <a:pt x="827" y="1010"/>
                  </a:lnTo>
                  <a:lnTo>
                    <a:pt x="828" y="977"/>
                  </a:lnTo>
                  <a:lnTo>
                    <a:pt x="830" y="942"/>
                  </a:lnTo>
                  <a:lnTo>
                    <a:pt x="832" y="907"/>
                  </a:lnTo>
                  <a:lnTo>
                    <a:pt x="832" y="873"/>
                  </a:lnTo>
                  <a:lnTo>
                    <a:pt x="833" y="838"/>
                  </a:lnTo>
                  <a:lnTo>
                    <a:pt x="833" y="804"/>
                  </a:lnTo>
                  <a:lnTo>
                    <a:pt x="832" y="770"/>
                  </a:lnTo>
                  <a:lnTo>
                    <a:pt x="832" y="737"/>
                  </a:lnTo>
                  <a:lnTo>
                    <a:pt x="831" y="702"/>
                  </a:lnTo>
                  <a:lnTo>
                    <a:pt x="830" y="669"/>
                  </a:lnTo>
                  <a:lnTo>
                    <a:pt x="827" y="636"/>
                  </a:lnTo>
                  <a:lnTo>
                    <a:pt x="826" y="602"/>
                  </a:lnTo>
                  <a:lnTo>
                    <a:pt x="824" y="578"/>
                  </a:lnTo>
                  <a:lnTo>
                    <a:pt x="821" y="553"/>
                  </a:lnTo>
                  <a:lnTo>
                    <a:pt x="819" y="527"/>
                  </a:lnTo>
                  <a:lnTo>
                    <a:pt x="815" y="504"/>
                  </a:lnTo>
                  <a:lnTo>
                    <a:pt x="812" y="478"/>
                  </a:lnTo>
                  <a:lnTo>
                    <a:pt x="808" y="454"/>
                  </a:lnTo>
                  <a:lnTo>
                    <a:pt x="804" y="431"/>
                  </a:lnTo>
                  <a:lnTo>
                    <a:pt x="798" y="408"/>
                  </a:lnTo>
                  <a:lnTo>
                    <a:pt x="791" y="386"/>
                  </a:lnTo>
                  <a:lnTo>
                    <a:pt x="783" y="360"/>
                  </a:lnTo>
                  <a:lnTo>
                    <a:pt x="772" y="336"/>
                  </a:lnTo>
                  <a:lnTo>
                    <a:pt x="761" y="311"/>
                  </a:lnTo>
                  <a:lnTo>
                    <a:pt x="751" y="294"/>
                  </a:lnTo>
                  <a:lnTo>
                    <a:pt x="742" y="279"/>
                  </a:lnTo>
                  <a:lnTo>
                    <a:pt x="731" y="264"/>
                  </a:lnTo>
                  <a:lnTo>
                    <a:pt x="720" y="249"/>
                  </a:lnTo>
                  <a:lnTo>
                    <a:pt x="708" y="237"/>
                  </a:lnTo>
                  <a:lnTo>
                    <a:pt x="696" y="226"/>
                  </a:lnTo>
                  <a:lnTo>
                    <a:pt x="682" y="215"/>
                  </a:lnTo>
                  <a:lnTo>
                    <a:pt x="668" y="205"/>
                  </a:lnTo>
                  <a:lnTo>
                    <a:pt x="653" y="196"/>
                  </a:lnTo>
                  <a:lnTo>
                    <a:pt x="636" y="189"/>
                  </a:lnTo>
                  <a:lnTo>
                    <a:pt x="621" y="182"/>
                  </a:lnTo>
                  <a:lnTo>
                    <a:pt x="604" y="177"/>
                  </a:lnTo>
                  <a:lnTo>
                    <a:pt x="589" y="174"/>
                  </a:lnTo>
                  <a:lnTo>
                    <a:pt x="575" y="171"/>
                  </a:lnTo>
                  <a:lnTo>
                    <a:pt x="560" y="169"/>
                  </a:lnTo>
                  <a:lnTo>
                    <a:pt x="545" y="168"/>
                  </a:lnTo>
                  <a:lnTo>
                    <a:pt x="530" y="166"/>
                  </a:lnTo>
                  <a:lnTo>
                    <a:pt x="514" y="166"/>
                  </a:lnTo>
                  <a:lnTo>
                    <a:pt x="499" y="166"/>
                  </a:lnTo>
                  <a:lnTo>
                    <a:pt x="484" y="168"/>
                  </a:lnTo>
                  <a:lnTo>
                    <a:pt x="469" y="169"/>
                  </a:lnTo>
                  <a:lnTo>
                    <a:pt x="453" y="171"/>
                  </a:lnTo>
                  <a:lnTo>
                    <a:pt x="438" y="174"/>
                  </a:lnTo>
                  <a:lnTo>
                    <a:pt x="423" y="177"/>
                  </a:lnTo>
                  <a:lnTo>
                    <a:pt x="411" y="181"/>
                  </a:lnTo>
                  <a:lnTo>
                    <a:pt x="397" y="185"/>
                  </a:lnTo>
                  <a:lnTo>
                    <a:pt x="385" y="191"/>
                  </a:lnTo>
                  <a:lnTo>
                    <a:pt x="374" y="196"/>
                  </a:lnTo>
                  <a:lnTo>
                    <a:pt x="362" y="202"/>
                  </a:lnTo>
                  <a:lnTo>
                    <a:pt x="351" y="210"/>
                  </a:lnTo>
                  <a:lnTo>
                    <a:pt x="337" y="219"/>
                  </a:lnTo>
                  <a:lnTo>
                    <a:pt x="324" y="231"/>
                  </a:lnTo>
                  <a:lnTo>
                    <a:pt x="312" y="243"/>
                  </a:lnTo>
                  <a:lnTo>
                    <a:pt x="299" y="257"/>
                  </a:lnTo>
                  <a:lnTo>
                    <a:pt x="286" y="273"/>
                  </a:lnTo>
                  <a:lnTo>
                    <a:pt x="275" y="290"/>
                  </a:lnTo>
                  <a:lnTo>
                    <a:pt x="264" y="307"/>
                  </a:lnTo>
                  <a:lnTo>
                    <a:pt x="255" y="327"/>
                  </a:lnTo>
                  <a:lnTo>
                    <a:pt x="246" y="345"/>
                  </a:lnTo>
                  <a:lnTo>
                    <a:pt x="239" y="364"/>
                  </a:lnTo>
                  <a:lnTo>
                    <a:pt x="232" y="384"/>
                  </a:lnTo>
                  <a:lnTo>
                    <a:pt x="226" y="403"/>
                  </a:lnTo>
                  <a:lnTo>
                    <a:pt x="220" y="424"/>
                  </a:lnTo>
                  <a:lnTo>
                    <a:pt x="215" y="445"/>
                  </a:lnTo>
                  <a:lnTo>
                    <a:pt x="211" y="468"/>
                  </a:lnTo>
                  <a:lnTo>
                    <a:pt x="208" y="489"/>
                  </a:lnTo>
                  <a:lnTo>
                    <a:pt x="204" y="517"/>
                  </a:lnTo>
                  <a:lnTo>
                    <a:pt x="200" y="546"/>
                  </a:lnTo>
                  <a:lnTo>
                    <a:pt x="198" y="573"/>
                  </a:lnTo>
                  <a:lnTo>
                    <a:pt x="196" y="601"/>
                  </a:lnTo>
                  <a:lnTo>
                    <a:pt x="193" y="631"/>
                  </a:lnTo>
                  <a:lnTo>
                    <a:pt x="192" y="659"/>
                  </a:lnTo>
                  <a:lnTo>
                    <a:pt x="190" y="694"/>
                  </a:lnTo>
                  <a:lnTo>
                    <a:pt x="188" y="727"/>
                  </a:lnTo>
                  <a:lnTo>
                    <a:pt x="187" y="762"/>
                  </a:lnTo>
                  <a:lnTo>
                    <a:pt x="186" y="796"/>
                  </a:lnTo>
                  <a:lnTo>
                    <a:pt x="186" y="831"/>
                  </a:lnTo>
                  <a:lnTo>
                    <a:pt x="186" y="8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" name="Freeform 53"/>
            <p:cNvSpPr>
              <a:spLocks/>
            </p:cNvSpPr>
            <p:nvPr/>
          </p:nvSpPr>
          <p:spPr bwMode="auto">
            <a:xfrm>
              <a:off x="6257925" y="5027613"/>
              <a:ext cx="384175" cy="641350"/>
            </a:xfrm>
            <a:custGeom>
              <a:avLst/>
              <a:gdLst>
                <a:gd name="T0" fmla="*/ 0 w 967"/>
                <a:gd name="T1" fmla="*/ 0 h 1616"/>
                <a:gd name="T2" fmla="*/ 241 w 967"/>
                <a:gd name="T3" fmla="*/ 0 h 1616"/>
                <a:gd name="T4" fmla="*/ 783 w 967"/>
                <a:gd name="T5" fmla="*/ 1358 h 1616"/>
                <a:gd name="T6" fmla="*/ 781 w 967"/>
                <a:gd name="T7" fmla="*/ 1358 h 1616"/>
                <a:gd name="T8" fmla="*/ 781 w 967"/>
                <a:gd name="T9" fmla="*/ 0 h 1616"/>
                <a:gd name="T10" fmla="*/ 967 w 967"/>
                <a:gd name="T11" fmla="*/ 0 h 1616"/>
                <a:gd name="T12" fmla="*/ 967 w 967"/>
                <a:gd name="T13" fmla="*/ 1616 h 1616"/>
                <a:gd name="T14" fmla="*/ 726 w 967"/>
                <a:gd name="T15" fmla="*/ 1616 h 1616"/>
                <a:gd name="T16" fmla="*/ 185 w 967"/>
                <a:gd name="T17" fmla="*/ 255 h 1616"/>
                <a:gd name="T18" fmla="*/ 186 w 967"/>
                <a:gd name="T19" fmla="*/ 255 h 1616"/>
                <a:gd name="T20" fmla="*/ 186 w 967"/>
                <a:gd name="T21" fmla="*/ 1616 h 1616"/>
                <a:gd name="T22" fmla="*/ 0 w 967"/>
                <a:gd name="T23" fmla="*/ 1616 h 1616"/>
                <a:gd name="T24" fmla="*/ 0 w 967"/>
                <a:gd name="T25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7" h="1616">
                  <a:moveTo>
                    <a:pt x="0" y="0"/>
                  </a:moveTo>
                  <a:lnTo>
                    <a:pt x="241" y="0"/>
                  </a:lnTo>
                  <a:lnTo>
                    <a:pt x="783" y="1358"/>
                  </a:lnTo>
                  <a:lnTo>
                    <a:pt x="781" y="1358"/>
                  </a:lnTo>
                  <a:lnTo>
                    <a:pt x="781" y="0"/>
                  </a:lnTo>
                  <a:lnTo>
                    <a:pt x="967" y="0"/>
                  </a:lnTo>
                  <a:lnTo>
                    <a:pt x="967" y="1616"/>
                  </a:lnTo>
                  <a:lnTo>
                    <a:pt x="726" y="1616"/>
                  </a:lnTo>
                  <a:lnTo>
                    <a:pt x="185" y="255"/>
                  </a:lnTo>
                  <a:lnTo>
                    <a:pt x="186" y="255"/>
                  </a:lnTo>
                  <a:lnTo>
                    <a:pt x="186" y="1616"/>
                  </a:lnTo>
                  <a:lnTo>
                    <a:pt x="0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3" name="Line 54"/>
            <p:cNvSpPr>
              <a:spLocks noChangeShapeType="1"/>
            </p:cNvSpPr>
            <p:nvPr/>
          </p:nvSpPr>
          <p:spPr bwMode="auto">
            <a:xfrm flipV="1">
              <a:off x="3106738" y="2586038"/>
              <a:ext cx="4762" cy="476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4" name="Freeform 55"/>
            <p:cNvSpPr>
              <a:spLocks/>
            </p:cNvSpPr>
            <p:nvPr/>
          </p:nvSpPr>
          <p:spPr bwMode="auto">
            <a:xfrm>
              <a:off x="3111500" y="2514600"/>
              <a:ext cx="177800" cy="84138"/>
            </a:xfrm>
            <a:custGeom>
              <a:avLst/>
              <a:gdLst>
                <a:gd name="T0" fmla="*/ 0 w 451"/>
                <a:gd name="T1" fmla="*/ 180 h 213"/>
                <a:gd name="T2" fmla="*/ 195 w 451"/>
                <a:gd name="T3" fmla="*/ 0 h 213"/>
                <a:gd name="T4" fmla="*/ 296 w 451"/>
                <a:gd name="T5" fmla="*/ 108 h 213"/>
                <a:gd name="T6" fmla="*/ 451 w 451"/>
                <a:gd name="T7" fmla="*/ 104 h 213"/>
                <a:gd name="T8" fmla="*/ 438 w 451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3">
                  <a:moveTo>
                    <a:pt x="0" y="180"/>
                  </a:moveTo>
                  <a:lnTo>
                    <a:pt x="195" y="0"/>
                  </a:lnTo>
                  <a:lnTo>
                    <a:pt x="296" y="108"/>
                  </a:lnTo>
                  <a:lnTo>
                    <a:pt x="451" y="104"/>
                  </a:lnTo>
                  <a:lnTo>
                    <a:pt x="438" y="213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5" name="Line 56"/>
            <p:cNvSpPr>
              <a:spLocks noChangeShapeType="1"/>
            </p:cNvSpPr>
            <p:nvPr/>
          </p:nvSpPr>
          <p:spPr bwMode="auto">
            <a:xfrm flipH="1">
              <a:off x="3289300" y="2578100"/>
              <a:ext cx="98425" cy="254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6" name="Line 57"/>
            <p:cNvSpPr>
              <a:spLocks noChangeShapeType="1"/>
            </p:cNvSpPr>
            <p:nvPr/>
          </p:nvSpPr>
          <p:spPr bwMode="auto">
            <a:xfrm>
              <a:off x="3284538" y="2598738"/>
              <a:ext cx="4762" cy="476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7" name="Freeform 58"/>
            <p:cNvSpPr>
              <a:spLocks/>
            </p:cNvSpPr>
            <p:nvPr/>
          </p:nvSpPr>
          <p:spPr bwMode="auto">
            <a:xfrm>
              <a:off x="3387725" y="2578100"/>
              <a:ext cx="173038" cy="122238"/>
            </a:xfrm>
            <a:custGeom>
              <a:avLst/>
              <a:gdLst>
                <a:gd name="T0" fmla="*/ 433 w 433"/>
                <a:gd name="T1" fmla="*/ 307 h 307"/>
                <a:gd name="T2" fmla="*/ 308 w 433"/>
                <a:gd name="T3" fmla="*/ 110 h 307"/>
                <a:gd name="T4" fmla="*/ 59 w 433"/>
                <a:gd name="T5" fmla="*/ 81 h 307"/>
                <a:gd name="T6" fmla="*/ 0 w 433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307">
                  <a:moveTo>
                    <a:pt x="433" y="307"/>
                  </a:moveTo>
                  <a:lnTo>
                    <a:pt x="308" y="110"/>
                  </a:lnTo>
                  <a:lnTo>
                    <a:pt x="59" y="81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8" name="Line 59"/>
            <p:cNvSpPr>
              <a:spLocks noChangeShapeType="1"/>
            </p:cNvSpPr>
            <p:nvPr/>
          </p:nvSpPr>
          <p:spPr bwMode="auto">
            <a:xfrm flipH="1" flipV="1">
              <a:off x="3149600" y="2771775"/>
              <a:ext cx="4763" cy="317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9" name="Line 60"/>
            <p:cNvSpPr>
              <a:spLocks noChangeShapeType="1"/>
            </p:cNvSpPr>
            <p:nvPr/>
          </p:nvSpPr>
          <p:spPr bwMode="auto">
            <a:xfrm flipH="1" flipV="1">
              <a:off x="3154363" y="2774950"/>
              <a:ext cx="1587" cy="952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0" name="Line 61"/>
            <p:cNvSpPr>
              <a:spLocks noChangeShapeType="1"/>
            </p:cNvSpPr>
            <p:nvPr/>
          </p:nvSpPr>
          <p:spPr bwMode="auto">
            <a:xfrm flipV="1">
              <a:off x="3154363" y="2784475"/>
              <a:ext cx="1587" cy="4763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1" name="Freeform 62"/>
            <p:cNvSpPr>
              <a:spLocks/>
            </p:cNvSpPr>
            <p:nvPr/>
          </p:nvSpPr>
          <p:spPr bwMode="auto">
            <a:xfrm>
              <a:off x="3121025" y="2763838"/>
              <a:ext cx="28575" cy="42862"/>
            </a:xfrm>
            <a:custGeom>
              <a:avLst/>
              <a:gdLst>
                <a:gd name="T0" fmla="*/ 74 w 74"/>
                <a:gd name="T1" fmla="*/ 20 h 107"/>
                <a:gd name="T2" fmla="*/ 0 w 74"/>
                <a:gd name="T3" fmla="*/ 0 h 107"/>
                <a:gd name="T4" fmla="*/ 24 w 74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07">
                  <a:moveTo>
                    <a:pt x="74" y="20"/>
                  </a:moveTo>
                  <a:lnTo>
                    <a:pt x="0" y="0"/>
                  </a:lnTo>
                  <a:lnTo>
                    <a:pt x="24" y="107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2" name="Line 63"/>
            <p:cNvSpPr>
              <a:spLocks noChangeShapeType="1"/>
            </p:cNvSpPr>
            <p:nvPr/>
          </p:nvSpPr>
          <p:spPr bwMode="auto">
            <a:xfrm>
              <a:off x="3130550" y="2806700"/>
              <a:ext cx="1588" cy="158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3" name="Freeform 64"/>
            <p:cNvSpPr>
              <a:spLocks/>
            </p:cNvSpPr>
            <p:nvPr/>
          </p:nvSpPr>
          <p:spPr bwMode="auto">
            <a:xfrm>
              <a:off x="3101975" y="2590800"/>
              <a:ext cx="88900" cy="223838"/>
            </a:xfrm>
            <a:custGeom>
              <a:avLst/>
              <a:gdLst>
                <a:gd name="T0" fmla="*/ 135 w 224"/>
                <a:gd name="T1" fmla="*/ 500 h 563"/>
                <a:gd name="T2" fmla="*/ 224 w 224"/>
                <a:gd name="T3" fmla="*/ 563 h 563"/>
                <a:gd name="T4" fmla="*/ 212 w 224"/>
                <a:gd name="T5" fmla="*/ 117 h 563"/>
                <a:gd name="T6" fmla="*/ 0 w 224"/>
                <a:gd name="T7" fmla="*/ 132 h 563"/>
                <a:gd name="T8" fmla="*/ 14 w 224"/>
                <a:gd name="T9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63">
                  <a:moveTo>
                    <a:pt x="135" y="500"/>
                  </a:moveTo>
                  <a:lnTo>
                    <a:pt x="224" y="563"/>
                  </a:lnTo>
                  <a:lnTo>
                    <a:pt x="212" y="117"/>
                  </a:lnTo>
                  <a:lnTo>
                    <a:pt x="0" y="132"/>
                  </a:lnTo>
                  <a:lnTo>
                    <a:pt x="14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4" name="Freeform 65"/>
            <p:cNvSpPr>
              <a:spLocks/>
            </p:cNvSpPr>
            <p:nvPr/>
          </p:nvSpPr>
          <p:spPr bwMode="auto">
            <a:xfrm>
              <a:off x="3551238" y="2700338"/>
              <a:ext cx="38100" cy="298450"/>
            </a:xfrm>
            <a:custGeom>
              <a:avLst/>
              <a:gdLst>
                <a:gd name="T0" fmla="*/ 0 w 93"/>
                <a:gd name="T1" fmla="*/ 755 h 755"/>
                <a:gd name="T2" fmla="*/ 81 w 93"/>
                <a:gd name="T3" fmla="*/ 464 h 755"/>
                <a:gd name="T4" fmla="*/ 93 w 93"/>
                <a:gd name="T5" fmla="*/ 67 h 755"/>
                <a:gd name="T6" fmla="*/ 22 w 93"/>
                <a:gd name="T7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755">
                  <a:moveTo>
                    <a:pt x="0" y="755"/>
                  </a:moveTo>
                  <a:lnTo>
                    <a:pt x="81" y="464"/>
                  </a:lnTo>
                  <a:lnTo>
                    <a:pt x="93" y="67"/>
                  </a:lnTo>
                  <a:lnTo>
                    <a:pt x="22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5" name="Freeform 66"/>
            <p:cNvSpPr>
              <a:spLocks/>
            </p:cNvSpPr>
            <p:nvPr/>
          </p:nvSpPr>
          <p:spPr bwMode="auto">
            <a:xfrm>
              <a:off x="3113088" y="2806700"/>
              <a:ext cx="69850" cy="230188"/>
            </a:xfrm>
            <a:custGeom>
              <a:avLst/>
              <a:gdLst>
                <a:gd name="T0" fmla="*/ 92 w 178"/>
                <a:gd name="T1" fmla="*/ 578 h 578"/>
                <a:gd name="T2" fmla="*/ 178 w 178"/>
                <a:gd name="T3" fmla="*/ 574 h 578"/>
                <a:gd name="T4" fmla="*/ 173 w 178"/>
                <a:gd name="T5" fmla="*/ 351 h 578"/>
                <a:gd name="T6" fmla="*/ 0 w 178"/>
                <a:gd name="T7" fmla="*/ 311 h 578"/>
                <a:gd name="T8" fmla="*/ 49 w 178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578">
                  <a:moveTo>
                    <a:pt x="92" y="578"/>
                  </a:moveTo>
                  <a:lnTo>
                    <a:pt x="178" y="574"/>
                  </a:lnTo>
                  <a:lnTo>
                    <a:pt x="173" y="351"/>
                  </a:lnTo>
                  <a:lnTo>
                    <a:pt x="0" y="311"/>
                  </a:lnTo>
                  <a:lnTo>
                    <a:pt x="49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6" name="Line 67"/>
            <p:cNvSpPr>
              <a:spLocks noChangeShapeType="1"/>
            </p:cNvSpPr>
            <p:nvPr/>
          </p:nvSpPr>
          <p:spPr bwMode="auto">
            <a:xfrm flipH="1">
              <a:off x="3132138" y="3036888"/>
              <a:ext cx="17462" cy="1587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7" name="Line 68"/>
            <p:cNvSpPr>
              <a:spLocks noChangeShapeType="1"/>
            </p:cNvSpPr>
            <p:nvPr/>
          </p:nvSpPr>
          <p:spPr bwMode="auto">
            <a:xfrm flipV="1">
              <a:off x="3540125" y="2998788"/>
              <a:ext cx="11113" cy="889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8" name="Freeform 69"/>
            <p:cNvSpPr>
              <a:spLocks/>
            </p:cNvSpPr>
            <p:nvPr/>
          </p:nvSpPr>
          <p:spPr bwMode="auto">
            <a:xfrm>
              <a:off x="3540125" y="3087688"/>
              <a:ext cx="52388" cy="215900"/>
            </a:xfrm>
            <a:custGeom>
              <a:avLst/>
              <a:gdLst>
                <a:gd name="T0" fmla="*/ 132 w 132"/>
                <a:gd name="T1" fmla="*/ 543 h 543"/>
                <a:gd name="T2" fmla="*/ 23 w 132"/>
                <a:gd name="T3" fmla="*/ 437 h 543"/>
                <a:gd name="T4" fmla="*/ 0 w 132"/>
                <a:gd name="T5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543">
                  <a:moveTo>
                    <a:pt x="132" y="543"/>
                  </a:moveTo>
                  <a:lnTo>
                    <a:pt x="23" y="437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9" name="Freeform 70"/>
            <p:cNvSpPr>
              <a:spLocks/>
            </p:cNvSpPr>
            <p:nvPr/>
          </p:nvSpPr>
          <p:spPr bwMode="auto">
            <a:xfrm>
              <a:off x="3030538" y="3036888"/>
              <a:ext cx="101600" cy="323850"/>
            </a:xfrm>
            <a:custGeom>
              <a:avLst/>
              <a:gdLst>
                <a:gd name="T0" fmla="*/ 141 w 256"/>
                <a:gd name="T1" fmla="*/ 814 h 814"/>
                <a:gd name="T2" fmla="*/ 133 w 256"/>
                <a:gd name="T3" fmla="*/ 352 h 814"/>
                <a:gd name="T4" fmla="*/ 2 w 256"/>
                <a:gd name="T5" fmla="*/ 309 h 814"/>
                <a:gd name="T6" fmla="*/ 0 w 256"/>
                <a:gd name="T7" fmla="*/ 6 h 814"/>
                <a:gd name="T8" fmla="*/ 256 w 256"/>
                <a:gd name="T9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14">
                  <a:moveTo>
                    <a:pt x="141" y="814"/>
                  </a:moveTo>
                  <a:lnTo>
                    <a:pt x="133" y="352"/>
                  </a:lnTo>
                  <a:lnTo>
                    <a:pt x="2" y="309"/>
                  </a:lnTo>
                  <a:lnTo>
                    <a:pt x="0" y="6"/>
                  </a:lnTo>
                  <a:lnTo>
                    <a:pt x="25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0" name="Line 71"/>
            <p:cNvSpPr>
              <a:spLocks noChangeShapeType="1"/>
            </p:cNvSpPr>
            <p:nvPr/>
          </p:nvSpPr>
          <p:spPr bwMode="auto">
            <a:xfrm flipV="1">
              <a:off x="3013075" y="3360738"/>
              <a:ext cx="74613" cy="4762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1" name="Line 72"/>
            <p:cNvSpPr>
              <a:spLocks noChangeShapeType="1"/>
            </p:cNvSpPr>
            <p:nvPr/>
          </p:nvSpPr>
          <p:spPr bwMode="auto">
            <a:xfrm flipV="1">
              <a:off x="3117850" y="3416300"/>
              <a:ext cx="1588" cy="317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2" name="Line 73"/>
            <p:cNvSpPr>
              <a:spLocks noChangeShapeType="1"/>
            </p:cNvSpPr>
            <p:nvPr/>
          </p:nvSpPr>
          <p:spPr bwMode="auto">
            <a:xfrm flipH="1">
              <a:off x="2971800" y="3408363"/>
              <a:ext cx="41275" cy="1587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3" name="Line 74"/>
            <p:cNvSpPr>
              <a:spLocks noChangeShapeType="1"/>
            </p:cNvSpPr>
            <p:nvPr/>
          </p:nvSpPr>
          <p:spPr bwMode="auto">
            <a:xfrm flipV="1">
              <a:off x="2968625" y="3424238"/>
              <a:ext cx="3175" cy="476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4" name="Line 75"/>
            <p:cNvSpPr>
              <a:spLocks noChangeShapeType="1"/>
            </p:cNvSpPr>
            <p:nvPr/>
          </p:nvSpPr>
          <p:spPr bwMode="auto">
            <a:xfrm flipV="1">
              <a:off x="2968625" y="3416300"/>
              <a:ext cx="44450" cy="127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5" name="Line 76"/>
            <p:cNvSpPr>
              <a:spLocks noChangeShapeType="1"/>
            </p:cNvSpPr>
            <p:nvPr/>
          </p:nvSpPr>
          <p:spPr bwMode="auto">
            <a:xfrm>
              <a:off x="3013075" y="3416300"/>
              <a:ext cx="47625" cy="30163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6" name="Line 77"/>
            <p:cNvSpPr>
              <a:spLocks noChangeShapeType="1"/>
            </p:cNvSpPr>
            <p:nvPr/>
          </p:nvSpPr>
          <p:spPr bwMode="auto">
            <a:xfrm flipV="1">
              <a:off x="3065463" y="3419475"/>
              <a:ext cx="52387" cy="2698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7" name="Line 78"/>
            <p:cNvSpPr>
              <a:spLocks noChangeShapeType="1"/>
            </p:cNvSpPr>
            <p:nvPr/>
          </p:nvSpPr>
          <p:spPr bwMode="auto">
            <a:xfrm flipH="1" flipV="1">
              <a:off x="3592513" y="3303588"/>
              <a:ext cx="20637" cy="153987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8" name="Line 79"/>
            <p:cNvSpPr>
              <a:spLocks noChangeShapeType="1"/>
            </p:cNvSpPr>
            <p:nvPr/>
          </p:nvSpPr>
          <p:spPr bwMode="auto">
            <a:xfrm flipH="1">
              <a:off x="3060700" y="3446463"/>
              <a:ext cx="4763" cy="1587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Line 80"/>
            <p:cNvSpPr>
              <a:spLocks noChangeShapeType="1"/>
            </p:cNvSpPr>
            <p:nvPr/>
          </p:nvSpPr>
          <p:spPr bwMode="auto">
            <a:xfrm flipV="1">
              <a:off x="3049588" y="3511550"/>
              <a:ext cx="20637" cy="3492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Line 81"/>
            <p:cNvSpPr>
              <a:spLocks noChangeShapeType="1"/>
            </p:cNvSpPr>
            <p:nvPr/>
          </p:nvSpPr>
          <p:spPr bwMode="auto">
            <a:xfrm flipH="1" flipV="1">
              <a:off x="3070225" y="3511550"/>
              <a:ext cx="14288" cy="3968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1" name="Line 82"/>
            <p:cNvSpPr>
              <a:spLocks noChangeShapeType="1"/>
            </p:cNvSpPr>
            <p:nvPr/>
          </p:nvSpPr>
          <p:spPr bwMode="auto">
            <a:xfrm flipV="1">
              <a:off x="3049588" y="3546475"/>
              <a:ext cx="1587" cy="4763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2" name="Line 83"/>
            <p:cNvSpPr>
              <a:spLocks noChangeShapeType="1"/>
            </p:cNvSpPr>
            <p:nvPr/>
          </p:nvSpPr>
          <p:spPr bwMode="auto">
            <a:xfrm>
              <a:off x="3084513" y="3551238"/>
              <a:ext cx="1587" cy="3175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3" name="Freeform 84"/>
            <p:cNvSpPr>
              <a:spLocks/>
            </p:cNvSpPr>
            <p:nvPr/>
          </p:nvSpPr>
          <p:spPr bwMode="auto">
            <a:xfrm>
              <a:off x="3117850" y="3378200"/>
              <a:ext cx="69850" cy="185738"/>
            </a:xfrm>
            <a:custGeom>
              <a:avLst/>
              <a:gdLst>
                <a:gd name="T0" fmla="*/ 170 w 175"/>
                <a:gd name="T1" fmla="*/ 467 h 467"/>
                <a:gd name="T2" fmla="*/ 175 w 175"/>
                <a:gd name="T3" fmla="*/ 107 h 467"/>
                <a:gd name="T4" fmla="*/ 108 w 175"/>
                <a:gd name="T5" fmla="*/ 106 h 467"/>
                <a:gd name="T6" fmla="*/ 175 w 175"/>
                <a:gd name="T7" fmla="*/ 0 h 467"/>
                <a:gd name="T8" fmla="*/ 111 w 175"/>
                <a:gd name="T9" fmla="*/ 96 h 467"/>
                <a:gd name="T10" fmla="*/ 33 w 175"/>
                <a:gd name="T11" fmla="*/ 117 h 467"/>
                <a:gd name="T12" fmla="*/ 100 w 175"/>
                <a:gd name="T13" fmla="*/ 45 h 467"/>
                <a:gd name="T14" fmla="*/ 26 w 175"/>
                <a:gd name="T15" fmla="*/ 27 h 467"/>
                <a:gd name="T16" fmla="*/ 0 w 175"/>
                <a:gd name="T17" fmla="*/ 95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467">
                  <a:moveTo>
                    <a:pt x="170" y="467"/>
                  </a:moveTo>
                  <a:lnTo>
                    <a:pt x="175" y="107"/>
                  </a:lnTo>
                  <a:lnTo>
                    <a:pt x="108" y="106"/>
                  </a:lnTo>
                  <a:lnTo>
                    <a:pt x="175" y="0"/>
                  </a:lnTo>
                  <a:lnTo>
                    <a:pt x="111" y="96"/>
                  </a:lnTo>
                  <a:lnTo>
                    <a:pt x="33" y="117"/>
                  </a:lnTo>
                  <a:lnTo>
                    <a:pt x="100" y="45"/>
                  </a:lnTo>
                  <a:lnTo>
                    <a:pt x="26" y="27"/>
                  </a:lnTo>
                  <a:lnTo>
                    <a:pt x="0" y="95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" name="Line 85"/>
            <p:cNvSpPr>
              <a:spLocks noChangeShapeType="1"/>
            </p:cNvSpPr>
            <p:nvPr/>
          </p:nvSpPr>
          <p:spPr bwMode="auto">
            <a:xfrm>
              <a:off x="3084513" y="3551238"/>
              <a:ext cx="101600" cy="127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5" name="Line 86"/>
            <p:cNvSpPr>
              <a:spLocks noChangeShapeType="1"/>
            </p:cNvSpPr>
            <p:nvPr/>
          </p:nvSpPr>
          <p:spPr bwMode="auto">
            <a:xfrm flipV="1">
              <a:off x="3035300" y="3551238"/>
              <a:ext cx="14288" cy="12700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6" name="Line 87"/>
            <p:cNvSpPr>
              <a:spLocks noChangeShapeType="1"/>
            </p:cNvSpPr>
            <p:nvPr/>
          </p:nvSpPr>
          <p:spPr bwMode="auto">
            <a:xfrm flipV="1">
              <a:off x="3533775" y="3457575"/>
              <a:ext cx="79375" cy="25558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7" name="Line 88"/>
            <p:cNvSpPr>
              <a:spLocks noChangeShapeType="1"/>
            </p:cNvSpPr>
            <p:nvPr/>
          </p:nvSpPr>
          <p:spPr bwMode="auto">
            <a:xfrm flipV="1">
              <a:off x="3532188" y="3713163"/>
              <a:ext cx="1587" cy="1587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8" name="Freeform 89"/>
            <p:cNvSpPr>
              <a:spLocks/>
            </p:cNvSpPr>
            <p:nvPr/>
          </p:nvSpPr>
          <p:spPr bwMode="auto">
            <a:xfrm>
              <a:off x="3440113" y="3708400"/>
              <a:ext cx="92075" cy="80963"/>
            </a:xfrm>
            <a:custGeom>
              <a:avLst/>
              <a:gdLst>
                <a:gd name="T0" fmla="*/ 0 w 232"/>
                <a:gd name="T1" fmla="*/ 204 h 204"/>
                <a:gd name="T2" fmla="*/ 117 w 232"/>
                <a:gd name="T3" fmla="*/ 0 h 204"/>
                <a:gd name="T4" fmla="*/ 232 w 232"/>
                <a:gd name="T5" fmla="*/ 1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204">
                  <a:moveTo>
                    <a:pt x="0" y="204"/>
                  </a:moveTo>
                  <a:lnTo>
                    <a:pt x="117" y="0"/>
                  </a:lnTo>
                  <a:lnTo>
                    <a:pt x="232" y="1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9" name="Freeform 90"/>
            <p:cNvSpPr>
              <a:spLocks/>
            </p:cNvSpPr>
            <p:nvPr/>
          </p:nvSpPr>
          <p:spPr bwMode="auto">
            <a:xfrm>
              <a:off x="2774950" y="3563938"/>
              <a:ext cx="260350" cy="358775"/>
            </a:xfrm>
            <a:custGeom>
              <a:avLst/>
              <a:gdLst>
                <a:gd name="T0" fmla="*/ 310 w 657"/>
                <a:gd name="T1" fmla="*/ 905 h 905"/>
                <a:gd name="T2" fmla="*/ 0 w 657"/>
                <a:gd name="T3" fmla="*/ 678 h 905"/>
                <a:gd name="T4" fmla="*/ 0 w 657"/>
                <a:gd name="T5" fmla="*/ 547 h 905"/>
                <a:gd name="T6" fmla="*/ 255 w 657"/>
                <a:gd name="T7" fmla="*/ 545 h 905"/>
                <a:gd name="T8" fmla="*/ 258 w 657"/>
                <a:gd name="T9" fmla="*/ 0 h 905"/>
                <a:gd name="T10" fmla="*/ 657 w 657"/>
                <a:gd name="T11" fmla="*/ 1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905">
                  <a:moveTo>
                    <a:pt x="310" y="905"/>
                  </a:moveTo>
                  <a:lnTo>
                    <a:pt x="0" y="678"/>
                  </a:lnTo>
                  <a:lnTo>
                    <a:pt x="0" y="547"/>
                  </a:lnTo>
                  <a:lnTo>
                    <a:pt x="255" y="545"/>
                  </a:lnTo>
                  <a:lnTo>
                    <a:pt x="258" y="0"/>
                  </a:lnTo>
                  <a:lnTo>
                    <a:pt x="657" y="1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0" name="Line 91"/>
            <p:cNvSpPr>
              <a:spLocks noChangeShapeType="1"/>
            </p:cNvSpPr>
            <p:nvPr/>
          </p:nvSpPr>
          <p:spPr bwMode="auto">
            <a:xfrm flipH="1" flipV="1">
              <a:off x="2898775" y="3922713"/>
              <a:ext cx="26988" cy="49212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1" name="Freeform 92"/>
            <p:cNvSpPr>
              <a:spLocks/>
            </p:cNvSpPr>
            <p:nvPr/>
          </p:nvSpPr>
          <p:spPr bwMode="auto">
            <a:xfrm>
              <a:off x="3421063" y="3789363"/>
              <a:ext cx="31750" cy="284162"/>
            </a:xfrm>
            <a:custGeom>
              <a:avLst/>
              <a:gdLst>
                <a:gd name="T0" fmla="*/ 47 w 80"/>
                <a:gd name="T1" fmla="*/ 0 h 717"/>
                <a:gd name="T2" fmla="*/ 80 w 80"/>
                <a:gd name="T3" fmla="*/ 704 h 717"/>
                <a:gd name="T4" fmla="*/ 0 w 80"/>
                <a:gd name="T5" fmla="*/ 717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717">
                  <a:moveTo>
                    <a:pt x="47" y="0"/>
                  </a:moveTo>
                  <a:lnTo>
                    <a:pt x="80" y="704"/>
                  </a:lnTo>
                  <a:lnTo>
                    <a:pt x="0" y="717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2" name="Freeform 93"/>
            <p:cNvSpPr>
              <a:spLocks/>
            </p:cNvSpPr>
            <p:nvPr/>
          </p:nvSpPr>
          <p:spPr bwMode="auto">
            <a:xfrm>
              <a:off x="2925763" y="3971925"/>
              <a:ext cx="38100" cy="109538"/>
            </a:xfrm>
            <a:custGeom>
              <a:avLst/>
              <a:gdLst>
                <a:gd name="T0" fmla="*/ 94 w 94"/>
                <a:gd name="T1" fmla="*/ 274 h 274"/>
                <a:gd name="T2" fmla="*/ 15 w 94"/>
                <a:gd name="T3" fmla="*/ 215 h 274"/>
                <a:gd name="T4" fmla="*/ 0 w 94"/>
                <a:gd name="T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274">
                  <a:moveTo>
                    <a:pt x="94" y="274"/>
                  </a:moveTo>
                  <a:lnTo>
                    <a:pt x="15" y="215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3" name="Line 94"/>
            <p:cNvSpPr>
              <a:spLocks noChangeShapeType="1"/>
            </p:cNvSpPr>
            <p:nvPr/>
          </p:nvSpPr>
          <p:spPr bwMode="auto">
            <a:xfrm flipV="1">
              <a:off x="3359150" y="4073525"/>
              <a:ext cx="61913" cy="4603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4" name="Freeform 95"/>
            <p:cNvSpPr>
              <a:spLocks/>
            </p:cNvSpPr>
            <p:nvPr/>
          </p:nvSpPr>
          <p:spPr bwMode="auto">
            <a:xfrm>
              <a:off x="2932113" y="4081463"/>
              <a:ext cx="58737" cy="130175"/>
            </a:xfrm>
            <a:custGeom>
              <a:avLst/>
              <a:gdLst>
                <a:gd name="T0" fmla="*/ 150 w 150"/>
                <a:gd name="T1" fmla="*/ 331 h 331"/>
                <a:gd name="T2" fmla="*/ 0 w 150"/>
                <a:gd name="T3" fmla="*/ 123 h 331"/>
                <a:gd name="T4" fmla="*/ 78 w 150"/>
                <a:gd name="T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331">
                  <a:moveTo>
                    <a:pt x="150" y="331"/>
                  </a:moveTo>
                  <a:lnTo>
                    <a:pt x="0" y="123"/>
                  </a:lnTo>
                  <a:lnTo>
                    <a:pt x="7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5" name="Freeform 96"/>
            <p:cNvSpPr>
              <a:spLocks/>
            </p:cNvSpPr>
            <p:nvPr/>
          </p:nvSpPr>
          <p:spPr bwMode="auto">
            <a:xfrm>
              <a:off x="3300413" y="4119563"/>
              <a:ext cx="58737" cy="152400"/>
            </a:xfrm>
            <a:custGeom>
              <a:avLst/>
              <a:gdLst>
                <a:gd name="T0" fmla="*/ 6 w 148"/>
                <a:gd name="T1" fmla="*/ 380 h 380"/>
                <a:gd name="T2" fmla="*/ 0 w 148"/>
                <a:gd name="T3" fmla="*/ 144 h 380"/>
                <a:gd name="T4" fmla="*/ 148 w 148"/>
                <a:gd name="T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380">
                  <a:moveTo>
                    <a:pt x="6" y="380"/>
                  </a:moveTo>
                  <a:lnTo>
                    <a:pt x="0" y="144"/>
                  </a:lnTo>
                  <a:lnTo>
                    <a:pt x="14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6" name="Freeform 97"/>
            <p:cNvSpPr>
              <a:spLocks/>
            </p:cNvSpPr>
            <p:nvPr/>
          </p:nvSpPr>
          <p:spPr bwMode="auto">
            <a:xfrm>
              <a:off x="3295650" y="4271963"/>
              <a:ext cx="80963" cy="101600"/>
            </a:xfrm>
            <a:custGeom>
              <a:avLst/>
              <a:gdLst>
                <a:gd name="T0" fmla="*/ 38 w 203"/>
                <a:gd name="T1" fmla="*/ 258 h 258"/>
                <a:gd name="T2" fmla="*/ 203 w 203"/>
                <a:gd name="T3" fmla="*/ 193 h 258"/>
                <a:gd name="T4" fmla="*/ 0 w 203"/>
                <a:gd name="T5" fmla="*/ 59 h 258"/>
                <a:gd name="T6" fmla="*/ 20 w 203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" h="258">
                  <a:moveTo>
                    <a:pt x="38" y="258"/>
                  </a:moveTo>
                  <a:lnTo>
                    <a:pt x="203" y="193"/>
                  </a:lnTo>
                  <a:lnTo>
                    <a:pt x="0" y="59"/>
                  </a:lnTo>
                  <a:lnTo>
                    <a:pt x="2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7" name="Freeform 98"/>
            <p:cNvSpPr>
              <a:spLocks/>
            </p:cNvSpPr>
            <p:nvPr/>
          </p:nvSpPr>
          <p:spPr bwMode="auto">
            <a:xfrm>
              <a:off x="2974975" y="4211638"/>
              <a:ext cx="106363" cy="163512"/>
            </a:xfrm>
            <a:custGeom>
              <a:avLst/>
              <a:gdLst>
                <a:gd name="T0" fmla="*/ 266 w 266"/>
                <a:gd name="T1" fmla="*/ 409 h 409"/>
                <a:gd name="T2" fmla="*/ 81 w 266"/>
                <a:gd name="T3" fmla="*/ 331 h 409"/>
                <a:gd name="T4" fmla="*/ 146 w 266"/>
                <a:gd name="T5" fmla="*/ 219 h 409"/>
                <a:gd name="T6" fmla="*/ 0 w 266"/>
                <a:gd name="T7" fmla="*/ 96 h 409"/>
                <a:gd name="T8" fmla="*/ 40 w 26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409">
                  <a:moveTo>
                    <a:pt x="266" y="409"/>
                  </a:moveTo>
                  <a:lnTo>
                    <a:pt x="81" y="331"/>
                  </a:lnTo>
                  <a:lnTo>
                    <a:pt x="146" y="219"/>
                  </a:lnTo>
                  <a:lnTo>
                    <a:pt x="0" y="96"/>
                  </a:lnTo>
                  <a:lnTo>
                    <a:pt x="4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8" name="Line 99"/>
            <p:cNvSpPr>
              <a:spLocks noChangeShapeType="1"/>
            </p:cNvSpPr>
            <p:nvPr/>
          </p:nvSpPr>
          <p:spPr bwMode="auto">
            <a:xfrm flipH="1" flipV="1">
              <a:off x="3081338" y="4375150"/>
              <a:ext cx="6350" cy="1588"/>
            </a:xfrm>
            <a:prstGeom prst="line">
              <a:avLst/>
            </a:prstGeom>
            <a:noFill/>
            <a:ln w="20638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9" name="Freeform 100"/>
            <p:cNvSpPr>
              <a:spLocks/>
            </p:cNvSpPr>
            <p:nvPr/>
          </p:nvSpPr>
          <p:spPr bwMode="auto">
            <a:xfrm>
              <a:off x="3087688" y="4341813"/>
              <a:ext cx="222250" cy="61912"/>
            </a:xfrm>
            <a:custGeom>
              <a:avLst/>
              <a:gdLst>
                <a:gd name="T0" fmla="*/ 562 w 562"/>
                <a:gd name="T1" fmla="*/ 81 h 157"/>
                <a:gd name="T2" fmla="*/ 412 w 562"/>
                <a:gd name="T3" fmla="*/ 0 h 157"/>
                <a:gd name="T4" fmla="*/ 94 w 562"/>
                <a:gd name="T5" fmla="*/ 157 h 157"/>
                <a:gd name="T6" fmla="*/ 0 w 562"/>
                <a:gd name="T7" fmla="*/ 8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2" h="157">
                  <a:moveTo>
                    <a:pt x="562" y="81"/>
                  </a:moveTo>
                  <a:lnTo>
                    <a:pt x="412" y="0"/>
                  </a:lnTo>
                  <a:lnTo>
                    <a:pt x="94" y="157"/>
                  </a:lnTo>
                  <a:lnTo>
                    <a:pt x="0" y="85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0" name="Freeform 101"/>
            <p:cNvSpPr>
              <a:spLocks/>
            </p:cNvSpPr>
            <p:nvPr/>
          </p:nvSpPr>
          <p:spPr bwMode="auto">
            <a:xfrm>
              <a:off x="2774950" y="2514600"/>
              <a:ext cx="836613" cy="1889125"/>
            </a:xfrm>
            <a:custGeom>
              <a:avLst/>
              <a:gdLst>
                <a:gd name="T0" fmla="*/ 846 w 2111"/>
                <a:gd name="T1" fmla="*/ 181 h 4760"/>
                <a:gd name="T2" fmla="*/ 1143 w 2111"/>
                <a:gd name="T3" fmla="*/ 108 h 4760"/>
                <a:gd name="T4" fmla="*/ 1283 w 2111"/>
                <a:gd name="T5" fmla="*/ 214 h 4760"/>
                <a:gd name="T6" fmla="*/ 1547 w 2111"/>
                <a:gd name="T7" fmla="*/ 160 h 4760"/>
                <a:gd name="T8" fmla="*/ 1855 w 2111"/>
                <a:gd name="T9" fmla="*/ 271 h 4760"/>
                <a:gd name="T10" fmla="*/ 2050 w 2111"/>
                <a:gd name="T11" fmla="*/ 535 h 4760"/>
                <a:gd name="T12" fmla="*/ 1958 w 2111"/>
                <a:gd name="T13" fmla="*/ 1223 h 4760"/>
                <a:gd name="T14" fmla="*/ 1952 w 2111"/>
                <a:gd name="T15" fmla="*/ 1883 h 4760"/>
                <a:gd name="T16" fmla="*/ 2111 w 2111"/>
                <a:gd name="T17" fmla="*/ 2377 h 4760"/>
                <a:gd name="T18" fmla="*/ 1909 w 2111"/>
                <a:gd name="T19" fmla="*/ 3024 h 4760"/>
                <a:gd name="T20" fmla="*/ 1677 w 2111"/>
                <a:gd name="T21" fmla="*/ 3213 h 4760"/>
                <a:gd name="T22" fmla="*/ 1630 w 2111"/>
                <a:gd name="T23" fmla="*/ 3929 h 4760"/>
                <a:gd name="T24" fmla="*/ 1324 w 2111"/>
                <a:gd name="T25" fmla="*/ 4192 h 4760"/>
                <a:gd name="T26" fmla="*/ 1311 w 2111"/>
                <a:gd name="T27" fmla="*/ 4486 h 4760"/>
                <a:gd name="T28" fmla="*/ 1350 w 2111"/>
                <a:gd name="T29" fmla="*/ 4686 h 4760"/>
                <a:gd name="T30" fmla="*/ 882 w 2111"/>
                <a:gd name="T31" fmla="*/ 4760 h 4760"/>
                <a:gd name="T32" fmla="*/ 771 w 2111"/>
                <a:gd name="T33" fmla="*/ 4689 h 4760"/>
                <a:gd name="T34" fmla="*/ 652 w 2111"/>
                <a:gd name="T35" fmla="*/ 4497 h 4760"/>
                <a:gd name="T36" fmla="*/ 546 w 2111"/>
                <a:gd name="T37" fmla="*/ 4279 h 4760"/>
                <a:gd name="T38" fmla="*/ 474 w 2111"/>
                <a:gd name="T39" fmla="*/ 3949 h 4760"/>
                <a:gd name="T40" fmla="*/ 380 w 2111"/>
                <a:gd name="T41" fmla="*/ 3675 h 4760"/>
                <a:gd name="T42" fmla="*/ 1 w 2111"/>
                <a:gd name="T43" fmla="*/ 3323 h 4760"/>
                <a:gd name="T44" fmla="*/ 256 w 2111"/>
                <a:gd name="T45" fmla="*/ 3189 h 4760"/>
                <a:gd name="T46" fmla="*/ 657 w 2111"/>
                <a:gd name="T47" fmla="*/ 2647 h 4760"/>
                <a:gd name="T48" fmla="*/ 692 w 2111"/>
                <a:gd name="T49" fmla="*/ 2601 h 4760"/>
                <a:gd name="T50" fmla="*/ 779 w 2111"/>
                <a:gd name="T51" fmla="*/ 2614 h 4760"/>
                <a:gd name="T52" fmla="*/ 1039 w 2111"/>
                <a:gd name="T53" fmla="*/ 2285 h 4760"/>
                <a:gd name="T54" fmla="*/ 1039 w 2111"/>
                <a:gd name="T55" fmla="*/ 2177 h 4760"/>
                <a:gd name="T56" fmla="*/ 899 w 2111"/>
                <a:gd name="T57" fmla="*/ 2294 h 4760"/>
                <a:gd name="T58" fmla="*/ 892 w 2111"/>
                <a:gd name="T59" fmla="*/ 2204 h 4760"/>
                <a:gd name="T60" fmla="*/ 864 w 2111"/>
                <a:gd name="T61" fmla="*/ 2284 h 4760"/>
                <a:gd name="T62" fmla="*/ 722 w 2111"/>
                <a:gd name="T63" fmla="*/ 2351 h 4760"/>
                <a:gd name="T64" fmla="*/ 489 w 2111"/>
                <a:gd name="T65" fmla="*/ 2304 h 4760"/>
                <a:gd name="T66" fmla="*/ 600 w 2111"/>
                <a:gd name="T67" fmla="*/ 2253 h 4760"/>
                <a:gd name="T68" fmla="*/ 780 w 2111"/>
                <a:gd name="T69" fmla="*/ 1669 h 4760"/>
                <a:gd name="T70" fmla="*/ 647 w 2111"/>
                <a:gd name="T71" fmla="*/ 1323 h 4760"/>
                <a:gd name="T72" fmla="*/ 945 w 2111"/>
                <a:gd name="T73" fmla="*/ 1316 h 4760"/>
                <a:gd name="T74" fmla="*/ 1026 w 2111"/>
                <a:gd name="T75" fmla="*/ 1090 h 4760"/>
                <a:gd name="T76" fmla="*/ 902 w 2111"/>
                <a:gd name="T77" fmla="*/ 738 h 4760"/>
                <a:gd name="T78" fmla="*/ 870 w 2111"/>
                <a:gd name="T79" fmla="*/ 629 h 4760"/>
                <a:gd name="T80" fmla="*/ 957 w 2111"/>
                <a:gd name="T81" fmla="*/ 659 h 4760"/>
                <a:gd name="T82" fmla="*/ 959 w 2111"/>
                <a:gd name="T83" fmla="*/ 692 h 4760"/>
                <a:gd name="T84" fmla="*/ 1036 w 2111"/>
                <a:gd name="T85" fmla="*/ 310 h 4760"/>
                <a:gd name="T86" fmla="*/ 837 w 2111"/>
                <a:gd name="T87" fmla="*/ 193 h 4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11" h="4760">
                  <a:moveTo>
                    <a:pt x="837" y="193"/>
                  </a:moveTo>
                  <a:lnTo>
                    <a:pt x="846" y="181"/>
                  </a:lnTo>
                  <a:lnTo>
                    <a:pt x="1041" y="0"/>
                  </a:lnTo>
                  <a:lnTo>
                    <a:pt x="1143" y="108"/>
                  </a:lnTo>
                  <a:lnTo>
                    <a:pt x="1297" y="104"/>
                  </a:lnTo>
                  <a:lnTo>
                    <a:pt x="1283" y="214"/>
                  </a:lnTo>
                  <a:lnTo>
                    <a:pt x="1297" y="225"/>
                  </a:lnTo>
                  <a:lnTo>
                    <a:pt x="1547" y="160"/>
                  </a:lnTo>
                  <a:lnTo>
                    <a:pt x="1605" y="241"/>
                  </a:lnTo>
                  <a:lnTo>
                    <a:pt x="1855" y="271"/>
                  </a:lnTo>
                  <a:lnTo>
                    <a:pt x="1979" y="468"/>
                  </a:lnTo>
                  <a:lnTo>
                    <a:pt x="2050" y="535"/>
                  </a:lnTo>
                  <a:lnTo>
                    <a:pt x="2039" y="932"/>
                  </a:lnTo>
                  <a:lnTo>
                    <a:pt x="1958" y="1223"/>
                  </a:lnTo>
                  <a:lnTo>
                    <a:pt x="1929" y="1445"/>
                  </a:lnTo>
                  <a:lnTo>
                    <a:pt x="1952" y="1883"/>
                  </a:lnTo>
                  <a:lnTo>
                    <a:pt x="2060" y="1989"/>
                  </a:lnTo>
                  <a:lnTo>
                    <a:pt x="2111" y="2377"/>
                  </a:lnTo>
                  <a:lnTo>
                    <a:pt x="1910" y="3021"/>
                  </a:lnTo>
                  <a:lnTo>
                    <a:pt x="1909" y="3024"/>
                  </a:lnTo>
                  <a:lnTo>
                    <a:pt x="1794" y="3008"/>
                  </a:lnTo>
                  <a:lnTo>
                    <a:pt x="1677" y="3213"/>
                  </a:lnTo>
                  <a:lnTo>
                    <a:pt x="1708" y="3917"/>
                  </a:lnTo>
                  <a:lnTo>
                    <a:pt x="1630" y="3929"/>
                  </a:lnTo>
                  <a:lnTo>
                    <a:pt x="1474" y="4047"/>
                  </a:lnTo>
                  <a:lnTo>
                    <a:pt x="1324" y="4192"/>
                  </a:lnTo>
                  <a:lnTo>
                    <a:pt x="1330" y="4428"/>
                  </a:lnTo>
                  <a:lnTo>
                    <a:pt x="1311" y="4486"/>
                  </a:lnTo>
                  <a:lnTo>
                    <a:pt x="1514" y="4620"/>
                  </a:lnTo>
                  <a:lnTo>
                    <a:pt x="1350" y="4686"/>
                  </a:lnTo>
                  <a:lnTo>
                    <a:pt x="1200" y="4604"/>
                  </a:lnTo>
                  <a:lnTo>
                    <a:pt x="882" y="4760"/>
                  </a:lnTo>
                  <a:lnTo>
                    <a:pt x="788" y="4689"/>
                  </a:lnTo>
                  <a:lnTo>
                    <a:pt x="771" y="4689"/>
                  </a:lnTo>
                  <a:lnTo>
                    <a:pt x="588" y="4610"/>
                  </a:lnTo>
                  <a:lnTo>
                    <a:pt x="652" y="4497"/>
                  </a:lnTo>
                  <a:lnTo>
                    <a:pt x="507" y="4376"/>
                  </a:lnTo>
                  <a:lnTo>
                    <a:pt x="546" y="4279"/>
                  </a:lnTo>
                  <a:lnTo>
                    <a:pt x="397" y="4071"/>
                  </a:lnTo>
                  <a:lnTo>
                    <a:pt x="474" y="3949"/>
                  </a:lnTo>
                  <a:lnTo>
                    <a:pt x="395" y="3888"/>
                  </a:lnTo>
                  <a:lnTo>
                    <a:pt x="380" y="3675"/>
                  </a:lnTo>
                  <a:lnTo>
                    <a:pt x="311" y="3550"/>
                  </a:lnTo>
                  <a:lnTo>
                    <a:pt x="1" y="3323"/>
                  </a:lnTo>
                  <a:lnTo>
                    <a:pt x="0" y="3192"/>
                  </a:lnTo>
                  <a:lnTo>
                    <a:pt x="256" y="3189"/>
                  </a:lnTo>
                  <a:lnTo>
                    <a:pt x="259" y="2646"/>
                  </a:lnTo>
                  <a:lnTo>
                    <a:pt x="657" y="2647"/>
                  </a:lnTo>
                  <a:lnTo>
                    <a:pt x="692" y="2614"/>
                  </a:lnTo>
                  <a:lnTo>
                    <a:pt x="692" y="2601"/>
                  </a:lnTo>
                  <a:lnTo>
                    <a:pt x="744" y="2512"/>
                  </a:lnTo>
                  <a:lnTo>
                    <a:pt x="779" y="2614"/>
                  </a:lnTo>
                  <a:lnTo>
                    <a:pt x="1035" y="2645"/>
                  </a:lnTo>
                  <a:lnTo>
                    <a:pt x="1039" y="2285"/>
                  </a:lnTo>
                  <a:lnTo>
                    <a:pt x="973" y="2284"/>
                  </a:lnTo>
                  <a:lnTo>
                    <a:pt x="1039" y="2177"/>
                  </a:lnTo>
                  <a:lnTo>
                    <a:pt x="975" y="2274"/>
                  </a:lnTo>
                  <a:lnTo>
                    <a:pt x="899" y="2294"/>
                  </a:lnTo>
                  <a:lnTo>
                    <a:pt x="965" y="2223"/>
                  </a:lnTo>
                  <a:lnTo>
                    <a:pt x="892" y="2204"/>
                  </a:lnTo>
                  <a:lnTo>
                    <a:pt x="864" y="2273"/>
                  </a:lnTo>
                  <a:lnTo>
                    <a:pt x="864" y="2284"/>
                  </a:lnTo>
                  <a:lnTo>
                    <a:pt x="731" y="2351"/>
                  </a:lnTo>
                  <a:lnTo>
                    <a:pt x="722" y="2351"/>
                  </a:lnTo>
                  <a:lnTo>
                    <a:pt x="601" y="2275"/>
                  </a:lnTo>
                  <a:lnTo>
                    <a:pt x="489" y="2304"/>
                  </a:lnTo>
                  <a:lnTo>
                    <a:pt x="497" y="2294"/>
                  </a:lnTo>
                  <a:lnTo>
                    <a:pt x="600" y="2253"/>
                  </a:lnTo>
                  <a:lnTo>
                    <a:pt x="788" y="2131"/>
                  </a:lnTo>
                  <a:lnTo>
                    <a:pt x="780" y="1669"/>
                  </a:lnTo>
                  <a:lnTo>
                    <a:pt x="649" y="1627"/>
                  </a:lnTo>
                  <a:lnTo>
                    <a:pt x="647" y="1323"/>
                  </a:lnTo>
                  <a:lnTo>
                    <a:pt x="902" y="1317"/>
                  </a:lnTo>
                  <a:lnTo>
                    <a:pt x="945" y="1316"/>
                  </a:lnTo>
                  <a:lnTo>
                    <a:pt x="1031" y="1312"/>
                  </a:lnTo>
                  <a:lnTo>
                    <a:pt x="1026" y="1090"/>
                  </a:lnTo>
                  <a:lnTo>
                    <a:pt x="853" y="1050"/>
                  </a:lnTo>
                  <a:lnTo>
                    <a:pt x="902" y="738"/>
                  </a:lnTo>
                  <a:lnTo>
                    <a:pt x="895" y="736"/>
                  </a:lnTo>
                  <a:lnTo>
                    <a:pt x="870" y="629"/>
                  </a:lnTo>
                  <a:lnTo>
                    <a:pt x="946" y="649"/>
                  </a:lnTo>
                  <a:lnTo>
                    <a:pt x="957" y="659"/>
                  </a:lnTo>
                  <a:lnTo>
                    <a:pt x="959" y="681"/>
                  </a:lnTo>
                  <a:lnTo>
                    <a:pt x="959" y="692"/>
                  </a:lnTo>
                  <a:lnTo>
                    <a:pt x="1048" y="755"/>
                  </a:lnTo>
                  <a:lnTo>
                    <a:pt x="1036" y="310"/>
                  </a:lnTo>
                  <a:lnTo>
                    <a:pt x="823" y="325"/>
                  </a:lnTo>
                  <a:lnTo>
                    <a:pt x="837" y="193"/>
                  </a:lnTo>
                  <a:close/>
                </a:path>
              </a:pathLst>
            </a:custGeom>
            <a:solidFill>
              <a:srgbClr val="74C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1" name="Line 102"/>
            <p:cNvSpPr>
              <a:spLocks noChangeShapeType="1"/>
            </p:cNvSpPr>
            <p:nvPr/>
          </p:nvSpPr>
          <p:spPr bwMode="auto">
            <a:xfrm flipV="1">
              <a:off x="3106738" y="2586038"/>
              <a:ext cx="4762" cy="47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2" name="Freeform 103"/>
            <p:cNvSpPr>
              <a:spLocks/>
            </p:cNvSpPr>
            <p:nvPr/>
          </p:nvSpPr>
          <p:spPr bwMode="auto">
            <a:xfrm>
              <a:off x="3111500" y="2514600"/>
              <a:ext cx="177800" cy="84138"/>
            </a:xfrm>
            <a:custGeom>
              <a:avLst/>
              <a:gdLst>
                <a:gd name="T0" fmla="*/ 0 w 451"/>
                <a:gd name="T1" fmla="*/ 180 h 213"/>
                <a:gd name="T2" fmla="*/ 195 w 451"/>
                <a:gd name="T3" fmla="*/ 0 h 213"/>
                <a:gd name="T4" fmla="*/ 296 w 451"/>
                <a:gd name="T5" fmla="*/ 108 h 213"/>
                <a:gd name="T6" fmla="*/ 451 w 451"/>
                <a:gd name="T7" fmla="*/ 104 h 213"/>
                <a:gd name="T8" fmla="*/ 438 w 451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3">
                  <a:moveTo>
                    <a:pt x="0" y="180"/>
                  </a:moveTo>
                  <a:lnTo>
                    <a:pt x="195" y="0"/>
                  </a:lnTo>
                  <a:lnTo>
                    <a:pt x="296" y="108"/>
                  </a:lnTo>
                  <a:lnTo>
                    <a:pt x="451" y="104"/>
                  </a:lnTo>
                  <a:lnTo>
                    <a:pt x="438" y="21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3" name="Line 104"/>
            <p:cNvSpPr>
              <a:spLocks noChangeShapeType="1"/>
            </p:cNvSpPr>
            <p:nvPr/>
          </p:nvSpPr>
          <p:spPr bwMode="auto">
            <a:xfrm flipH="1">
              <a:off x="3289300" y="2578100"/>
              <a:ext cx="98425" cy="254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4" name="Line 105"/>
            <p:cNvSpPr>
              <a:spLocks noChangeShapeType="1"/>
            </p:cNvSpPr>
            <p:nvPr/>
          </p:nvSpPr>
          <p:spPr bwMode="auto">
            <a:xfrm>
              <a:off x="3284538" y="2598738"/>
              <a:ext cx="4762" cy="47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5" name="Freeform 106"/>
            <p:cNvSpPr>
              <a:spLocks/>
            </p:cNvSpPr>
            <p:nvPr/>
          </p:nvSpPr>
          <p:spPr bwMode="auto">
            <a:xfrm>
              <a:off x="3387725" y="2578100"/>
              <a:ext cx="173038" cy="122238"/>
            </a:xfrm>
            <a:custGeom>
              <a:avLst/>
              <a:gdLst>
                <a:gd name="T0" fmla="*/ 433 w 433"/>
                <a:gd name="T1" fmla="*/ 307 h 307"/>
                <a:gd name="T2" fmla="*/ 308 w 433"/>
                <a:gd name="T3" fmla="*/ 110 h 307"/>
                <a:gd name="T4" fmla="*/ 59 w 433"/>
                <a:gd name="T5" fmla="*/ 81 h 307"/>
                <a:gd name="T6" fmla="*/ 0 w 433"/>
                <a:gd name="T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307">
                  <a:moveTo>
                    <a:pt x="433" y="307"/>
                  </a:moveTo>
                  <a:lnTo>
                    <a:pt x="308" y="110"/>
                  </a:lnTo>
                  <a:lnTo>
                    <a:pt x="59" y="81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6" name="Line 107"/>
            <p:cNvSpPr>
              <a:spLocks noChangeShapeType="1"/>
            </p:cNvSpPr>
            <p:nvPr/>
          </p:nvSpPr>
          <p:spPr bwMode="auto">
            <a:xfrm flipH="1" flipV="1">
              <a:off x="3149600" y="2771775"/>
              <a:ext cx="4763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7" name="Line 108"/>
            <p:cNvSpPr>
              <a:spLocks noChangeShapeType="1"/>
            </p:cNvSpPr>
            <p:nvPr/>
          </p:nvSpPr>
          <p:spPr bwMode="auto">
            <a:xfrm flipH="1" flipV="1">
              <a:off x="3154363" y="2774950"/>
              <a:ext cx="1587" cy="952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8" name="Line 109"/>
            <p:cNvSpPr>
              <a:spLocks noChangeShapeType="1"/>
            </p:cNvSpPr>
            <p:nvPr/>
          </p:nvSpPr>
          <p:spPr bwMode="auto">
            <a:xfrm flipV="1">
              <a:off x="3154363" y="2784475"/>
              <a:ext cx="1587" cy="47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9" name="Freeform 110"/>
            <p:cNvSpPr>
              <a:spLocks/>
            </p:cNvSpPr>
            <p:nvPr/>
          </p:nvSpPr>
          <p:spPr bwMode="auto">
            <a:xfrm>
              <a:off x="3121025" y="2763838"/>
              <a:ext cx="28575" cy="42862"/>
            </a:xfrm>
            <a:custGeom>
              <a:avLst/>
              <a:gdLst>
                <a:gd name="T0" fmla="*/ 74 w 74"/>
                <a:gd name="T1" fmla="*/ 20 h 107"/>
                <a:gd name="T2" fmla="*/ 0 w 74"/>
                <a:gd name="T3" fmla="*/ 0 h 107"/>
                <a:gd name="T4" fmla="*/ 24 w 74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07">
                  <a:moveTo>
                    <a:pt x="74" y="20"/>
                  </a:moveTo>
                  <a:lnTo>
                    <a:pt x="0" y="0"/>
                  </a:lnTo>
                  <a:lnTo>
                    <a:pt x="24" y="107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" name="Line 111"/>
            <p:cNvSpPr>
              <a:spLocks noChangeShapeType="1"/>
            </p:cNvSpPr>
            <p:nvPr/>
          </p:nvSpPr>
          <p:spPr bwMode="auto">
            <a:xfrm>
              <a:off x="3130550" y="2806700"/>
              <a:ext cx="1588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" name="Freeform 112"/>
            <p:cNvSpPr>
              <a:spLocks/>
            </p:cNvSpPr>
            <p:nvPr/>
          </p:nvSpPr>
          <p:spPr bwMode="auto">
            <a:xfrm>
              <a:off x="3101975" y="2590800"/>
              <a:ext cx="88900" cy="223838"/>
            </a:xfrm>
            <a:custGeom>
              <a:avLst/>
              <a:gdLst>
                <a:gd name="T0" fmla="*/ 135 w 224"/>
                <a:gd name="T1" fmla="*/ 500 h 563"/>
                <a:gd name="T2" fmla="*/ 224 w 224"/>
                <a:gd name="T3" fmla="*/ 563 h 563"/>
                <a:gd name="T4" fmla="*/ 212 w 224"/>
                <a:gd name="T5" fmla="*/ 117 h 563"/>
                <a:gd name="T6" fmla="*/ 0 w 224"/>
                <a:gd name="T7" fmla="*/ 132 h 563"/>
                <a:gd name="T8" fmla="*/ 14 w 224"/>
                <a:gd name="T9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63">
                  <a:moveTo>
                    <a:pt x="135" y="500"/>
                  </a:moveTo>
                  <a:lnTo>
                    <a:pt x="224" y="563"/>
                  </a:lnTo>
                  <a:lnTo>
                    <a:pt x="212" y="117"/>
                  </a:lnTo>
                  <a:lnTo>
                    <a:pt x="0" y="132"/>
                  </a:lnTo>
                  <a:lnTo>
                    <a:pt x="14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" name="Freeform 113"/>
            <p:cNvSpPr>
              <a:spLocks/>
            </p:cNvSpPr>
            <p:nvPr/>
          </p:nvSpPr>
          <p:spPr bwMode="auto">
            <a:xfrm>
              <a:off x="3551238" y="2700338"/>
              <a:ext cx="38100" cy="298450"/>
            </a:xfrm>
            <a:custGeom>
              <a:avLst/>
              <a:gdLst>
                <a:gd name="T0" fmla="*/ 0 w 93"/>
                <a:gd name="T1" fmla="*/ 755 h 755"/>
                <a:gd name="T2" fmla="*/ 81 w 93"/>
                <a:gd name="T3" fmla="*/ 464 h 755"/>
                <a:gd name="T4" fmla="*/ 93 w 93"/>
                <a:gd name="T5" fmla="*/ 67 h 755"/>
                <a:gd name="T6" fmla="*/ 22 w 93"/>
                <a:gd name="T7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755">
                  <a:moveTo>
                    <a:pt x="0" y="755"/>
                  </a:moveTo>
                  <a:lnTo>
                    <a:pt x="81" y="464"/>
                  </a:lnTo>
                  <a:lnTo>
                    <a:pt x="93" y="67"/>
                  </a:lnTo>
                  <a:lnTo>
                    <a:pt x="22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3" name="Freeform 114"/>
            <p:cNvSpPr>
              <a:spLocks/>
            </p:cNvSpPr>
            <p:nvPr/>
          </p:nvSpPr>
          <p:spPr bwMode="auto">
            <a:xfrm>
              <a:off x="3113088" y="2806700"/>
              <a:ext cx="69850" cy="230188"/>
            </a:xfrm>
            <a:custGeom>
              <a:avLst/>
              <a:gdLst>
                <a:gd name="T0" fmla="*/ 92 w 178"/>
                <a:gd name="T1" fmla="*/ 578 h 578"/>
                <a:gd name="T2" fmla="*/ 178 w 178"/>
                <a:gd name="T3" fmla="*/ 574 h 578"/>
                <a:gd name="T4" fmla="*/ 173 w 178"/>
                <a:gd name="T5" fmla="*/ 351 h 578"/>
                <a:gd name="T6" fmla="*/ 0 w 178"/>
                <a:gd name="T7" fmla="*/ 311 h 578"/>
                <a:gd name="T8" fmla="*/ 49 w 178"/>
                <a:gd name="T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578">
                  <a:moveTo>
                    <a:pt x="92" y="578"/>
                  </a:moveTo>
                  <a:lnTo>
                    <a:pt x="178" y="574"/>
                  </a:lnTo>
                  <a:lnTo>
                    <a:pt x="173" y="351"/>
                  </a:lnTo>
                  <a:lnTo>
                    <a:pt x="0" y="311"/>
                  </a:lnTo>
                  <a:lnTo>
                    <a:pt x="49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4" name="Line 115"/>
            <p:cNvSpPr>
              <a:spLocks noChangeShapeType="1"/>
            </p:cNvSpPr>
            <p:nvPr/>
          </p:nvSpPr>
          <p:spPr bwMode="auto">
            <a:xfrm flipH="1">
              <a:off x="3132138" y="3036888"/>
              <a:ext cx="17462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5" name="Line 116"/>
            <p:cNvSpPr>
              <a:spLocks noChangeShapeType="1"/>
            </p:cNvSpPr>
            <p:nvPr/>
          </p:nvSpPr>
          <p:spPr bwMode="auto">
            <a:xfrm flipV="1">
              <a:off x="3540125" y="2998788"/>
              <a:ext cx="11113" cy="889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6" name="Freeform 117"/>
            <p:cNvSpPr>
              <a:spLocks/>
            </p:cNvSpPr>
            <p:nvPr/>
          </p:nvSpPr>
          <p:spPr bwMode="auto">
            <a:xfrm>
              <a:off x="3540125" y="3087688"/>
              <a:ext cx="52388" cy="215900"/>
            </a:xfrm>
            <a:custGeom>
              <a:avLst/>
              <a:gdLst>
                <a:gd name="T0" fmla="*/ 132 w 132"/>
                <a:gd name="T1" fmla="*/ 543 h 543"/>
                <a:gd name="T2" fmla="*/ 23 w 132"/>
                <a:gd name="T3" fmla="*/ 437 h 543"/>
                <a:gd name="T4" fmla="*/ 0 w 132"/>
                <a:gd name="T5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543">
                  <a:moveTo>
                    <a:pt x="132" y="543"/>
                  </a:moveTo>
                  <a:lnTo>
                    <a:pt x="23" y="437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7" name="Freeform 118"/>
            <p:cNvSpPr>
              <a:spLocks/>
            </p:cNvSpPr>
            <p:nvPr/>
          </p:nvSpPr>
          <p:spPr bwMode="auto">
            <a:xfrm>
              <a:off x="3030538" y="3036888"/>
              <a:ext cx="101600" cy="323850"/>
            </a:xfrm>
            <a:custGeom>
              <a:avLst/>
              <a:gdLst>
                <a:gd name="T0" fmla="*/ 141 w 256"/>
                <a:gd name="T1" fmla="*/ 814 h 814"/>
                <a:gd name="T2" fmla="*/ 133 w 256"/>
                <a:gd name="T3" fmla="*/ 352 h 814"/>
                <a:gd name="T4" fmla="*/ 2 w 256"/>
                <a:gd name="T5" fmla="*/ 309 h 814"/>
                <a:gd name="T6" fmla="*/ 0 w 256"/>
                <a:gd name="T7" fmla="*/ 6 h 814"/>
                <a:gd name="T8" fmla="*/ 256 w 256"/>
                <a:gd name="T9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814">
                  <a:moveTo>
                    <a:pt x="141" y="814"/>
                  </a:moveTo>
                  <a:lnTo>
                    <a:pt x="133" y="352"/>
                  </a:lnTo>
                  <a:lnTo>
                    <a:pt x="2" y="309"/>
                  </a:lnTo>
                  <a:lnTo>
                    <a:pt x="0" y="6"/>
                  </a:lnTo>
                  <a:lnTo>
                    <a:pt x="25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8" name="Line 119"/>
            <p:cNvSpPr>
              <a:spLocks noChangeShapeType="1"/>
            </p:cNvSpPr>
            <p:nvPr/>
          </p:nvSpPr>
          <p:spPr bwMode="auto">
            <a:xfrm flipV="1">
              <a:off x="3013075" y="3360738"/>
              <a:ext cx="74613" cy="4762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" name="Line 120"/>
            <p:cNvSpPr>
              <a:spLocks noChangeShapeType="1"/>
            </p:cNvSpPr>
            <p:nvPr/>
          </p:nvSpPr>
          <p:spPr bwMode="auto">
            <a:xfrm flipV="1">
              <a:off x="3117850" y="3416300"/>
              <a:ext cx="1588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0" name="Line 121"/>
            <p:cNvSpPr>
              <a:spLocks noChangeShapeType="1"/>
            </p:cNvSpPr>
            <p:nvPr/>
          </p:nvSpPr>
          <p:spPr bwMode="auto">
            <a:xfrm flipH="1">
              <a:off x="2971800" y="3408363"/>
              <a:ext cx="41275" cy="158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1" name="Line 122"/>
            <p:cNvSpPr>
              <a:spLocks noChangeShapeType="1"/>
            </p:cNvSpPr>
            <p:nvPr/>
          </p:nvSpPr>
          <p:spPr bwMode="auto">
            <a:xfrm flipV="1">
              <a:off x="2968625" y="3424238"/>
              <a:ext cx="3175" cy="47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2" name="Line 123"/>
            <p:cNvSpPr>
              <a:spLocks noChangeShapeType="1"/>
            </p:cNvSpPr>
            <p:nvPr/>
          </p:nvSpPr>
          <p:spPr bwMode="auto">
            <a:xfrm flipV="1">
              <a:off x="2968625" y="3416300"/>
              <a:ext cx="44450" cy="127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3" name="Line 124"/>
            <p:cNvSpPr>
              <a:spLocks noChangeShapeType="1"/>
            </p:cNvSpPr>
            <p:nvPr/>
          </p:nvSpPr>
          <p:spPr bwMode="auto">
            <a:xfrm>
              <a:off x="3013075" y="3416300"/>
              <a:ext cx="47625" cy="301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4" name="Line 125"/>
            <p:cNvSpPr>
              <a:spLocks noChangeShapeType="1"/>
            </p:cNvSpPr>
            <p:nvPr/>
          </p:nvSpPr>
          <p:spPr bwMode="auto">
            <a:xfrm flipV="1">
              <a:off x="3065463" y="3419475"/>
              <a:ext cx="52387" cy="269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5" name="Line 126"/>
            <p:cNvSpPr>
              <a:spLocks noChangeShapeType="1"/>
            </p:cNvSpPr>
            <p:nvPr/>
          </p:nvSpPr>
          <p:spPr bwMode="auto">
            <a:xfrm flipH="1" flipV="1">
              <a:off x="3592513" y="3303588"/>
              <a:ext cx="20637" cy="1539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6" name="Line 127"/>
            <p:cNvSpPr>
              <a:spLocks noChangeShapeType="1"/>
            </p:cNvSpPr>
            <p:nvPr/>
          </p:nvSpPr>
          <p:spPr bwMode="auto">
            <a:xfrm flipH="1">
              <a:off x="3060700" y="3446463"/>
              <a:ext cx="4763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7" name="Line 128"/>
            <p:cNvSpPr>
              <a:spLocks noChangeShapeType="1"/>
            </p:cNvSpPr>
            <p:nvPr/>
          </p:nvSpPr>
          <p:spPr bwMode="auto">
            <a:xfrm flipV="1">
              <a:off x="3049588" y="3511550"/>
              <a:ext cx="20637" cy="3492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8" name="Line 129"/>
            <p:cNvSpPr>
              <a:spLocks noChangeShapeType="1"/>
            </p:cNvSpPr>
            <p:nvPr/>
          </p:nvSpPr>
          <p:spPr bwMode="auto">
            <a:xfrm flipH="1" flipV="1">
              <a:off x="3070225" y="3511550"/>
              <a:ext cx="14288" cy="396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9" name="Line 130"/>
            <p:cNvSpPr>
              <a:spLocks noChangeShapeType="1"/>
            </p:cNvSpPr>
            <p:nvPr/>
          </p:nvSpPr>
          <p:spPr bwMode="auto">
            <a:xfrm flipV="1">
              <a:off x="3049588" y="3546475"/>
              <a:ext cx="1587" cy="476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0" name="Line 131"/>
            <p:cNvSpPr>
              <a:spLocks noChangeShapeType="1"/>
            </p:cNvSpPr>
            <p:nvPr/>
          </p:nvSpPr>
          <p:spPr bwMode="auto">
            <a:xfrm>
              <a:off x="3084513" y="3551238"/>
              <a:ext cx="1587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" name="Freeform 132"/>
            <p:cNvSpPr>
              <a:spLocks/>
            </p:cNvSpPr>
            <p:nvPr/>
          </p:nvSpPr>
          <p:spPr bwMode="auto">
            <a:xfrm>
              <a:off x="3117850" y="3378200"/>
              <a:ext cx="69850" cy="185738"/>
            </a:xfrm>
            <a:custGeom>
              <a:avLst/>
              <a:gdLst>
                <a:gd name="T0" fmla="*/ 170 w 175"/>
                <a:gd name="T1" fmla="*/ 467 h 467"/>
                <a:gd name="T2" fmla="*/ 175 w 175"/>
                <a:gd name="T3" fmla="*/ 107 h 467"/>
                <a:gd name="T4" fmla="*/ 108 w 175"/>
                <a:gd name="T5" fmla="*/ 106 h 467"/>
                <a:gd name="T6" fmla="*/ 175 w 175"/>
                <a:gd name="T7" fmla="*/ 0 h 467"/>
                <a:gd name="T8" fmla="*/ 111 w 175"/>
                <a:gd name="T9" fmla="*/ 96 h 467"/>
                <a:gd name="T10" fmla="*/ 33 w 175"/>
                <a:gd name="T11" fmla="*/ 117 h 467"/>
                <a:gd name="T12" fmla="*/ 100 w 175"/>
                <a:gd name="T13" fmla="*/ 45 h 467"/>
                <a:gd name="T14" fmla="*/ 26 w 175"/>
                <a:gd name="T15" fmla="*/ 27 h 467"/>
                <a:gd name="T16" fmla="*/ 0 w 175"/>
                <a:gd name="T17" fmla="*/ 95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467">
                  <a:moveTo>
                    <a:pt x="170" y="467"/>
                  </a:moveTo>
                  <a:lnTo>
                    <a:pt x="175" y="107"/>
                  </a:lnTo>
                  <a:lnTo>
                    <a:pt x="108" y="106"/>
                  </a:lnTo>
                  <a:lnTo>
                    <a:pt x="175" y="0"/>
                  </a:lnTo>
                  <a:lnTo>
                    <a:pt x="111" y="96"/>
                  </a:lnTo>
                  <a:lnTo>
                    <a:pt x="33" y="117"/>
                  </a:lnTo>
                  <a:lnTo>
                    <a:pt x="100" y="45"/>
                  </a:lnTo>
                  <a:lnTo>
                    <a:pt x="26" y="27"/>
                  </a:lnTo>
                  <a:lnTo>
                    <a:pt x="0" y="95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2" name="Line 133"/>
            <p:cNvSpPr>
              <a:spLocks noChangeShapeType="1"/>
            </p:cNvSpPr>
            <p:nvPr/>
          </p:nvSpPr>
          <p:spPr bwMode="auto">
            <a:xfrm>
              <a:off x="3084513" y="3551238"/>
              <a:ext cx="101600" cy="127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3" name="Line 134"/>
            <p:cNvSpPr>
              <a:spLocks noChangeShapeType="1"/>
            </p:cNvSpPr>
            <p:nvPr/>
          </p:nvSpPr>
          <p:spPr bwMode="auto">
            <a:xfrm flipV="1">
              <a:off x="3035300" y="3551238"/>
              <a:ext cx="14288" cy="127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4" name="Line 135"/>
            <p:cNvSpPr>
              <a:spLocks noChangeShapeType="1"/>
            </p:cNvSpPr>
            <p:nvPr/>
          </p:nvSpPr>
          <p:spPr bwMode="auto">
            <a:xfrm flipV="1">
              <a:off x="3533775" y="3457575"/>
              <a:ext cx="79375" cy="255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5" name="Line 136"/>
            <p:cNvSpPr>
              <a:spLocks noChangeShapeType="1"/>
            </p:cNvSpPr>
            <p:nvPr/>
          </p:nvSpPr>
          <p:spPr bwMode="auto">
            <a:xfrm flipV="1">
              <a:off x="3532188" y="3713163"/>
              <a:ext cx="1587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6" name="Freeform 137"/>
            <p:cNvSpPr>
              <a:spLocks/>
            </p:cNvSpPr>
            <p:nvPr/>
          </p:nvSpPr>
          <p:spPr bwMode="auto">
            <a:xfrm>
              <a:off x="3440113" y="3708400"/>
              <a:ext cx="92075" cy="80963"/>
            </a:xfrm>
            <a:custGeom>
              <a:avLst/>
              <a:gdLst>
                <a:gd name="T0" fmla="*/ 0 w 232"/>
                <a:gd name="T1" fmla="*/ 204 h 204"/>
                <a:gd name="T2" fmla="*/ 117 w 232"/>
                <a:gd name="T3" fmla="*/ 0 h 204"/>
                <a:gd name="T4" fmla="*/ 232 w 232"/>
                <a:gd name="T5" fmla="*/ 1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204">
                  <a:moveTo>
                    <a:pt x="0" y="204"/>
                  </a:moveTo>
                  <a:lnTo>
                    <a:pt x="117" y="0"/>
                  </a:lnTo>
                  <a:lnTo>
                    <a:pt x="232" y="16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7" name="Freeform 138"/>
            <p:cNvSpPr>
              <a:spLocks/>
            </p:cNvSpPr>
            <p:nvPr/>
          </p:nvSpPr>
          <p:spPr bwMode="auto">
            <a:xfrm>
              <a:off x="2774950" y="3563938"/>
              <a:ext cx="260350" cy="358775"/>
            </a:xfrm>
            <a:custGeom>
              <a:avLst/>
              <a:gdLst>
                <a:gd name="T0" fmla="*/ 310 w 657"/>
                <a:gd name="T1" fmla="*/ 905 h 905"/>
                <a:gd name="T2" fmla="*/ 0 w 657"/>
                <a:gd name="T3" fmla="*/ 678 h 905"/>
                <a:gd name="T4" fmla="*/ 0 w 657"/>
                <a:gd name="T5" fmla="*/ 547 h 905"/>
                <a:gd name="T6" fmla="*/ 255 w 657"/>
                <a:gd name="T7" fmla="*/ 545 h 905"/>
                <a:gd name="T8" fmla="*/ 258 w 657"/>
                <a:gd name="T9" fmla="*/ 0 h 905"/>
                <a:gd name="T10" fmla="*/ 657 w 657"/>
                <a:gd name="T11" fmla="*/ 1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905">
                  <a:moveTo>
                    <a:pt x="310" y="905"/>
                  </a:moveTo>
                  <a:lnTo>
                    <a:pt x="0" y="678"/>
                  </a:lnTo>
                  <a:lnTo>
                    <a:pt x="0" y="547"/>
                  </a:lnTo>
                  <a:lnTo>
                    <a:pt x="255" y="545"/>
                  </a:lnTo>
                  <a:lnTo>
                    <a:pt x="258" y="0"/>
                  </a:lnTo>
                  <a:lnTo>
                    <a:pt x="657" y="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8" name="Line 139"/>
            <p:cNvSpPr>
              <a:spLocks noChangeShapeType="1"/>
            </p:cNvSpPr>
            <p:nvPr/>
          </p:nvSpPr>
          <p:spPr bwMode="auto">
            <a:xfrm flipH="1" flipV="1">
              <a:off x="2898775" y="3922713"/>
              <a:ext cx="26988" cy="4921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9" name="Freeform 140"/>
            <p:cNvSpPr>
              <a:spLocks/>
            </p:cNvSpPr>
            <p:nvPr/>
          </p:nvSpPr>
          <p:spPr bwMode="auto">
            <a:xfrm>
              <a:off x="3421063" y="3789363"/>
              <a:ext cx="31750" cy="284162"/>
            </a:xfrm>
            <a:custGeom>
              <a:avLst/>
              <a:gdLst>
                <a:gd name="T0" fmla="*/ 47 w 80"/>
                <a:gd name="T1" fmla="*/ 0 h 717"/>
                <a:gd name="T2" fmla="*/ 80 w 80"/>
                <a:gd name="T3" fmla="*/ 704 h 717"/>
                <a:gd name="T4" fmla="*/ 0 w 80"/>
                <a:gd name="T5" fmla="*/ 717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717">
                  <a:moveTo>
                    <a:pt x="47" y="0"/>
                  </a:moveTo>
                  <a:lnTo>
                    <a:pt x="80" y="704"/>
                  </a:lnTo>
                  <a:lnTo>
                    <a:pt x="0" y="717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" name="Freeform 141"/>
            <p:cNvSpPr>
              <a:spLocks/>
            </p:cNvSpPr>
            <p:nvPr/>
          </p:nvSpPr>
          <p:spPr bwMode="auto">
            <a:xfrm>
              <a:off x="2925763" y="3971925"/>
              <a:ext cx="38100" cy="109538"/>
            </a:xfrm>
            <a:custGeom>
              <a:avLst/>
              <a:gdLst>
                <a:gd name="T0" fmla="*/ 94 w 94"/>
                <a:gd name="T1" fmla="*/ 274 h 274"/>
                <a:gd name="T2" fmla="*/ 15 w 94"/>
                <a:gd name="T3" fmla="*/ 215 h 274"/>
                <a:gd name="T4" fmla="*/ 0 w 94"/>
                <a:gd name="T5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274">
                  <a:moveTo>
                    <a:pt x="94" y="274"/>
                  </a:moveTo>
                  <a:lnTo>
                    <a:pt x="15" y="215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1" name="Line 142"/>
            <p:cNvSpPr>
              <a:spLocks noChangeShapeType="1"/>
            </p:cNvSpPr>
            <p:nvPr/>
          </p:nvSpPr>
          <p:spPr bwMode="auto">
            <a:xfrm flipV="1">
              <a:off x="3359150" y="4073525"/>
              <a:ext cx="61913" cy="4603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2" name="Freeform 143"/>
            <p:cNvSpPr>
              <a:spLocks/>
            </p:cNvSpPr>
            <p:nvPr/>
          </p:nvSpPr>
          <p:spPr bwMode="auto">
            <a:xfrm>
              <a:off x="2932113" y="4081463"/>
              <a:ext cx="58737" cy="130175"/>
            </a:xfrm>
            <a:custGeom>
              <a:avLst/>
              <a:gdLst>
                <a:gd name="T0" fmla="*/ 150 w 150"/>
                <a:gd name="T1" fmla="*/ 331 h 331"/>
                <a:gd name="T2" fmla="*/ 0 w 150"/>
                <a:gd name="T3" fmla="*/ 123 h 331"/>
                <a:gd name="T4" fmla="*/ 78 w 150"/>
                <a:gd name="T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331">
                  <a:moveTo>
                    <a:pt x="150" y="331"/>
                  </a:moveTo>
                  <a:lnTo>
                    <a:pt x="0" y="123"/>
                  </a:lnTo>
                  <a:lnTo>
                    <a:pt x="78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3" name="Freeform 144"/>
            <p:cNvSpPr>
              <a:spLocks/>
            </p:cNvSpPr>
            <p:nvPr/>
          </p:nvSpPr>
          <p:spPr bwMode="auto">
            <a:xfrm>
              <a:off x="3300413" y="4119563"/>
              <a:ext cx="58737" cy="152400"/>
            </a:xfrm>
            <a:custGeom>
              <a:avLst/>
              <a:gdLst>
                <a:gd name="T0" fmla="*/ 6 w 148"/>
                <a:gd name="T1" fmla="*/ 380 h 380"/>
                <a:gd name="T2" fmla="*/ 0 w 148"/>
                <a:gd name="T3" fmla="*/ 144 h 380"/>
                <a:gd name="T4" fmla="*/ 148 w 148"/>
                <a:gd name="T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380">
                  <a:moveTo>
                    <a:pt x="6" y="380"/>
                  </a:moveTo>
                  <a:lnTo>
                    <a:pt x="0" y="144"/>
                  </a:lnTo>
                  <a:lnTo>
                    <a:pt x="148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4" name="Freeform 145"/>
            <p:cNvSpPr>
              <a:spLocks/>
            </p:cNvSpPr>
            <p:nvPr/>
          </p:nvSpPr>
          <p:spPr bwMode="auto">
            <a:xfrm>
              <a:off x="3295650" y="4271963"/>
              <a:ext cx="80963" cy="101600"/>
            </a:xfrm>
            <a:custGeom>
              <a:avLst/>
              <a:gdLst>
                <a:gd name="T0" fmla="*/ 38 w 203"/>
                <a:gd name="T1" fmla="*/ 258 h 258"/>
                <a:gd name="T2" fmla="*/ 203 w 203"/>
                <a:gd name="T3" fmla="*/ 193 h 258"/>
                <a:gd name="T4" fmla="*/ 0 w 203"/>
                <a:gd name="T5" fmla="*/ 59 h 258"/>
                <a:gd name="T6" fmla="*/ 20 w 203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" h="258">
                  <a:moveTo>
                    <a:pt x="38" y="258"/>
                  </a:moveTo>
                  <a:lnTo>
                    <a:pt x="203" y="193"/>
                  </a:lnTo>
                  <a:lnTo>
                    <a:pt x="0" y="59"/>
                  </a:lnTo>
                  <a:lnTo>
                    <a:pt x="2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" name="Freeform 146"/>
            <p:cNvSpPr>
              <a:spLocks/>
            </p:cNvSpPr>
            <p:nvPr/>
          </p:nvSpPr>
          <p:spPr bwMode="auto">
            <a:xfrm>
              <a:off x="2974975" y="4211638"/>
              <a:ext cx="106363" cy="163512"/>
            </a:xfrm>
            <a:custGeom>
              <a:avLst/>
              <a:gdLst>
                <a:gd name="T0" fmla="*/ 266 w 266"/>
                <a:gd name="T1" fmla="*/ 409 h 409"/>
                <a:gd name="T2" fmla="*/ 81 w 266"/>
                <a:gd name="T3" fmla="*/ 331 h 409"/>
                <a:gd name="T4" fmla="*/ 146 w 266"/>
                <a:gd name="T5" fmla="*/ 219 h 409"/>
                <a:gd name="T6" fmla="*/ 0 w 266"/>
                <a:gd name="T7" fmla="*/ 96 h 409"/>
                <a:gd name="T8" fmla="*/ 40 w 26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409">
                  <a:moveTo>
                    <a:pt x="266" y="409"/>
                  </a:moveTo>
                  <a:lnTo>
                    <a:pt x="81" y="331"/>
                  </a:lnTo>
                  <a:lnTo>
                    <a:pt x="146" y="219"/>
                  </a:lnTo>
                  <a:lnTo>
                    <a:pt x="0" y="96"/>
                  </a:lnTo>
                  <a:lnTo>
                    <a:pt x="4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" name="Line 147"/>
            <p:cNvSpPr>
              <a:spLocks noChangeShapeType="1"/>
            </p:cNvSpPr>
            <p:nvPr/>
          </p:nvSpPr>
          <p:spPr bwMode="auto">
            <a:xfrm flipH="1" flipV="1">
              <a:off x="3081338" y="4375150"/>
              <a:ext cx="6350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7" name="Freeform 148"/>
            <p:cNvSpPr>
              <a:spLocks/>
            </p:cNvSpPr>
            <p:nvPr/>
          </p:nvSpPr>
          <p:spPr bwMode="auto">
            <a:xfrm>
              <a:off x="3087688" y="4341813"/>
              <a:ext cx="222250" cy="61912"/>
            </a:xfrm>
            <a:custGeom>
              <a:avLst/>
              <a:gdLst>
                <a:gd name="T0" fmla="*/ 562 w 562"/>
                <a:gd name="T1" fmla="*/ 81 h 157"/>
                <a:gd name="T2" fmla="*/ 412 w 562"/>
                <a:gd name="T3" fmla="*/ 0 h 157"/>
                <a:gd name="T4" fmla="*/ 94 w 562"/>
                <a:gd name="T5" fmla="*/ 157 h 157"/>
                <a:gd name="T6" fmla="*/ 0 w 562"/>
                <a:gd name="T7" fmla="*/ 8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2" h="157">
                  <a:moveTo>
                    <a:pt x="562" y="81"/>
                  </a:moveTo>
                  <a:lnTo>
                    <a:pt x="412" y="0"/>
                  </a:lnTo>
                  <a:lnTo>
                    <a:pt x="94" y="157"/>
                  </a:lnTo>
                  <a:lnTo>
                    <a:pt x="0" y="85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8" name="Freeform 149"/>
            <p:cNvSpPr>
              <a:spLocks/>
            </p:cNvSpPr>
            <p:nvPr/>
          </p:nvSpPr>
          <p:spPr bwMode="auto">
            <a:xfrm>
              <a:off x="3133725" y="3019425"/>
              <a:ext cx="14288" cy="22225"/>
            </a:xfrm>
            <a:custGeom>
              <a:avLst/>
              <a:gdLst>
                <a:gd name="T0" fmla="*/ 39 w 39"/>
                <a:gd name="T1" fmla="*/ 0 h 58"/>
                <a:gd name="T2" fmla="*/ 0 w 39"/>
                <a:gd name="T3" fmla="*/ 58 h 58"/>
                <a:gd name="T4" fmla="*/ 39 w 39"/>
                <a:gd name="T5" fmla="*/ 0 h 58"/>
                <a:gd name="T6" fmla="*/ 39 w 39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8">
                  <a:moveTo>
                    <a:pt x="39" y="0"/>
                  </a:moveTo>
                  <a:lnTo>
                    <a:pt x="0" y="58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9" name="Rectangle 150"/>
            <p:cNvSpPr>
              <a:spLocks noChangeArrowheads="1"/>
            </p:cNvSpPr>
            <p:nvPr/>
          </p:nvSpPr>
          <p:spPr bwMode="auto">
            <a:xfrm>
              <a:off x="3079750" y="3171825"/>
              <a:ext cx="4763" cy="1588"/>
            </a:xfrm>
            <a:prstGeom prst="rect">
              <a:avLst/>
            </a:pr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0" name="Freeform 151"/>
            <p:cNvSpPr>
              <a:spLocks/>
            </p:cNvSpPr>
            <p:nvPr/>
          </p:nvSpPr>
          <p:spPr bwMode="auto">
            <a:xfrm>
              <a:off x="3168650" y="3192463"/>
              <a:ext cx="9525" cy="14287"/>
            </a:xfrm>
            <a:custGeom>
              <a:avLst/>
              <a:gdLst>
                <a:gd name="T0" fmla="*/ 12 w 23"/>
                <a:gd name="T1" fmla="*/ 1 h 33"/>
                <a:gd name="T2" fmla="*/ 21 w 23"/>
                <a:gd name="T3" fmla="*/ 11 h 33"/>
                <a:gd name="T4" fmla="*/ 23 w 23"/>
                <a:gd name="T5" fmla="*/ 22 h 33"/>
                <a:gd name="T6" fmla="*/ 1 w 23"/>
                <a:gd name="T7" fmla="*/ 33 h 33"/>
                <a:gd name="T8" fmla="*/ 0 w 23"/>
                <a:gd name="T9" fmla="*/ 0 h 33"/>
                <a:gd name="T10" fmla="*/ 12 w 23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3">
                  <a:moveTo>
                    <a:pt x="12" y="1"/>
                  </a:moveTo>
                  <a:lnTo>
                    <a:pt x="21" y="11"/>
                  </a:lnTo>
                  <a:lnTo>
                    <a:pt x="23" y="22"/>
                  </a:lnTo>
                  <a:lnTo>
                    <a:pt x="1" y="33"/>
                  </a:lnTo>
                  <a:lnTo>
                    <a:pt x="0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" name="Freeform 152"/>
            <p:cNvSpPr>
              <a:spLocks/>
            </p:cNvSpPr>
            <p:nvPr/>
          </p:nvSpPr>
          <p:spPr bwMode="auto">
            <a:xfrm>
              <a:off x="3148013" y="3192463"/>
              <a:ext cx="22225" cy="14287"/>
            </a:xfrm>
            <a:custGeom>
              <a:avLst/>
              <a:gdLst>
                <a:gd name="T0" fmla="*/ 0 w 53"/>
                <a:gd name="T1" fmla="*/ 15 h 33"/>
                <a:gd name="T2" fmla="*/ 52 w 53"/>
                <a:gd name="T3" fmla="*/ 0 h 33"/>
                <a:gd name="T4" fmla="*/ 53 w 53"/>
                <a:gd name="T5" fmla="*/ 33 h 33"/>
                <a:gd name="T6" fmla="*/ 17 w 53"/>
                <a:gd name="T7" fmla="*/ 33 h 33"/>
                <a:gd name="T8" fmla="*/ 0 w 53"/>
                <a:gd name="T9" fmla="*/ 21 h 33"/>
                <a:gd name="T10" fmla="*/ 0 w 53"/>
                <a:gd name="T11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33">
                  <a:moveTo>
                    <a:pt x="0" y="15"/>
                  </a:moveTo>
                  <a:lnTo>
                    <a:pt x="52" y="0"/>
                  </a:lnTo>
                  <a:lnTo>
                    <a:pt x="53" y="33"/>
                  </a:lnTo>
                  <a:lnTo>
                    <a:pt x="17" y="33"/>
                  </a:lnTo>
                  <a:lnTo>
                    <a:pt x="0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2" name="Freeform 153"/>
            <p:cNvSpPr>
              <a:spLocks/>
            </p:cNvSpPr>
            <p:nvPr/>
          </p:nvSpPr>
          <p:spPr bwMode="auto">
            <a:xfrm>
              <a:off x="3173413" y="3194050"/>
              <a:ext cx="4762" cy="3175"/>
            </a:xfrm>
            <a:custGeom>
              <a:avLst/>
              <a:gdLst>
                <a:gd name="T0" fmla="*/ 0 w 11"/>
                <a:gd name="T1" fmla="*/ 0 h 10"/>
                <a:gd name="T2" fmla="*/ 11 w 11"/>
                <a:gd name="T3" fmla="*/ 10 h 10"/>
                <a:gd name="T4" fmla="*/ 11 w 11"/>
                <a:gd name="T5" fmla="*/ 10 h 10"/>
                <a:gd name="T6" fmla="*/ 0 w 11"/>
                <a:gd name="T7" fmla="*/ 0 h 10"/>
                <a:gd name="T8" fmla="*/ 0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11" y="10"/>
                  </a:lnTo>
                  <a:lnTo>
                    <a:pt x="11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3" name="Rectangle 154"/>
            <p:cNvSpPr>
              <a:spLocks noChangeArrowheads="1"/>
            </p:cNvSpPr>
            <p:nvPr/>
          </p:nvSpPr>
          <p:spPr bwMode="auto">
            <a:xfrm>
              <a:off x="3148013" y="3198813"/>
              <a:ext cx="1587" cy="3175"/>
            </a:xfrm>
            <a:prstGeom prst="rect">
              <a:avLst/>
            </a:pr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4" name="Rectangle 155"/>
            <p:cNvSpPr>
              <a:spLocks noChangeArrowheads="1"/>
            </p:cNvSpPr>
            <p:nvPr/>
          </p:nvSpPr>
          <p:spPr bwMode="auto">
            <a:xfrm>
              <a:off x="3105150" y="3341688"/>
              <a:ext cx="1588" cy="1587"/>
            </a:xfrm>
            <a:prstGeom prst="rect">
              <a:avLst/>
            </a:pr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5" name="Freeform 156"/>
            <p:cNvSpPr>
              <a:spLocks/>
            </p:cNvSpPr>
            <p:nvPr/>
          </p:nvSpPr>
          <p:spPr bwMode="auto">
            <a:xfrm>
              <a:off x="2894013" y="3390900"/>
              <a:ext cx="33337" cy="36513"/>
            </a:xfrm>
            <a:custGeom>
              <a:avLst/>
              <a:gdLst>
                <a:gd name="T0" fmla="*/ 87 w 87"/>
                <a:gd name="T1" fmla="*/ 44 h 90"/>
                <a:gd name="T2" fmla="*/ 45 w 87"/>
                <a:gd name="T3" fmla="*/ 90 h 90"/>
                <a:gd name="T4" fmla="*/ 0 w 87"/>
                <a:gd name="T5" fmla="*/ 0 h 90"/>
                <a:gd name="T6" fmla="*/ 87 w 87"/>
                <a:gd name="T7" fmla="*/ 44 h 90"/>
                <a:gd name="T8" fmla="*/ 87 w 87"/>
                <a:gd name="T9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90">
                  <a:moveTo>
                    <a:pt x="87" y="44"/>
                  </a:moveTo>
                  <a:lnTo>
                    <a:pt x="45" y="90"/>
                  </a:lnTo>
                  <a:lnTo>
                    <a:pt x="0" y="0"/>
                  </a:lnTo>
                  <a:lnTo>
                    <a:pt x="87" y="44"/>
                  </a:lnTo>
                  <a:lnTo>
                    <a:pt x="87" y="44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6" name="Rectangle 157"/>
            <p:cNvSpPr>
              <a:spLocks noChangeArrowheads="1"/>
            </p:cNvSpPr>
            <p:nvPr/>
          </p:nvSpPr>
          <p:spPr bwMode="auto">
            <a:xfrm>
              <a:off x="2927350" y="3408363"/>
              <a:ext cx="17463" cy="1587"/>
            </a:xfrm>
            <a:prstGeom prst="rect">
              <a:avLst/>
            </a:pr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7" name="Freeform 158"/>
            <p:cNvSpPr>
              <a:spLocks/>
            </p:cNvSpPr>
            <p:nvPr/>
          </p:nvSpPr>
          <p:spPr bwMode="auto">
            <a:xfrm>
              <a:off x="2876550" y="3408363"/>
              <a:ext cx="17463" cy="19050"/>
            </a:xfrm>
            <a:custGeom>
              <a:avLst/>
              <a:gdLst>
                <a:gd name="T0" fmla="*/ 0 w 42"/>
                <a:gd name="T1" fmla="*/ 0 h 47"/>
                <a:gd name="T2" fmla="*/ 42 w 42"/>
                <a:gd name="T3" fmla="*/ 47 h 47"/>
                <a:gd name="T4" fmla="*/ 1 w 42"/>
                <a:gd name="T5" fmla="*/ 41 h 47"/>
                <a:gd name="T6" fmla="*/ 0 w 42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7">
                  <a:moveTo>
                    <a:pt x="0" y="0"/>
                  </a:moveTo>
                  <a:lnTo>
                    <a:pt x="42" y="47"/>
                  </a:lnTo>
                  <a:lnTo>
                    <a:pt x="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8" name="Freeform 159"/>
            <p:cNvSpPr>
              <a:spLocks/>
            </p:cNvSpPr>
            <p:nvPr/>
          </p:nvSpPr>
          <p:spPr bwMode="auto">
            <a:xfrm>
              <a:off x="2944813" y="3408363"/>
              <a:ext cx="20637" cy="14287"/>
            </a:xfrm>
            <a:custGeom>
              <a:avLst/>
              <a:gdLst>
                <a:gd name="T0" fmla="*/ 0 w 53"/>
                <a:gd name="T1" fmla="*/ 0 h 35"/>
                <a:gd name="T2" fmla="*/ 53 w 53"/>
                <a:gd name="T3" fmla="*/ 35 h 35"/>
                <a:gd name="T4" fmla="*/ 0 w 53"/>
                <a:gd name="T5" fmla="*/ 0 h 35"/>
                <a:gd name="T6" fmla="*/ 0 w 53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35">
                  <a:moveTo>
                    <a:pt x="0" y="0"/>
                  </a:moveTo>
                  <a:lnTo>
                    <a:pt x="53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9" name="Freeform 160"/>
            <p:cNvSpPr>
              <a:spLocks/>
            </p:cNvSpPr>
            <p:nvPr/>
          </p:nvSpPr>
          <p:spPr bwMode="auto">
            <a:xfrm>
              <a:off x="2855913" y="3424238"/>
              <a:ext cx="20637" cy="22225"/>
            </a:xfrm>
            <a:custGeom>
              <a:avLst/>
              <a:gdLst>
                <a:gd name="T0" fmla="*/ 52 w 52"/>
                <a:gd name="T1" fmla="*/ 0 h 56"/>
                <a:gd name="T2" fmla="*/ 0 w 52"/>
                <a:gd name="T3" fmla="*/ 56 h 56"/>
                <a:gd name="T4" fmla="*/ 52 w 52"/>
                <a:gd name="T5" fmla="*/ 0 h 56"/>
                <a:gd name="T6" fmla="*/ 52 w 5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6">
                  <a:moveTo>
                    <a:pt x="52" y="0"/>
                  </a:moveTo>
                  <a:lnTo>
                    <a:pt x="0" y="56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0" name="Freeform 161"/>
            <p:cNvSpPr>
              <a:spLocks/>
            </p:cNvSpPr>
            <p:nvPr/>
          </p:nvSpPr>
          <p:spPr bwMode="auto">
            <a:xfrm>
              <a:off x="2944813" y="3454400"/>
              <a:ext cx="85725" cy="58738"/>
            </a:xfrm>
            <a:custGeom>
              <a:avLst/>
              <a:gdLst>
                <a:gd name="T0" fmla="*/ 217 w 217"/>
                <a:gd name="T1" fmla="*/ 71 h 149"/>
                <a:gd name="T2" fmla="*/ 126 w 217"/>
                <a:gd name="T3" fmla="*/ 149 h 149"/>
                <a:gd name="T4" fmla="*/ 0 w 217"/>
                <a:gd name="T5" fmla="*/ 60 h 149"/>
                <a:gd name="T6" fmla="*/ 131 w 217"/>
                <a:gd name="T7" fmla="*/ 0 h 149"/>
                <a:gd name="T8" fmla="*/ 217 w 217"/>
                <a:gd name="T9" fmla="*/ 7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49">
                  <a:moveTo>
                    <a:pt x="217" y="71"/>
                  </a:moveTo>
                  <a:lnTo>
                    <a:pt x="126" y="149"/>
                  </a:lnTo>
                  <a:lnTo>
                    <a:pt x="0" y="60"/>
                  </a:lnTo>
                  <a:lnTo>
                    <a:pt x="131" y="0"/>
                  </a:lnTo>
                  <a:lnTo>
                    <a:pt x="217" y="71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1" name="Freeform 162"/>
            <p:cNvSpPr>
              <a:spLocks/>
            </p:cNvSpPr>
            <p:nvPr/>
          </p:nvSpPr>
          <p:spPr bwMode="auto">
            <a:xfrm>
              <a:off x="3065463" y="3473450"/>
              <a:ext cx="31750" cy="22225"/>
            </a:xfrm>
            <a:custGeom>
              <a:avLst/>
              <a:gdLst>
                <a:gd name="T0" fmla="*/ 66 w 78"/>
                <a:gd name="T1" fmla="*/ 0 h 57"/>
                <a:gd name="T2" fmla="*/ 78 w 78"/>
                <a:gd name="T3" fmla="*/ 57 h 57"/>
                <a:gd name="T4" fmla="*/ 0 w 78"/>
                <a:gd name="T5" fmla="*/ 14 h 57"/>
                <a:gd name="T6" fmla="*/ 66 w 78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57">
                  <a:moveTo>
                    <a:pt x="66" y="0"/>
                  </a:moveTo>
                  <a:lnTo>
                    <a:pt x="78" y="57"/>
                  </a:lnTo>
                  <a:lnTo>
                    <a:pt x="0" y="1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2" name="Freeform 163"/>
            <p:cNvSpPr>
              <a:spLocks/>
            </p:cNvSpPr>
            <p:nvPr/>
          </p:nvSpPr>
          <p:spPr bwMode="auto">
            <a:xfrm>
              <a:off x="3032125" y="3482975"/>
              <a:ext cx="22225" cy="6350"/>
            </a:xfrm>
            <a:custGeom>
              <a:avLst/>
              <a:gdLst>
                <a:gd name="T0" fmla="*/ 0 w 56"/>
                <a:gd name="T1" fmla="*/ 0 h 18"/>
                <a:gd name="T2" fmla="*/ 56 w 56"/>
                <a:gd name="T3" fmla="*/ 18 h 18"/>
                <a:gd name="T4" fmla="*/ 0 w 56"/>
                <a:gd name="T5" fmla="*/ 0 h 18"/>
                <a:gd name="T6" fmla="*/ 0 w 5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8">
                  <a:moveTo>
                    <a:pt x="0" y="0"/>
                  </a:moveTo>
                  <a:lnTo>
                    <a:pt x="56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3" name="Freeform 164"/>
            <p:cNvSpPr>
              <a:spLocks/>
            </p:cNvSpPr>
            <p:nvPr/>
          </p:nvSpPr>
          <p:spPr bwMode="auto">
            <a:xfrm>
              <a:off x="3052763" y="3514725"/>
              <a:ext cx="22225" cy="39688"/>
            </a:xfrm>
            <a:custGeom>
              <a:avLst/>
              <a:gdLst>
                <a:gd name="T0" fmla="*/ 55 w 55"/>
                <a:gd name="T1" fmla="*/ 36 h 103"/>
                <a:gd name="T2" fmla="*/ 44 w 55"/>
                <a:gd name="T3" fmla="*/ 80 h 103"/>
                <a:gd name="T4" fmla="*/ 0 w 55"/>
                <a:gd name="T5" fmla="*/ 103 h 103"/>
                <a:gd name="T6" fmla="*/ 43 w 55"/>
                <a:gd name="T7" fmla="*/ 0 h 103"/>
                <a:gd name="T8" fmla="*/ 55 w 55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03">
                  <a:moveTo>
                    <a:pt x="55" y="36"/>
                  </a:moveTo>
                  <a:lnTo>
                    <a:pt x="44" y="80"/>
                  </a:lnTo>
                  <a:lnTo>
                    <a:pt x="0" y="103"/>
                  </a:lnTo>
                  <a:lnTo>
                    <a:pt x="43" y="0"/>
                  </a:lnTo>
                  <a:lnTo>
                    <a:pt x="55" y="36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4" name="Freeform 165"/>
            <p:cNvSpPr>
              <a:spLocks/>
            </p:cNvSpPr>
            <p:nvPr/>
          </p:nvSpPr>
          <p:spPr bwMode="auto">
            <a:xfrm>
              <a:off x="3041650" y="3556000"/>
              <a:ext cx="7938" cy="3175"/>
            </a:xfrm>
            <a:custGeom>
              <a:avLst/>
              <a:gdLst>
                <a:gd name="T0" fmla="*/ 22 w 22"/>
                <a:gd name="T1" fmla="*/ 0 h 8"/>
                <a:gd name="T2" fmla="*/ 0 w 22"/>
                <a:gd name="T3" fmla="*/ 8 h 8"/>
                <a:gd name="T4" fmla="*/ 0 w 22"/>
                <a:gd name="T5" fmla="*/ 8 h 8"/>
                <a:gd name="T6" fmla="*/ 22 w 22"/>
                <a:gd name="T7" fmla="*/ 0 h 8"/>
                <a:gd name="T8" fmla="*/ 22 w 2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">
                  <a:moveTo>
                    <a:pt x="2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5" name="Freeform 166"/>
            <p:cNvSpPr>
              <a:spLocks/>
            </p:cNvSpPr>
            <p:nvPr/>
          </p:nvSpPr>
          <p:spPr bwMode="auto">
            <a:xfrm>
              <a:off x="3041650" y="3556000"/>
              <a:ext cx="7938" cy="3175"/>
            </a:xfrm>
            <a:custGeom>
              <a:avLst/>
              <a:gdLst>
                <a:gd name="T0" fmla="*/ 22 w 22"/>
                <a:gd name="T1" fmla="*/ 0 h 8"/>
                <a:gd name="T2" fmla="*/ 0 w 22"/>
                <a:gd name="T3" fmla="*/ 8 h 8"/>
                <a:gd name="T4" fmla="*/ 0 w 22"/>
                <a:gd name="T5" fmla="*/ 8 h 8"/>
                <a:gd name="T6" fmla="*/ 22 w 22"/>
                <a:gd name="T7" fmla="*/ 0 h 8"/>
                <a:gd name="T8" fmla="*/ 22 w 2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">
                  <a:moveTo>
                    <a:pt x="2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6" name="Freeform 167"/>
            <p:cNvSpPr>
              <a:spLocks/>
            </p:cNvSpPr>
            <p:nvPr/>
          </p:nvSpPr>
          <p:spPr bwMode="auto">
            <a:xfrm>
              <a:off x="3032125" y="3036888"/>
              <a:ext cx="95250" cy="133350"/>
            </a:xfrm>
            <a:custGeom>
              <a:avLst/>
              <a:gdLst>
                <a:gd name="T0" fmla="*/ 127 w 238"/>
                <a:gd name="T1" fmla="*/ 45 h 336"/>
                <a:gd name="T2" fmla="*/ 238 w 238"/>
                <a:gd name="T3" fmla="*/ 0 h 336"/>
                <a:gd name="T4" fmla="*/ 209 w 238"/>
                <a:gd name="T5" fmla="*/ 78 h 336"/>
                <a:gd name="T6" fmla="*/ 204 w 238"/>
                <a:gd name="T7" fmla="*/ 170 h 336"/>
                <a:gd name="T8" fmla="*/ 145 w 238"/>
                <a:gd name="T9" fmla="*/ 218 h 336"/>
                <a:gd name="T10" fmla="*/ 197 w 238"/>
                <a:gd name="T11" fmla="*/ 336 h 336"/>
                <a:gd name="T12" fmla="*/ 131 w 238"/>
                <a:gd name="T13" fmla="*/ 336 h 336"/>
                <a:gd name="T14" fmla="*/ 72 w 238"/>
                <a:gd name="T15" fmla="*/ 261 h 336"/>
                <a:gd name="T16" fmla="*/ 0 w 238"/>
                <a:gd name="T17" fmla="*/ 293 h 336"/>
                <a:gd name="T18" fmla="*/ 27 w 238"/>
                <a:gd name="T19" fmla="*/ 229 h 336"/>
                <a:gd name="T20" fmla="*/ 2 w 238"/>
                <a:gd name="T21" fmla="*/ 219 h 336"/>
                <a:gd name="T22" fmla="*/ 26 w 238"/>
                <a:gd name="T23" fmla="*/ 97 h 336"/>
                <a:gd name="T24" fmla="*/ 127 w 238"/>
                <a:gd name="T25" fmla="*/ 4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336">
                  <a:moveTo>
                    <a:pt x="127" y="45"/>
                  </a:moveTo>
                  <a:lnTo>
                    <a:pt x="238" y="0"/>
                  </a:lnTo>
                  <a:lnTo>
                    <a:pt x="209" y="78"/>
                  </a:lnTo>
                  <a:lnTo>
                    <a:pt x="204" y="170"/>
                  </a:lnTo>
                  <a:lnTo>
                    <a:pt x="145" y="218"/>
                  </a:lnTo>
                  <a:lnTo>
                    <a:pt x="197" y="336"/>
                  </a:lnTo>
                  <a:lnTo>
                    <a:pt x="131" y="336"/>
                  </a:lnTo>
                  <a:lnTo>
                    <a:pt x="72" y="261"/>
                  </a:lnTo>
                  <a:lnTo>
                    <a:pt x="0" y="293"/>
                  </a:lnTo>
                  <a:lnTo>
                    <a:pt x="27" y="229"/>
                  </a:lnTo>
                  <a:lnTo>
                    <a:pt x="2" y="219"/>
                  </a:lnTo>
                  <a:lnTo>
                    <a:pt x="26" y="97"/>
                  </a:lnTo>
                  <a:lnTo>
                    <a:pt x="127" y="45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7" name="Freeform 168"/>
            <p:cNvSpPr>
              <a:spLocks/>
            </p:cNvSpPr>
            <p:nvPr/>
          </p:nvSpPr>
          <p:spPr bwMode="auto">
            <a:xfrm>
              <a:off x="2962275" y="3187700"/>
              <a:ext cx="412750" cy="365125"/>
            </a:xfrm>
            <a:custGeom>
              <a:avLst/>
              <a:gdLst>
                <a:gd name="T0" fmla="*/ 618 w 1042"/>
                <a:gd name="T1" fmla="*/ 506 h 916"/>
                <a:gd name="T2" fmla="*/ 694 w 1042"/>
                <a:gd name="T3" fmla="*/ 584 h 916"/>
                <a:gd name="T4" fmla="*/ 705 w 1042"/>
                <a:gd name="T5" fmla="*/ 536 h 916"/>
                <a:gd name="T6" fmla="*/ 665 w 1042"/>
                <a:gd name="T7" fmla="*/ 759 h 916"/>
                <a:gd name="T8" fmla="*/ 617 w 1042"/>
                <a:gd name="T9" fmla="*/ 916 h 916"/>
                <a:gd name="T10" fmla="*/ 570 w 1042"/>
                <a:gd name="T11" fmla="*/ 704 h 916"/>
                <a:gd name="T12" fmla="*/ 483 w 1042"/>
                <a:gd name="T13" fmla="*/ 685 h 916"/>
                <a:gd name="T14" fmla="*/ 559 w 1042"/>
                <a:gd name="T15" fmla="*/ 758 h 916"/>
                <a:gd name="T16" fmla="*/ 449 w 1042"/>
                <a:gd name="T17" fmla="*/ 759 h 916"/>
                <a:gd name="T18" fmla="*/ 394 w 1042"/>
                <a:gd name="T19" fmla="*/ 695 h 916"/>
                <a:gd name="T20" fmla="*/ 547 w 1042"/>
                <a:gd name="T21" fmla="*/ 541 h 916"/>
                <a:gd name="T22" fmla="*/ 524 w 1042"/>
                <a:gd name="T23" fmla="*/ 533 h 916"/>
                <a:gd name="T24" fmla="*/ 478 w 1042"/>
                <a:gd name="T25" fmla="*/ 523 h 916"/>
                <a:gd name="T26" fmla="*/ 345 w 1042"/>
                <a:gd name="T27" fmla="*/ 596 h 916"/>
                <a:gd name="T28" fmla="*/ 217 w 1042"/>
                <a:gd name="T29" fmla="*/ 631 h 916"/>
                <a:gd name="T30" fmla="*/ 0 w 1042"/>
                <a:gd name="T31" fmla="*/ 643 h 916"/>
                <a:gd name="T32" fmla="*/ 180 w 1042"/>
                <a:gd name="T33" fmla="*/ 531 h 916"/>
                <a:gd name="T34" fmla="*/ 308 w 1042"/>
                <a:gd name="T35" fmla="*/ 428 h 916"/>
                <a:gd name="T36" fmla="*/ 304 w 1042"/>
                <a:gd name="T37" fmla="*/ 348 h 916"/>
                <a:gd name="T38" fmla="*/ 345 w 1042"/>
                <a:gd name="T39" fmla="*/ 341 h 916"/>
                <a:gd name="T40" fmla="*/ 304 w 1042"/>
                <a:gd name="T41" fmla="*/ 275 h 916"/>
                <a:gd name="T42" fmla="*/ 363 w 1042"/>
                <a:gd name="T43" fmla="*/ 101 h 916"/>
                <a:gd name="T44" fmla="*/ 460 w 1042"/>
                <a:gd name="T45" fmla="*/ 123 h 916"/>
                <a:gd name="T46" fmla="*/ 427 w 1042"/>
                <a:gd name="T47" fmla="*/ 47 h 916"/>
                <a:gd name="T48" fmla="*/ 546 w 1042"/>
                <a:gd name="T49" fmla="*/ 33 h 916"/>
                <a:gd name="T50" fmla="*/ 535 w 1042"/>
                <a:gd name="T51" fmla="*/ 12 h 916"/>
                <a:gd name="T52" fmla="*/ 471 w 1042"/>
                <a:gd name="T53" fmla="*/ 26 h 916"/>
                <a:gd name="T54" fmla="*/ 488 w 1042"/>
                <a:gd name="T55" fmla="*/ 44 h 916"/>
                <a:gd name="T56" fmla="*/ 552 w 1042"/>
                <a:gd name="T57" fmla="*/ 66 h 916"/>
                <a:gd name="T58" fmla="*/ 685 w 1042"/>
                <a:gd name="T59" fmla="*/ 81 h 916"/>
                <a:gd name="T60" fmla="*/ 755 w 1042"/>
                <a:gd name="T61" fmla="*/ 47 h 916"/>
                <a:gd name="T62" fmla="*/ 978 w 1042"/>
                <a:gd name="T63" fmla="*/ 100 h 916"/>
                <a:gd name="T64" fmla="*/ 994 w 1042"/>
                <a:gd name="T65" fmla="*/ 333 h 916"/>
                <a:gd name="T66" fmla="*/ 1042 w 1042"/>
                <a:gd name="T67" fmla="*/ 468 h 916"/>
                <a:gd name="T68" fmla="*/ 995 w 1042"/>
                <a:gd name="T69" fmla="*/ 498 h 916"/>
                <a:gd name="T70" fmla="*/ 825 w 1042"/>
                <a:gd name="T71" fmla="*/ 527 h 916"/>
                <a:gd name="T72" fmla="*/ 770 w 1042"/>
                <a:gd name="T73" fmla="*/ 52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2" h="916">
                  <a:moveTo>
                    <a:pt x="770" y="527"/>
                  </a:moveTo>
                  <a:lnTo>
                    <a:pt x="618" y="506"/>
                  </a:lnTo>
                  <a:lnTo>
                    <a:pt x="618" y="628"/>
                  </a:lnTo>
                  <a:lnTo>
                    <a:pt x="694" y="584"/>
                  </a:lnTo>
                  <a:lnTo>
                    <a:pt x="629" y="540"/>
                  </a:lnTo>
                  <a:lnTo>
                    <a:pt x="705" y="536"/>
                  </a:lnTo>
                  <a:lnTo>
                    <a:pt x="764" y="664"/>
                  </a:lnTo>
                  <a:lnTo>
                    <a:pt x="665" y="759"/>
                  </a:lnTo>
                  <a:lnTo>
                    <a:pt x="664" y="826"/>
                  </a:lnTo>
                  <a:lnTo>
                    <a:pt x="617" y="916"/>
                  </a:lnTo>
                  <a:lnTo>
                    <a:pt x="570" y="850"/>
                  </a:lnTo>
                  <a:lnTo>
                    <a:pt x="570" y="704"/>
                  </a:lnTo>
                  <a:lnTo>
                    <a:pt x="514" y="663"/>
                  </a:lnTo>
                  <a:lnTo>
                    <a:pt x="483" y="685"/>
                  </a:lnTo>
                  <a:lnTo>
                    <a:pt x="517" y="758"/>
                  </a:lnTo>
                  <a:lnTo>
                    <a:pt x="559" y="758"/>
                  </a:lnTo>
                  <a:lnTo>
                    <a:pt x="494" y="769"/>
                  </a:lnTo>
                  <a:lnTo>
                    <a:pt x="449" y="759"/>
                  </a:lnTo>
                  <a:lnTo>
                    <a:pt x="461" y="662"/>
                  </a:lnTo>
                  <a:lnTo>
                    <a:pt x="394" y="695"/>
                  </a:lnTo>
                  <a:lnTo>
                    <a:pt x="396" y="641"/>
                  </a:lnTo>
                  <a:lnTo>
                    <a:pt x="547" y="541"/>
                  </a:lnTo>
                  <a:lnTo>
                    <a:pt x="546" y="506"/>
                  </a:lnTo>
                  <a:lnTo>
                    <a:pt x="524" y="533"/>
                  </a:lnTo>
                  <a:lnTo>
                    <a:pt x="426" y="577"/>
                  </a:lnTo>
                  <a:lnTo>
                    <a:pt x="478" y="523"/>
                  </a:lnTo>
                  <a:lnTo>
                    <a:pt x="415" y="511"/>
                  </a:lnTo>
                  <a:lnTo>
                    <a:pt x="345" y="596"/>
                  </a:lnTo>
                  <a:lnTo>
                    <a:pt x="261" y="619"/>
                  </a:lnTo>
                  <a:lnTo>
                    <a:pt x="217" y="631"/>
                  </a:lnTo>
                  <a:lnTo>
                    <a:pt x="135" y="711"/>
                  </a:lnTo>
                  <a:lnTo>
                    <a:pt x="0" y="643"/>
                  </a:lnTo>
                  <a:lnTo>
                    <a:pt x="130" y="575"/>
                  </a:lnTo>
                  <a:lnTo>
                    <a:pt x="180" y="531"/>
                  </a:lnTo>
                  <a:lnTo>
                    <a:pt x="309" y="465"/>
                  </a:lnTo>
                  <a:lnTo>
                    <a:pt x="308" y="428"/>
                  </a:lnTo>
                  <a:lnTo>
                    <a:pt x="304" y="376"/>
                  </a:lnTo>
                  <a:lnTo>
                    <a:pt x="304" y="348"/>
                  </a:lnTo>
                  <a:lnTo>
                    <a:pt x="345" y="341"/>
                  </a:lnTo>
                  <a:lnTo>
                    <a:pt x="345" y="341"/>
                  </a:lnTo>
                  <a:lnTo>
                    <a:pt x="349" y="341"/>
                  </a:lnTo>
                  <a:lnTo>
                    <a:pt x="304" y="275"/>
                  </a:lnTo>
                  <a:lnTo>
                    <a:pt x="303" y="175"/>
                  </a:lnTo>
                  <a:lnTo>
                    <a:pt x="363" y="101"/>
                  </a:lnTo>
                  <a:lnTo>
                    <a:pt x="443" y="146"/>
                  </a:lnTo>
                  <a:lnTo>
                    <a:pt x="460" y="123"/>
                  </a:lnTo>
                  <a:lnTo>
                    <a:pt x="396" y="101"/>
                  </a:lnTo>
                  <a:lnTo>
                    <a:pt x="427" y="47"/>
                  </a:lnTo>
                  <a:lnTo>
                    <a:pt x="459" y="0"/>
                  </a:lnTo>
                  <a:lnTo>
                    <a:pt x="546" y="33"/>
                  </a:lnTo>
                  <a:lnTo>
                    <a:pt x="544" y="22"/>
                  </a:lnTo>
                  <a:lnTo>
                    <a:pt x="535" y="12"/>
                  </a:lnTo>
                  <a:lnTo>
                    <a:pt x="523" y="11"/>
                  </a:lnTo>
                  <a:lnTo>
                    <a:pt x="471" y="26"/>
                  </a:lnTo>
                  <a:lnTo>
                    <a:pt x="471" y="32"/>
                  </a:lnTo>
                  <a:lnTo>
                    <a:pt x="488" y="44"/>
                  </a:lnTo>
                  <a:lnTo>
                    <a:pt x="524" y="44"/>
                  </a:lnTo>
                  <a:lnTo>
                    <a:pt x="552" y="66"/>
                  </a:lnTo>
                  <a:lnTo>
                    <a:pt x="628" y="78"/>
                  </a:lnTo>
                  <a:lnTo>
                    <a:pt x="685" y="81"/>
                  </a:lnTo>
                  <a:lnTo>
                    <a:pt x="738" y="49"/>
                  </a:lnTo>
                  <a:lnTo>
                    <a:pt x="755" y="47"/>
                  </a:lnTo>
                  <a:lnTo>
                    <a:pt x="849" y="3"/>
                  </a:lnTo>
                  <a:lnTo>
                    <a:pt x="978" y="100"/>
                  </a:lnTo>
                  <a:lnTo>
                    <a:pt x="1002" y="220"/>
                  </a:lnTo>
                  <a:lnTo>
                    <a:pt x="994" y="333"/>
                  </a:lnTo>
                  <a:lnTo>
                    <a:pt x="1023" y="416"/>
                  </a:lnTo>
                  <a:lnTo>
                    <a:pt x="1042" y="468"/>
                  </a:lnTo>
                  <a:lnTo>
                    <a:pt x="945" y="469"/>
                  </a:lnTo>
                  <a:lnTo>
                    <a:pt x="995" y="498"/>
                  </a:lnTo>
                  <a:lnTo>
                    <a:pt x="901" y="553"/>
                  </a:lnTo>
                  <a:lnTo>
                    <a:pt x="825" y="527"/>
                  </a:lnTo>
                  <a:lnTo>
                    <a:pt x="922" y="483"/>
                  </a:lnTo>
                  <a:lnTo>
                    <a:pt x="770" y="527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8" name="Freeform 169"/>
            <p:cNvSpPr>
              <a:spLocks/>
            </p:cNvSpPr>
            <p:nvPr/>
          </p:nvSpPr>
          <p:spPr bwMode="auto">
            <a:xfrm>
              <a:off x="2884488" y="3460750"/>
              <a:ext cx="60325" cy="25400"/>
            </a:xfrm>
            <a:custGeom>
              <a:avLst/>
              <a:gdLst>
                <a:gd name="T0" fmla="*/ 107 w 151"/>
                <a:gd name="T1" fmla="*/ 0 h 67"/>
                <a:gd name="T2" fmla="*/ 151 w 151"/>
                <a:gd name="T3" fmla="*/ 45 h 67"/>
                <a:gd name="T4" fmla="*/ 85 w 151"/>
                <a:gd name="T5" fmla="*/ 45 h 67"/>
                <a:gd name="T6" fmla="*/ 0 w 151"/>
                <a:gd name="T7" fmla="*/ 67 h 67"/>
                <a:gd name="T8" fmla="*/ 64 w 151"/>
                <a:gd name="T9" fmla="*/ 0 h 67"/>
                <a:gd name="T10" fmla="*/ 107 w 151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67">
                  <a:moveTo>
                    <a:pt x="107" y="0"/>
                  </a:moveTo>
                  <a:lnTo>
                    <a:pt x="151" y="45"/>
                  </a:lnTo>
                  <a:lnTo>
                    <a:pt x="85" y="45"/>
                  </a:lnTo>
                  <a:lnTo>
                    <a:pt x="0" y="67"/>
                  </a:lnTo>
                  <a:lnTo>
                    <a:pt x="6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BB79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9" name="Freeform 170"/>
            <p:cNvSpPr>
              <a:spLocks/>
            </p:cNvSpPr>
            <p:nvPr/>
          </p:nvSpPr>
          <p:spPr bwMode="auto">
            <a:xfrm>
              <a:off x="3173413" y="3194050"/>
              <a:ext cx="4762" cy="3175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0 h 10"/>
                <a:gd name="T4" fmla="*/ 11 w 11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0" y="10"/>
                  </a:lnTo>
                  <a:lnTo>
                    <a:pt x="11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0" name="Freeform 171"/>
            <p:cNvSpPr>
              <a:spLocks/>
            </p:cNvSpPr>
            <p:nvPr/>
          </p:nvSpPr>
          <p:spPr bwMode="auto">
            <a:xfrm>
              <a:off x="3148013" y="3198813"/>
              <a:ext cx="7937" cy="3175"/>
            </a:xfrm>
            <a:custGeom>
              <a:avLst/>
              <a:gdLst>
                <a:gd name="T0" fmla="*/ 0 w 17"/>
                <a:gd name="T1" fmla="*/ 3 h 9"/>
                <a:gd name="T2" fmla="*/ 12 w 17"/>
                <a:gd name="T3" fmla="*/ 0 h 9"/>
                <a:gd name="T4" fmla="*/ 17 w 17"/>
                <a:gd name="T5" fmla="*/ 3 h 9"/>
                <a:gd name="T6" fmla="*/ 14 w 17"/>
                <a:gd name="T7" fmla="*/ 5 h 9"/>
                <a:gd name="T8" fmla="*/ 0 w 17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" name="Freeform 172"/>
            <p:cNvSpPr>
              <a:spLocks/>
            </p:cNvSpPr>
            <p:nvPr/>
          </p:nvSpPr>
          <p:spPr bwMode="auto">
            <a:xfrm>
              <a:off x="3165475" y="3194050"/>
              <a:ext cx="4763" cy="12700"/>
            </a:xfrm>
            <a:custGeom>
              <a:avLst/>
              <a:gdLst>
                <a:gd name="T0" fmla="*/ 11 w 11"/>
                <a:gd name="T1" fmla="*/ 32 h 32"/>
                <a:gd name="T2" fmla="*/ 11 w 11"/>
                <a:gd name="T3" fmla="*/ 22 h 32"/>
                <a:gd name="T4" fmla="*/ 0 w 11"/>
                <a:gd name="T5" fmla="*/ 22 h 32"/>
                <a:gd name="T6" fmla="*/ 0 w 11"/>
                <a:gd name="T7" fmla="*/ 11 h 32"/>
                <a:gd name="T8" fmla="*/ 10 w 11"/>
                <a:gd name="T9" fmla="*/ 11 h 32"/>
                <a:gd name="T10" fmla="*/ 11 w 11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2">
                  <a:moveTo>
                    <a:pt x="11" y="32"/>
                  </a:moveTo>
                  <a:lnTo>
                    <a:pt x="11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0" y="11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2" name="Line 173"/>
            <p:cNvSpPr>
              <a:spLocks noChangeShapeType="1"/>
            </p:cNvSpPr>
            <p:nvPr/>
          </p:nvSpPr>
          <p:spPr bwMode="auto">
            <a:xfrm>
              <a:off x="3105150" y="3341688"/>
              <a:ext cx="15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3" name="Freeform 174"/>
            <p:cNvSpPr>
              <a:spLocks/>
            </p:cNvSpPr>
            <p:nvPr/>
          </p:nvSpPr>
          <p:spPr bwMode="auto">
            <a:xfrm>
              <a:off x="3109913" y="3354388"/>
              <a:ext cx="6350" cy="4762"/>
            </a:xfrm>
            <a:custGeom>
              <a:avLst/>
              <a:gdLst>
                <a:gd name="T0" fmla="*/ 5 w 14"/>
                <a:gd name="T1" fmla="*/ 11 h 11"/>
                <a:gd name="T2" fmla="*/ 14 w 14"/>
                <a:gd name="T3" fmla="*/ 5 h 11"/>
                <a:gd name="T4" fmla="*/ 12 w 14"/>
                <a:gd name="T5" fmla="*/ 3 h 11"/>
                <a:gd name="T6" fmla="*/ 12 w 14"/>
                <a:gd name="T7" fmla="*/ 5 h 11"/>
                <a:gd name="T8" fmla="*/ 7 w 14"/>
                <a:gd name="T9" fmla="*/ 6 h 11"/>
                <a:gd name="T10" fmla="*/ 6 w 14"/>
                <a:gd name="T11" fmla="*/ 1 h 11"/>
                <a:gd name="T12" fmla="*/ 1 w 14"/>
                <a:gd name="T13" fmla="*/ 1 h 11"/>
                <a:gd name="T14" fmla="*/ 0 w 14"/>
                <a:gd name="T15" fmla="*/ 0 h 11"/>
                <a:gd name="T16" fmla="*/ 0 w 14"/>
                <a:gd name="T17" fmla="*/ 3 h 11"/>
                <a:gd name="T18" fmla="*/ 5 w 14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1">
                  <a:moveTo>
                    <a:pt x="5" y="11"/>
                  </a:moveTo>
                  <a:lnTo>
                    <a:pt x="14" y="5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7" y="6"/>
                  </a:lnTo>
                  <a:lnTo>
                    <a:pt x="6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4" name="Freeform 175"/>
            <p:cNvSpPr>
              <a:spLocks/>
            </p:cNvSpPr>
            <p:nvPr/>
          </p:nvSpPr>
          <p:spPr bwMode="auto">
            <a:xfrm>
              <a:off x="3082925" y="3473450"/>
              <a:ext cx="4763" cy="4763"/>
            </a:xfrm>
            <a:custGeom>
              <a:avLst/>
              <a:gdLst>
                <a:gd name="T0" fmla="*/ 10 w 12"/>
                <a:gd name="T1" fmla="*/ 1 h 11"/>
                <a:gd name="T2" fmla="*/ 10 w 12"/>
                <a:gd name="T3" fmla="*/ 0 h 11"/>
                <a:gd name="T4" fmla="*/ 0 w 12"/>
                <a:gd name="T5" fmla="*/ 0 h 11"/>
                <a:gd name="T6" fmla="*/ 0 w 12"/>
                <a:gd name="T7" fmla="*/ 11 h 11"/>
                <a:gd name="T8" fmla="*/ 12 w 12"/>
                <a:gd name="T9" fmla="*/ 11 h 11"/>
                <a:gd name="T10" fmla="*/ 10 w 12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10" y="1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5" name="Freeform 176"/>
            <p:cNvSpPr>
              <a:spLocks/>
            </p:cNvSpPr>
            <p:nvPr/>
          </p:nvSpPr>
          <p:spPr bwMode="auto">
            <a:xfrm>
              <a:off x="3041650" y="3556000"/>
              <a:ext cx="7938" cy="3175"/>
            </a:xfrm>
            <a:custGeom>
              <a:avLst/>
              <a:gdLst>
                <a:gd name="T0" fmla="*/ 22 w 22"/>
                <a:gd name="T1" fmla="*/ 0 h 8"/>
                <a:gd name="T2" fmla="*/ 0 w 22"/>
                <a:gd name="T3" fmla="*/ 0 h 8"/>
                <a:gd name="T4" fmla="*/ 0 w 2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8">
                  <a:moveTo>
                    <a:pt x="22" y="0"/>
                  </a:move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6" name="Freeform 177"/>
            <p:cNvSpPr>
              <a:spLocks/>
            </p:cNvSpPr>
            <p:nvPr/>
          </p:nvSpPr>
          <p:spPr bwMode="auto">
            <a:xfrm>
              <a:off x="3132138" y="3017838"/>
              <a:ext cx="17462" cy="23812"/>
            </a:xfrm>
            <a:custGeom>
              <a:avLst/>
              <a:gdLst>
                <a:gd name="T0" fmla="*/ 44 w 46"/>
                <a:gd name="T1" fmla="*/ 2 h 60"/>
                <a:gd name="T2" fmla="*/ 0 w 46"/>
                <a:gd name="T3" fmla="*/ 0 h 60"/>
                <a:gd name="T4" fmla="*/ 5 w 46"/>
                <a:gd name="T5" fmla="*/ 60 h 60"/>
                <a:gd name="T6" fmla="*/ 26 w 46"/>
                <a:gd name="T7" fmla="*/ 47 h 60"/>
                <a:gd name="T8" fmla="*/ 46 w 46"/>
                <a:gd name="T9" fmla="*/ 46 h 60"/>
                <a:gd name="T10" fmla="*/ 44 w 46"/>
                <a:gd name="T11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0">
                  <a:moveTo>
                    <a:pt x="44" y="2"/>
                  </a:moveTo>
                  <a:lnTo>
                    <a:pt x="0" y="0"/>
                  </a:lnTo>
                  <a:lnTo>
                    <a:pt x="5" y="60"/>
                  </a:lnTo>
                  <a:lnTo>
                    <a:pt x="26" y="47"/>
                  </a:lnTo>
                  <a:lnTo>
                    <a:pt x="46" y="46"/>
                  </a:lnTo>
                  <a:lnTo>
                    <a:pt x="44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7" name="Freeform 178"/>
            <p:cNvSpPr>
              <a:spLocks/>
            </p:cNvSpPr>
            <p:nvPr/>
          </p:nvSpPr>
          <p:spPr bwMode="auto">
            <a:xfrm>
              <a:off x="3082925" y="3036888"/>
              <a:ext cx="44450" cy="19050"/>
            </a:xfrm>
            <a:custGeom>
              <a:avLst/>
              <a:gdLst>
                <a:gd name="T0" fmla="*/ 0 w 114"/>
                <a:gd name="T1" fmla="*/ 47 h 47"/>
                <a:gd name="T2" fmla="*/ 22 w 114"/>
                <a:gd name="T3" fmla="*/ 46 h 47"/>
                <a:gd name="T4" fmla="*/ 19 w 114"/>
                <a:gd name="T5" fmla="*/ 4 h 47"/>
                <a:gd name="T6" fmla="*/ 114 w 114"/>
                <a:gd name="T7" fmla="*/ 0 h 47"/>
                <a:gd name="T8" fmla="*/ 112 w 114"/>
                <a:gd name="T9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47">
                  <a:moveTo>
                    <a:pt x="0" y="47"/>
                  </a:moveTo>
                  <a:lnTo>
                    <a:pt x="22" y="46"/>
                  </a:lnTo>
                  <a:lnTo>
                    <a:pt x="19" y="4"/>
                  </a:lnTo>
                  <a:lnTo>
                    <a:pt x="114" y="0"/>
                  </a:lnTo>
                  <a:lnTo>
                    <a:pt x="112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8" name="Freeform 179"/>
            <p:cNvSpPr>
              <a:spLocks/>
            </p:cNvSpPr>
            <p:nvPr/>
          </p:nvSpPr>
          <p:spPr bwMode="auto">
            <a:xfrm>
              <a:off x="3114675" y="3036888"/>
              <a:ext cx="12700" cy="31750"/>
            </a:xfrm>
            <a:custGeom>
              <a:avLst/>
              <a:gdLst>
                <a:gd name="T0" fmla="*/ 30 w 30"/>
                <a:gd name="T1" fmla="*/ 0 h 78"/>
                <a:gd name="T2" fmla="*/ 23 w 30"/>
                <a:gd name="T3" fmla="*/ 10 h 78"/>
                <a:gd name="T4" fmla="*/ 23 w 30"/>
                <a:gd name="T5" fmla="*/ 20 h 78"/>
                <a:gd name="T6" fmla="*/ 16 w 30"/>
                <a:gd name="T7" fmla="*/ 29 h 78"/>
                <a:gd name="T8" fmla="*/ 29 w 30"/>
                <a:gd name="T9" fmla="*/ 39 h 78"/>
                <a:gd name="T10" fmla="*/ 30 w 30"/>
                <a:gd name="T11" fmla="*/ 45 h 78"/>
                <a:gd name="T12" fmla="*/ 6 w 30"/>
                <a:gd name="T13" fmla="*/ 45 h 78"/>
                <a:gd name="T14" fmla="*/ 6 w 30"/>
                <a:gd name="T15" fmla="*/ 78 h 78"/>
                <a:gd name="T16" fmla="*/ 0 w 30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8">
                  <a:moveTo>
                    <a:pt x="30" y="0"/>
                  </a:moveTo>
                  <a:lnTo>
                    <a:pt x="23" y="10"/>
                  </a:lnTo>
                  <a:lnTo>
                    <a:pt x="23" y="20"/>
                  </a:lnTo>
                  <a:lnTo>
                    <a:pt x="16" y="29"/>
                  </a:lnTo>
                  <a:lnTo>
                    <a:pt x="29" y="39"/>
                  </a:lnTo>
                  <a:lnTo>
                    <a:pt x="30" y="45"/>
                  </a:lnTo>
                  <a:lnTo>
                    <a:pt x="6" y="45"/>
                  </a:lnTo>
                  <a:lnTo>
                    <a:pt x="6" y="78"/>
                  </a:lnTo>
                  <a:lnTo>
                    <a:pt x="0" y="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9" name="Freeform 180"/>
            <p:cNvSpPr>
              <a:spLocks/>
            </p:cNvSpPr>
            <p:nvPr/>
          </p:nvSpPr>
          <p:spPr bwMode="auto">
            <a:xfrm>
              <a:off x="3043238" y="3054350"/>
              <a:ext cx="39687" cy="20638"/>
            </a:xfrm>
            <a:custGeom>
              <a:avLst/>
              <a:gdLst>
                <a:gd name="T0" fmla="*/ 0 w 100"/>
                <a:gd name="T1" fmla="*/ 55 h 55"/>
                <a:gd name="T2" fmla="*/ 5 w 100"/>
                <a:gd name="T3" fmla="*/ 55 h 55"/>
                <a:gd name="T4" fmla="*/ 5 w 100"/>
                <a:gd name="T5" fmla="*/ 44 h 55"/>
                <a:gd name="T6" fmla="*/ 36 w 100"/>
                <a:gd name="T7" fmla="*/ 44 h 55"/>
                <a:gd name="T8" fmla="*/ 35 w 100"/>
                <a:gd name="T9" fmla="*/ 10 h 55"/>
                <a:gd name="T10" fmla="*/ 46 w 100"/>
                <a:gd name="T11" fmla="*/ 11 h 55"/>
                <a:gd name="T12" fmla="*/ 46 w 100"/>
                <a:gd name="T13" fmla="*/ 23 h 55"/>
                <a:gd name="T14" fmla="*/ 55 w 100"/>
                <a:gd name="T15" fmla="*/ 23 h 55"/>
                <a:gd name="T16" fmla="*/ 55 w 100"/>
                <a:gd name="T17" fmla="*/ 0 h 55"/>
                <a:gd name="T18" fmla="*/ 66 w 100"/>
                <a:gd name="T19" fmla="*/ 2 h 55"/>
                <a:gd name="T20" fmla="*/ 68 w 100"/>
                <a:gd name="T21" fmla="*/ 34 h 55"/>
                <a:gd name="T22" fmla="*/ 77 w 100"/>
                <a:gd name="T23" fmla="*/ 35 h 55"/>
                <a:gd name="T24" fmla="*/ 77 w 100"/>
                <a:gd name="T25" fmla="*/ 13 h 55"/>
                <a:gd name="T26" fmla="*/ 99 w 100"/>
                <a:gd name="T27" fmla="*/ 15 h 55"/>
                <a:gd name="T28" fmla="*/ 98 w 100"/>
                <a:gd name="T29" fmla="*/ 4 h 55"/>
                <a:gd name="T30" fmla="*/ 100 w 100"/>
                <a:gd name="T31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55">
                  <a:moveTo>
                    <a:pt x="0" y="55"/>
                  </a:moveTo>
                  <a:lnTo>
                    <a:pt x="5" y="55"/>
                  </a:lnTo>
                  <a:lnTo>
                    <a:pt x="5" y="44"/>
                  </a:lnTo>
                  <a:lnTo>
                    <a:pt x="36" y="44"/>
                  </a:lnTo>
                  <a:lnTo>
                    <a:pt x="35" y="10"/>
                  </a:lnTo>
                  <a:lnTo>
                    <a:pt x="46" y="11"/>
                  </a:lnTo>
                  <a:lnTo>
                    <a:pt x="46" y="23"/>
                  </a:lnTo>
                  <a:lnTo>
                    <a:pt x="55" y="23"/>
                  </a:lnTo>
                  <a:lnTo>
                    <a:pt x="55" y="0"/>
                  </a:lnTo>
                  <a:lnTo>
                    <a:pt x="66" y="2"/>
                  </a:lnTo>
                  <a:lnTo>
                    <a:pt x="68" y="34"/>
                  </a:lnTo>
                  <a:lnTo>
                    <a:pt x="77" y="35"/>
                  </a:lnTo>
                  <a:lnTo>
                    <a:pt x="77" y="13"/>
                  </a:lnTo>
                  <a:lnTo>
                    <a:pt x="99" y="15"/>
                  </a:lnTo>
                  <a:lnTo>
                    <a:pt x="98" y="4"/>
                  </a:lnTo>
                  <a:lnTo>
                    <a:pt x="10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0" name="Freeform 181"/>
            <p:cNvSpPr>
              <a:spLocks/>
            </p:cNvSpPr>
            <p:nvPr/>
          </p:nvSpPr>
          <p:spPr bwMode="auto">
            <a:xfrm>
              <a:off x="3105150" y="3063875"/>
              <a:ext cx="9525" cy="41275"/>
            </a:xfrm>
            <a:custGeom>
              <a:avLst/>
              <a:gdLst>
                <a:gd name="T0" fmla="*/ 26 w 26"/>
                <a:gd name="T1" fmla="*/ 11 h 104"/>
                <a:gd name="T2" fmla="*/ 21 w 26"/>
                <a:gd name="T3" fmla="*/ 11 h 104"/>
                <a:gd name="T4" fmla="*/ 21 w 26"/>
                <a:gd name="T5" fmla="*/ 0 h 104"/>
                <a:gd name="T6" fmla="*/ 18 w 26"/>
                <a:gd name="T7" fmla="*/ 0 h 104"/>
                <a:gd name="T8" fmla="*/ 11 w 26"/>
                <a:gd name="T9" fmla="*/ 0 h 104"/>
                <a:gd name="T10" fmla="*/ 11 w 26"/>
                <a:gd name="T11" fmla="*/ 11 h 104"/>
                <a:gd name="T12" fmla="*/ 0 w 26"/>
                <a:gd name="T13" fmla="*/ 11 h 104"/>
                <a:gd name="T14" fmla="*/ 0 w 26"/>
                <a:gd name="T15" fmla="*/ 66 h 104"/>
                <a:gd name="T16" fmla="*/ 11 w 26"/>
                <a:gd name="T17" fmla="*/ 66 h 104"/>
                <a:gd name="T18" fmla="*/ 11 w 26"/>
                <a:gd name="T19" fmla="*/ 88 h 104"/>
                <a:gd name="T20" fmla="*/ 15 w 26"/>
                <a:gd name="T21" fmla="*/ 88 h 104"/>
                <a:gd name="T22" fmla="*/ 24 w 26"/>
                <a:gd name="T23" fmla="*/ 103 h 104"/>
                <a:gd name="T24" fmla="*/ 21 w 26"/>
                <a:gd name="T2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04">
                  <a:moveTo>
                    <a:pt x="26" y="11"/>
                  </a:moveTo>
                  <a:lnTo>
                    <a:pt x="21" y="1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66"/>
                  </a:lnTo>
                  <a:lnTo>
                    <a:pt x="11" y="66"/>
                  </a:lnTo>
                  <a:lnTo>
                    <a:pt x="11" y="88"/>
                  </a:lnTo>
                  <a:lnTo>
                    <a:pt x="15" y="88"/>
                  </a:lnTo>
                  <a:lnTo>
                    <a:pt x="24" y="103"/>
                  </a:lnTo>
                  <a:lnTo>
                    <a:pt x="21" y="10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" name="Freeform 182"/>
            <p:cNvSpPr>
              <a:spLocks/>
            </p:cNvSpPr>
            <p:nvPr/>
          </p:nvSpPr>
          <p:spPr bwMode="auto">
            <a:xfrm>
              <a:off x="3032125" y="3074988"/>
              <a:ext cx="11113" cy="49212"/>
            </a:xfrm>
            <a:custGeom>
              <a:avLst/>
              <a:gdLst>
                <a:gd name="T0" fmla="*/ 3 w 27"/>
                <a:gd name="T1" fmla="*/ 123 h 123"/>
                <a:gd name="T2" fmla="*/ 0 w 27"/>
                <a:gd name="T3" fmla="*/ 123 h 123"/>
                <a:gd name="T4" fmla="*/ 0 w 27"/>
                <a:gd name="T5" fmla="*/ 22 h 123"/>
                <a:gd name="T6" fmla="*/ 10 w 27"/>
                <a:gd name="T7" fmla="*/ 22 h 123"/>
                <a:gd name="T8" fmla="*/ 10 w 27"/>
                <a:gd name="T9" fmla="*/ 0 h 123"/>
                <a:gd name="T10" fmla="*/ 27 w 27"/>
                <a:gd name="T1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23">
                  <a:moveTo>
                    <a:pt x="3" y="123"/>
                  </a:moveTo>
                  <a:lnTo>
                    <a:pt x="0" y="123"/>
                  </a:lnTo>
                  <a:lnTo>
                    <a:pt x="0" y="22"/>
                  </a:lnTo>
                  <a:lnTo>
                    <a:pt x="10" y="22"/>
                  </a:lnTo>
                  <a:lnTo>
                    <a:pt x="10" y="0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2" name="Freeform 183"/>
            <p:cNvSpPr>
              <a:spLocks/>
            </p:cNvSpPr>
            <p:nvPr/>
          </p:nvSpPr>
          <p:spPr bwMode="auto">
            <a:xfrm>
              <a:off x="3033713" y="3124200"/>
              <a:ext cx="11112" cy="4763"/>
            </a:xfrm>
            <a:custGeom>
              <a:avLst/>
              <a:gdLst>
                <a:gd name="T0" fmla="*/ 24 w 29"/>
                <a:gd name="T1" fmla="*/ 11 h 11"/>
                <a:gd name="T2" fmla="*/ 29 w 29"/>
                <a:gd name="T3" fmla="*/ 11 h 11"/>
                <a:gd name="T4" fmla="*/ 29 w 29"/>
                <a:gd name="T5" fmla="*/ 0 h 11"/>
                <a:gd name="T6" fmla="*/ 0 w 29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1">
                  <a:moveTo>
                    <a:pt x="24" y="11"/>
                  </a:moveTo>
                  <a:lnTo>
                    <a:pt x="29" y="11"/>
                  </a:lnTo>
                  <a:lnTo>
                    <a:pt x="29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3" name="Freeform 184"/>
            <p:cNvSpPr>
              <a:spLocks/>
            </p:cNvSpPr>
            <p:nvPr/>
          </p:nvSpPr>
          <p:spPr bwMode="auto">
            <a:xfrm>
              <a:off x="3032125" y="3128963"/>
              <a:ext cx="28575" cy="25400"/>
            </a:xfrm>
            <a:custGeom>
              <a:avLst/>
              <a:gdLst>
                <a:gd name="T0" fmla="*/ 72 w 72"/>
                <a:gd name="T1" fmla="*/ 32 h 63"/>
                <a:gd name="T2" fmla="*/ 44 w 72"/>
                <a:gd name="T3" fmla="*/ 32 h 63"/>
                <a:gd name="T4" fmla="*/ 44 w 72"/>
                <a:gd name="T5" fmla="*/ 21 h 63"/>
                <a:gd name="T6" fmla="*/ 33 w 72"/>
                <a:gd name="T7" fmla="*/ 21 h 63"/>
                <a:gd name="T8" fmla="*/ 33 w 72"/>
                <a:gd name="T9" fmla="*/ 32 h 63"/>
                <a:gd name="T10" fmla="*/ 22 w 72"/>
                <a:gd name="T11" fmla="*/ 32 h 63"/>
                <a:gd name="T12" fmla="*/ 23 w 72"/>
                <a:gd name="T13" fmla="*/ 63 h 63"/>
                <a:gd name="T14" fmla="*/ 2 w 72"/>
                <a:gd name="T15" fmla="*/ 63 h 63"/>
                <a:gd name="T16" fmla="*/ 0 w 72"/>
                <a:gd name="T17" fmla="*/ 12 h 63"/>
                <a:gd name="T18" fmla="*/ 10 w 72"/>
                <a:gd name="T19" fmla="*/ 11 h 63"/>
                <a:gd name="T20" fmla="*/ 10 w 72"/>
                <a:gd name="T21" fmla="*/ 1 h 63"/>
                <a:gd name="T22" fmla="*/ 27 w 72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63">
                  <a:moveTo>
                    <a:pt x="72" y="32"/>
                  </a:moveTo>
                  <a:lnTo>
                    <a:pt x="44" y="32"/>
                  </a:lnTo>
                  <a:lnTo>
                    <a:pt x="44" y="21"/>
                  </a:lnTo>
                  <a:lnTo>
                    <a:pt x="33" y="21"/>
                  </a:lnTo>
                  <a:lnTo>
                    <a:pt x="33" y="32"/>
                  </a:lnTo>
                  <a:lnTo>
                    <a:pt x="22" y="32"/>
                  </a:lnTo>
                  <a:lnTo>
                    <a:pt x="23" y="63"/>
                  </a:lnTo>
                  <a:lnTo>
                    <a:pt x="2" y="63"/>
                  </a:lnTo>
                  <a:lnTo>
                    <a:pt x="0" y="12"/>
                  </a:lnTo>
                  <a:lnTo>
                    <a:pt x="10" y="11"/>
                  </a:lnTo>
                  <a:lnTo>
                    <a:pt x="10" y="1"/>
                  </a:lnTo>
                  <a:lnTo>
                    <a:pt x="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4" name="Freeform 185"/>
            <p:cNvSpPr>
              <a:spLocks/>
            </p:cNvSpPr>
            <p:nvPr/>
          </p:nvSpPr>
          <p:spPr bwMode="auto">
            <a:xfrm>
              <a:off x="3084513" y="3101975"/>
              <a:ext cx="28575" cy="69850"/>
            </a:xfrm>
            <a:custGeom>
              <a:avLst/>
              <a:gdLst>
                <a:gd name="T0" fmla="*/ 72 w 72"/>
                <a:gd name="T1" fmla="*/ 9 h 176"/>
                <a:gd name="T2" fmla="*/ 62 w 72"/>
                <a:gd name="T3" fmla="*/ 8 h 176"/>
                <a:gd name="T4" fmla="*/ 57 w 72"/>
                <a:gd name="T5" fmla="*/ 0 h 176"/>
                <a:gd name="T6" fmla="*/ 46 w 72"/>
                <a:gd name="T7" fmla="*/ 9 h 176"/>
                <a:gd name="T8" fmla="*/ 37 w 72"/>
                <a:gd name="T9" fmla="*/ 19 h 176"/>
                <a:gd name="T10" fmla="*/ 35 w 72"/>
                <a:gd name="T11" fmla="*/ 27 h 176"/>
                <a:gd name="T12" fmla="*/ 22 w 72"/>
                <a:gd name="T13" fmla="*/ 34 h 176"/>
                <a:gd name="T14" fmla="*/ 23 w 72"/>
                <a:gd name="T15" fmla="*/ 38 h 176"/>
                <a:gd name="T16" fmla="*/ 21 w 72"/>
                <a:gd name="T17" fmla="*/ 41 h 176"/>
                <a:gd name="T18" fmla="*/ 19 w 72"/>
                <a:gd name="T19" fmla="*/ 40 h 176"/>
                <a:gd name="T20" fmla="*/ 16 w 72"/>
                <a:gd name="T21" fmla="*/ 42 h 176"/>
                <a:gd name="T22" fmla="*/ 13 w 72"/>
                <a:gd name="T23" fmla="*/ 57 h 176"/>
                <a:gd name="T24" fmla="*/ 13 w 72"/>
                <a:gd name="T25" fmla="*/ 59 h 176"/>
                <a:gd name="T26" fmla="*/ 23 w 72"/>
                <a:gd name="T27" fmla="*/ 71 h 176"/>
                <a:gd name="T28" fmla="*/ 25 w 72"/>
                <a:gd name="T29" fmla="*/ 73 h 176"/>
                <a:gd name="T30" fmla="*/ 30 w 72"/>
                <a:gd name="T31" fmla="*/ 73 h 176"/>
                <a:gd name="T32" fmla="*/ 24 w 72"/>
                <a:gd name="T33" fmla="*/ 79 h 176"/>
                <a:gd name="T34" fmla="*/ 22 w 72"/>
                <a:gd name="T35" fmla="*/ 90 h 176"/>
                <a:gd name="T36" fmla="*/ 17 w 72"/>
                <a:gd name="T37" fmla="*/ 90 h 176"/>
                <a:gd name="T38" fmla="*/ 17 w 72"/>
                <a:gd name="T39" fmla="*/ 93 h 176"/>
                <a:gd name="T40" fmla="*/ 23 w 72"/>
                <a:gd name="T41" fmla="*/ 95 h 176"/>
                <a:gd name="T42" fmla="*/ 24 w 72"/>
                <a:gd name="T43" fmla="*/ 101 h 176"/>
                <a:gd name="T44" fmla="*/ 28 w 72"/>
                <a:gd name="T45" fmla="*/ 103 h 176"/>
                <a:gd name="T46" fmla="*/ 30 w 72"/>
                <a:gd name="T47" fmla="*/ 101 h 176"/>
                <a:gd name="T48" fmla="*/ 35 w 72"/>
                <a:gd name="T49" fmla="*/ 106 h 176"/>
                <a:gd name="T50" fmla="*/ 43 w 72"/>
                <a:gd name="T51" fmla="*/ 109 h 176"/>
                <a:gd name="T52" fmla="*/ 47 w 72"/>
                <a:gd name="T53" fmla="*/ 121 h 176"/>
                <a:gd name="T54" fmla="*/ 53 w 72"/>
                <a:gd name="T55" fmla="*/ 127 h 176"/>
                <a:gd name="T56" fmla="*/ 53 w 72"/>
                <a:gd name="T57" fmla="*/ 132 h 176"/>
                <a:gd name="T58" fmla="*/ 47 w 72"/>
                <a:gd name="T59" fmla="*/ 138 h 176"/>
                <a:gd name="T60" fmla="*/ 54 w 72"/>
                <a:gd name="T61" fmla="*/ 152 h 176"/>
                <a:gd name="T62" fmla="*/ 58 w 72"/>
                <a:gd name="T63" fmla="*/ 152 h 176"/>
                <a:gd name="T64" fmla="*/ 63 w 72"/>
                <a:gd name="T65" fmla="*/ 155 h 176"/>
                <a:gd name="T66" fmla="*/ 64 w 72"/>
                <a:gd name="T67" fmla="*/ 163 h 176"/>
                <a:gd name="T68" fmla="*/ 62 w 72"/>
                <a:gd name="T69" fmla="*/ 166 h 176"/>
                <a:gd name="T70" fmla="*/ 62 w 72"/>
                <a:gd name="T71" fmla="*/ 169 h 176"/>
                <a:gd name="T72" fmla="*/ 65 w 72"/>
                <a:gd name="T73" fmla="*/ 174 h 176"/>
                <a:gd name="T74" fmla="*/ 54 w 72"/>
                <a:gd name="T75" fmla="*/ 176 h 176"/>
                <a:gd name="T76" fmla="*/ 53 w 72"/>
                <a:gd name="T77" fmla="*/ 164 h 176"/>
                <a:gd name="T78" fmla="*/ 31 w 72"/>
                <a:gd name="T79" fmla="*/ 164 h 176"/>
                <a:gd name="T80" fmla="*/ 31 w 72"/>
                <a:gd name="T81" fmla="*/ 174 h 176"/>
                <a:gd name="T82" fmla="*/ 0 w 72"/>
                <a:gd name="T8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176">
                  <a:moveTo>
                    <a:pt x="72" y="9"/>
                  </a:moveTo>
                  <a:lnTo>
                    <a:pt x="62" y="8"/>
                  </a:lnTo>
                  <a:lnTo>
                    <a:pt x="57" y="0"/>
                  </a:lnTo>
                  <a:lnTo>
                    <a:pt x="46" y="9"/>
                  </a:lnTo>
                  <a:lnTo>
                    <a:pt x="37" y="19"/>
                  </a:lnTo>
                  <a:lnTo>
                    <a:pt x="35" y="27"/>
                  </a:lnTo>
                  <a:lnTo>
                    <a:pt x="22" y="34"/>
                  </a:lnTo>
                  <a:lnTo>
                    <a:pt x="23" y="38"/>
                  </a:lnTo>
                  <a:lnTo>
                    <a:pt x="21" y="41"/>
                  </a:lnTo>
                  <a:lnTo>
                    <a:pt x="19" y="40"/>
                  </a:lnTo>
                  <a:lnTo>
                    <a:pt x="16" y="42"/>
                  </a:lnTo>
                  <a:lnTo>
                    <a:pt x="13" y="57"/>
                  </a:lnTo>
                  <a:lnTo>
                    <a:pt x="13" y="59"/>
                  </a:lnTo>
                  <a:lnTo>
                    <a:pt x="23" y="71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24" y="79"/>
                  </a:lnTo>
                  <a:lnTo>
                    <a:pt x="22" y="90"/>
                  </a:lnTo>
                  <a:lnTo>
                    <a:pt x="17" y="90"/>
                  </a:lnTo>
                  <a:lnTo>
                    <a:pt x="17" y="93"/>
                  </a:lnTo>
                  <a:lnTo>
                    <a:pt x="23" y="95"/>
                  </a:lnTo>
                  <a:lnTo>
                    <a:pt x="24" y="101"/>
                  </a:lnTo>
                  <a:lnTo>
                    <a:pt x="28" y="103"/>
                  </a:lnTo>
                  <a:lnTo>
                    <a:pt x="30" y="101"/>
                  </a:lnTo>
                  <a:lnTo>
                    <a:pt x="35" y="106"/>
                  </a:lnTo>
                  <a:lnTo>
                    <a:pt x="43" y="109"/>
                  </a:lnTo>
                  <a:lnTo>
                    <a:pt x="47" y="121"/>
                  </a:lnTo>
                  <a:lnTo>
                    <a:pt x="53" y="127"/>
                  </a:lnTo>
                  <a:lnTo>
                    <a:pt x="53" y="132"/>
                  </a:lnTo>
                  <a:lnTo>
                    <a:pt x="47" y="138"/>
                  </a:lnTo>
                  <a:lnTo>
                    <a:pt x="54" y="152"/>
                  </a:lnTo>
                  <a:lnTo>
                    <a:pt x="58" y="152"/>
                  </a:lnTo>
                  <a:lnTo>
                    <a:pt x="63" y="155"/>
                  </a:lnTo>
                  <a:lnTo>
                    <a:pt x="64" y="163"/>
                  </a:lnTo>
                  <a:lnTo>
                    <a:pt x="62" y="166"/>
                  </a:lnTo>
                  <a:lnTo>
                    <a:pt x="62" y="169"/>
                  </a:lnTo>
                  <a:lnTo>
                    <a:pt x="65" y="174"/>
                  </a:lnTo>
                  <a:lnTo>
                    <a:pt x="54" y="176"/>
                  </a:lnTo>
                  <a:lnTo>
                    <a:pt x="53" y="164"/>
                  </a:lnTo>
                  <a:lnTo>
                    <a:pt x="31" y="164"/>
                  </a:lnTo>
                  <a:lnTo>
                    <a:pt x="31" y="174"/>
                  </a:lnTo>
                  <a:lnTo>
                    <a:pt x="0" y="17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5" name="Freeform 186"/>
            <p:cNvSpPr>
              <a:spLocks/>
            </p:cNvSpPr>
            <p:nvPr/>
          </p:nvSpPr>
          <p:spPr bwMode="auto">
            <a:xfrm>
              <a:off x="3060700" y="3141663"/>
              <a:ext cx="23813" cy="30162"/>
            </a:xfrm>
            <a:custGeom>
              <a:avLst/>
              <a:gdLst>
                <a:gd name="T0" fmla="*/ 60 w 60"/>
                <a:gd name="T1" fmla="*/ 76 h 76"/>
                <a:gd name="T2" fmla="*/ 59 w 60"/>
                <a:gd name="T3" fmla="*/ 53 h 76"/>
                <a:gd name="T4" fmla="*/ 37 w 60"/>
                <a:gd name="T5" fmla="*/ 53 h 76"/>
                <a:gd name="T6" fmla="*/ 37 w 60"/>
                <a:gd name="T7" fmla="*/ 43 h 76"/>
                <a:gd name="T8" fmla="*/ 59 w 60"/>
                <a:gd name="T9" fmla="*/ 43 h 76"/>
                <a:gd name="T10" fmla="*/ 59 w 60"/>
                <a:gd name="T11" fmla="*/ 19 h 76"/>
                <a:gd name="T12" fmla="*/ 15 w 60"/>
                <a:gd name="T13" fmla="*/ 20 h 76"/>
                <a:gd name="T14" fmla="*/ 15 w 60"/>
                <a:gd name="T15" fmla="*/ 10 h 76"/>
                <a:gd name="T16" fmla="*/ 4 w 60"/>
                <a:gd name="T17" fmla="*/ 10 h 76"/>
                <a:gd name="T18" fmla="*/ 4 w 60"/>
                <a:gd name="T19" fmla="*/ 0 h 76"/>
                <a:gd name="T20" fmla="*/ 0 w 60"/>
                <a:gd name="T2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6">
                  <a:moveTo>
                    <a:pt x="60" y="76"/>
                  </a:moveTo>
                  <a:lnTo>
                    <a:pt x="59" y="53"/>
                  </a:lnTo>
                  <a:lnTo>
                    <a:pt x="37" y="53"/>
                  </a:lnTo>
                  <a:lnTo>
                    <a:pt x="37" y="43"/>
                  </a:lnTo>
                  <a:lnTo>
                    <a:pt x="59" y="43"/>
                  </a:lnTo>
                  <a:lnTo>
                    <a:pt x="59" y="19"/>
                  </a:lnTo>
                  <a:lnTo>
                    <a:pt x="15" y="20"/>
                  </a:lnTo>
                  <a:lnTo>
                    <a:pt x="15" y="1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6" name="Line 187"/>
            <p:cNvSpPr>
              <a:spLocks noChangeShapeType="1"/>
            </p:cNvSpPr>
            <p:nvPr/>
          </p:nvSpPr>
          <p:spPr bwMode="auto">
            <a:xfrm>
              <a:off x="3079750" y="3171825"/>
              <a:ext cx="47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7" name="Freeform 188"/>
            <p:cNvSpPr>
              <a:spLocks/>
            </p:cNvSpPr>
            <p:nvPr/>
          </p:nvSpPr>
          <p:spPr bwMode="auto">
            <a:xfrm>
              <a:off x="3074988" y="3167063"/>
              <a:ext cx="4762" cy="4762"/>
            </a:xfrm>
            <a:custGeom>
              <a:avLst/>
              <a:gdLst>
                <a:gd name="T0" fmla="*/ 12 w 12"/>
                <a:gd name="T1" fmla="*/ 12 h 12"/>
                <a:gd name="T2" fmla="*/ 1 w 12"/>
                <a:gd name="T3" fmla="*/ 12 h 12"/>
                <a:gd name="T4" fmla="*/ 0 w 12"/>
                <a:gd name="T5" fmla="*/ 0 h 12"/>
                <a:gd name="T6" fmla="*/ 12 w 12"/>
                <a:gd name="T7" fmla="*/ 0 h 12"/>
                <a:gd name="T8" fmla="*/ 1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8" name="Freeform 189"/>
            <p:cNvSpPr>
              <a:spLocks/>
            </p:cNvSpPr>
            <p:nvPr/>
          </p:nvSpPr>
          <p:spPr bwMode="auto">
            <a:xfrm>
              <a:off x="3079750" y="3171825"/>
              <a:ext cx="4763" cy="3175"/>
            </a:xfrm>
            <a:custGeom>
              <a:avLst/>
              <a:gdLst>
                <a:gd name="T0" fmla="*/ 11 w 11"/>
                <a:gd name="T1" fmla="*/ 0 h 11"/>
                <a:gd name="T2" fmla="*/ 11 w 11"/>
                <a:gd name="T3" fmla="*/ 11 h 11"/>
                <a:gd name="T4" fmla="*/ 1 w 11"/>
                <a:gd name="T5" fmla="*/ 11 h 11"/>
                <a:gd name="T6" fmla="*/ 0 w 11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11" y="11"/>
                  </a:lnTo>
                  <a:lnTo>
                    <a:pt x="1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9" name="Freeform 190"/>
            <p:cNvSpPr>
              <a:spLocks/>
            </p:cNvSpPr>
            <p:nvPr/>
          </p:nvSpPr>
          <p:spPr bwMode="auto">
            <a:xfrm>
              <a:off x="3170238" y="3192463"/>
              <a:ext cx="3175" cy="1587"/>
            </a:xfrm>
            <a:custGeom>
              <a:avLst/>
              <a:gdLst>
                <a:gd name="T0" fmla="*/ 11 w 11"/>
                <a:gd name="T1" fmla="*/ 2 h 2"/>
                <a:gd name="T2" fmla="*/ 6 w 11"/>
                <a:gd name="T3" fmla="*/ 0 h 2"/>
                <a:gd name="T4" fmla="*/ 0 w 1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lnTo>
                    <a:pt x="6" y="0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0" name="Freeform 191"/>
            <p:cNvSpPr>
              <a:spLocks/>
            </p:cNvSpPr>
            <p:nvPr/>
          </p:nvSpPr>
          <p:spPr bwMode="auto">
            <a:xfrm>
              <a:off x="3173413" y="3194050"/>
              <a:ext cx="4762" cy="3175"/>
            </a:xfrm>
            <a:custGeom>
              <a:avLst/>
              <a:gdLst>
                <a:gd name="T0" fmla="*/ 11 w 11"/>
                <a:gd name="T1" fmla="*/ 10 h 10"/>
                <a:gd name="T2" fmla="*/ 11 w 11"/>
                <a:gd name="T3" fmla="*/ 0 h 10"/>
                <a:gd name="T4" fmla="*/ 0 w 11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11" y="10"/>
                  </a:move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" name="Freeform 192"/>
            <p:cNvSpPr>
              <a:spLocks/>
            </p:cNvSpPr>
            <p:nvPr/>
          </p:nvSpPr>
          <p:spPr bwMode="auto">
            <a:xfrm>
              <a:off x="3148013" y="3194050"/>
              <a:ext cx="22225" cy="4763"/>
            </a:xfrm>
            <a:custGeom>
              <a:avLst/>
              <a:gdLst>
                <a:gd name="T0" fmla="*/ 53 w 53"/>
                <a:gd name="T1" fmla="*/ 0 h 15"/>
                <a:gd name="T2" fmla="*/ 0 w 53"/>
                <a:gd name="T3" fmla="*/ 0 h 15"/>
                <a:gd name="T4" fmla="*/ 0 w 53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15">
                  <a:moveTo>
                    <a:pt x="53" y="0"/>
                  </a:move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2" name="Line 193"/>
            <p:cNvSpPr>
              <a:spLocks noChangeShapeType="1"/>
            </p:cNvSpPr>
            <p:nvPr/>
          </p:nvSpPr>
          <p:spPr bwMode="auto">
            <a:xfrm>
              <a:off x="3148013" y="3198813"/>
              <a:ext cx="1587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3" name="Line 194"/>
            <p:cNvSpPr>
              <a:spLocks noChangeShapeType="1"/>
            </p:cNvSpPr>
            <p:nvPr/>
          </p:nvSpPr>
          <p:spPr bwMode="auto">
            <a:xfrm flipH="1" flipV="1">
              <a:off x="3178175" y="3197225"/>
              <a:ext cx="1588" cy="47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4" name="Freeform 195"/>
            <p:cNvSpPr>
              <a:spLocks/>
            </p:cNvSpPr>
            <p:nvPr/>
          </p:nvSpPr>
          <p:spPr bwMode="auto">
            <a:xfrm>
              <a:off x="3135313" y="3186113"/>
              <a:ext cx="44450" cy="15875"/>
            </a:xfrm>
            <a:custGeom>
              <a:avLst/>
              <a:gdLst>
                <a:gd name="T0" fmla="*/ 23 w 114"/>
                <a:gd name="T1" fmla="*/ 9 h 42"/>
                <a:gd name="T2" fmla="*/ 0 w 114"/>
                <a:gd name="T3" fmla="*/ 9 h 42"/>
                <a:gd name="T4" fmla="*/ 1 w 114"/>
                <a:gd name="T5" fmla="*/ 0 h 42"/>
                <a:gd name="T6" fmla="*/ 12 w 114"/>
                <a:gd name="T7" fmla="*/ 0 h 42"/>
                <a:gd name="T8" fmla="*/ 29 w 114"/>
                <a:gd name="T9" fmla="*/ 7 h 42"/>
                <a:gd name="T10" fmla="*/ 54 w 114"/>
                <a:gd name="T11" fmla="*/ 9 h 42"/>
                <a:gd name="T12" fmla="*/ 64 w 114"/>
                <a:gd name="T13" fmla="*/ 15 h 42"/>
                <a:gd name="T14" fmla="*/ 82 w 114"/>
                <a:gd name="T15" fmla="*/ 10 h 42"/>
                <a:gd name="T16" fmla="*/ 106 w 114"/>
                <a:gd name="T17" fmla="*/ 15 h 42"/>
                <a:gd name="T18" fmla="*/ 106 w 114"/>
                <a:gd name="T19" fmla="*/ 13 h 42"/>
                <a:gd name="T20" fmla="*/ 107 w 114"/>
                <a:gd name="T21" fmla="*/ 13 h 42"/>
                <a:gd name="T22" fmla="*/ 112 w 114"/>
                <a:gd name="T23" fmla="*/ 20 h 42"/>
                <a:gd name="T24" fmla="*/ 111 w 114"/>
                <a:gd name="T25" fmla="*/ 37 h 42"/>
                <a:gd name="T26" fmla="*/ 114 w 114"/>
                <a:gd name="T27" fmla="*/ 42 h 42"/>
                <a:gd name="T28" fmla="*/ 110 w 114"/>
                <a:gd name="T2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42">
                  <a:moveTo>
                    <a:pt x="23" y="9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9" y="7"/>
                  </a:lnTo>
                  <a:lnTo>
                    <a:pt x="54" y="9"/>
                  </a:lnTo>
                  <a:lnTo>
                    <a:pt x="64" y="15"/>
                  </a:lnTo>
                  <a:lnTo>
                    <a:pt x="82" y="10"/>
                  </a:lnTo>
                  <a:lnTo>
                    <a:pt x="106" y="15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12" y="20"/>
                  </a:lnTo>
                  <a:lnTo>
                    <a:pt x="111" y="37"/>
                  </a:lnTo>
                  <a:lnTo>
                    <a:pt x="114" y="42"/>
                  </a:lnTo>
                  <a:lnTo>
                    <a:pt x="110" y="4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5" name="Freeform 196"/>
            <p:cNvSpPr>
              <a:spLocks/>
            </p:cNvSpPr>
            <p:nvPr/>
          </p:nvSpPr>
          <p:spPr bwMode="auto">
            <a:xfrm>
              <a:off x="3170238" y="3201988"/>
              <a:ext cx="7937" cy="4762"/>
            </a:xfrm>
            <a:custGeom>
              <a:avLst/>
              <a:gdLst>
                <a:gd name="T0" fmla="*/ 0 w 23"/>
                <a:gd name="T1" fmla="*/ 10 h 10"/>
                <a:gd name="T2" fmla="*/ 11 w 23"/>
                <a:gd name="T3" fmla="*/ 10 h 10"/>
                <a:gd name="T4" fmla="*/ 11 w 23"/>
                <a:gd name="T5" fmla="*/ 0 h 10"/>
                <a:gd name="T6" fmla="*/ 23 w 23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0">
                  <a:moveTo>
                    <a:pt x="0" y="10"/>
                  </a:moveTo>
                  <a:lnTo>
                    <a:pt x="11" y="10"/>
                  </a:lnTo>
                  <a:lnTo>
                    <a:pt x="11" y="0"/>
                  </a:lnTo>
                  <a:lnTo>
                    <a:pt x="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6" name="Line 197"/>
            <p:cNvSpPr>
              <a:spLocks noChangeShapeType="1"/>
            </p:cNvSpPr>
            <p:nvPr/>
          </p:nvSpPr>
          <p:spPr bwMode="auto">
            <a:xfrm flipV="1">
              <a:off x="3155950" y="3206750"/>
              <a:ext cx="142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7" name="Freeform 198"/>
            <p:cNvSpPr>
              <a:spLocks/>
            </p:cNvSpPr>
            <p:nvPr/>
          </p:nvSpPr>
          <p:spPr bwMode="auto">
            <a:xfrm>
              <a:off x="3148013" y="3201988"/>
              <a:ext cx="7937" cy="4762"/>
            </a:xfrm>
            <a:custGeom>
              <a:avLst/>
              <a:gdLst>
                <a:gd name="T0" fmla="*/ 0 w 17"/>
                <a:gd name="T1" fmla="*/ 0 h 12"/>
                <a:gd name="T2" fmla="*/ 1 w 17"/>
                <a:gd name="T3" fmla="*/ 12 h 12"/>
                <a:gd name="T4" fmla="*/ 17 w 17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1" y="12"/>
                  </a:lnTo>
                  <a:lnTo>
                    <a:pt x="17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8" name="Freeform 199"/>
            <p:cNvSpPr>
              <a:spLocks/>
            </p:cNvSpPr>
            <p:nvPr/>
          </p:nvSpPr>
          <p:spPr bwMode="auto">
            <a:xfrm>
              <a:off x="3130550" y="3189288"/>
              <a:ext cx="14288" cy="17462"/>
            </a:xfrm>
            <a:custGeom>
              <a:avLst/>
              <a:gdLst>
                <a:gd name="T0" fmla="*/ 1 w 34"/>
                <a:gd name="T1" fmla="*/ 47 h 47"/>
                <a:gd name="T2" fmla="*/ 0 w 34"/>
                <a:gd name="T3" fmla="*/ 11 h 47"/>
                <a:gd name="T4" fmla="*/ 34 w 34"/>
                <a:gd name="T5" fmla="*/ 11 h 47"/>
                <a:gd name="T6" fmla="*/ 34 w 34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7">
                  <a:moveTo>
                    <a:pt x="1" y="47"/>
                  </a:moveTo>
                  <a:lnTo>
                    <a:pt x="0" y="11"/>
                  </a:lnTo>
                  <a:lnTo>
                    <a:pt x="34" y="11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" name="Freeform 200"/>
            <p:cNvSpPr>
              <a:spLocks/>
            </p:cNvSpPr>
            <p:nvPr/>
          </p:nvSpPr>
          <p:spPr bwMode="auto">
            <a:xfrm>
              <a:off x="3254375" y="3206750"/>
              <a:ext cx="6350" cy="3175"/>
            </a:xfrm>
            <a:custGeom>
              <a:avLst/>
              <a:gdLst>
                <a:gd name="T0" fmla="*/ 0 w 16"/>
                <a:gd name="T1" fmla="*/ 1 h 5"/>
                <a:gd name="T2" fmla="*/ 0 w 16"/>
                <a:gd name="T3" fmla="*/ 0 h 5"/>
                <a:gd name="T4" fmla="*/ 12 w 16"/>
                <a:gd name="T5" fmla="*/ 5 h 5"/>
                <a:gd name="T6" fmla="*/ 14 w 16"/>
                <a:gd name="T7" fmla="*/ 4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0" y="1"/>
                  </a:moveTo>
                  <a:lnTo>
                    <a:pt x="0" y="0"/>
                  </a:lnTo>
                  <a:lnTo>
                    <a:pt x="12" y="5"/>
                  </a:lnTo>
                  <a:lnTo>
                    <a:pt x="14" y="4"/>
                  </a:lnTo>
                  <a:lnTo>
                    <a:pt x="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0" name="Freeform 201"/>
            <p:cNvSpPr>
              <a:spLocks/>
            </p:cNvSpPr>
            <p:nvPr/>
          </p:nvSpPr>
          <p:spPr bwMode="auto">
            <a:xfrm>
              <a:off x="3135313" y="3206750"/>
              <a:ext cx="4762" cy="4763"/>
            </a:xfrm>
            <a:custGeom>
              <a:avLst/>
              <a:gdLst>
                <a:gd name="T0" fmla="*/ 0 w 11"/>
                <a:gd name="T1" fmla="*/ 4 h 12"/>
                <a:gd name="T2" fmla="*/ 0 w 11"/>
                <a:gd name="T3" fmla="*/ 0 h 12"/>
                <a:gd name="T4" fmla="*/ 11 w 11"/>
                <a:gd name="T5" fmla="*/ 0 h 12"/>
                <a:gd name="T6" fmla="*/ 11 w 11"/>
                <a:gd name="T7" fmla="*/ 12 h 12"/>
                <a:gd name="T8" fmla="*/ 0 w 11"/>
                <a:gd name="T9" fmla="*/ 12 h 12"/>
                <a:gd name="T10" fmla="*/ 0 w 11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1" name="Freeform 202"/>
            <p:cNvSpPr>
              <a:spLocks/>
            </p:cNvSpPr>
            <p:nvPr/>
          </p:nvSpPr>
          <p:spPr bwMode="auto">
            <a:xfrm>
              <a:off x="3170238" y="3206750"/>
              <a:ext cx="11112" cy="7938"/>
            </a:xfrm>
            <a:custGeom>
              <a:avLst/>
              <a:gdLst>
                <a:gd name="T0" fmla="*/ 0 w 28"/>
                <a:gd name="T1" fmla="*/ 0 h 22"/>
                <a:gd name="T2" fmla="*/ 1 w 28"/>
                <a:gd name="T3" fmla="*/ 22 h 22"/>
                <a:gd name="T4" fmla="*/ 28 w 28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0" y="0"/>
                  </a:moveTo>
                  <a:lnTo>
                    <a:pt x="1" y="22"/>
                  </a:lnTo>
                  <a:lnTo>
                    <a:pt x="28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203"/>
            <p:cNvSpPr>
              <a:spLocks/>
            </p:cNvSpPr>
            <p:nvPr/>
          </p:nvSpPr>
          <p:spPr bwMode="auto">
            <a:xfrm>
              <a:off x="3127375" y="3214688"/>
              <a:ext cx="17463" cy="4762"/>
            </a:xfrm>
            <a:custGeom>
              <a:avLst/>
              <a:gdLst>
                <a:gd name="T0" fmla="*/ 3 w 43"/>
                <a:gd name="T1" fmla="*/ 0 h 11"/>
                <a:gd name="T2" fmla="*/ 43 w 43"/>
                <a:gd name="T3" fmla="*/ 0 h 11"/>
                <a:gd name="T4" fmla="*/ 43 w 43"/>
                <a:gd name="T5" fmla="*/ 11 h 11"/>
                <a:gd name="T6" fmla="*/ 0 w 43"/>
                <a:gd name="T7" fmla="*/ 11 h 11"/>
                <a:gd name="T8" fmla="*/ 0 w 43"/>
                <a:gd name="T9" fmla="*/ 0 h 11"/>
                <a:gd name="T10" fmla="*/ 3 w 43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1">
                  <a:moveTo>
                    <a:pt x="3" y="0"/>
                  </a:moveTo>
                  <a:lnTo>
                    <a:pt x="43" y="0"/>
                  </a:lnTo>
                  <a:lnTo>
                    <a:pt x="4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204"/>
            <p:cNvSpPr>
              <a:spLocks/>
            </p:cNvSpPr>
            <p:nvPr/>
          </p:nvSpPr>
          <p:spPr bwMode="auto">
            <a:xfrm>
              <a:off x="3211513" y="3214688"/>
              <a:ext cx="22225" cy="6350"/>
            </a:xfrm>
            <a:custGeom>
              <a:avLst/>
              <a:gdLst>
                <a:gd name="T0" fmla="*/ 0 w 57"/>
                <a:gd name="T1" fmla="*/ 12 h 17"/>
                <a:gd name="T2" fmla="*/ 12 w 57"/>
                <a:gd name="T3" fmla="*/ 12 h 17"/>
                <a:gd name="T4" fmla="*/ 12 w 57"/>
                <a:gd name="T5" fmla="*/ 0 h 17"/>
                <a:gd name="T6" fmla="*/ 19 w 57"/>
                <a:gd name="T7" fmla="*/ 0 h 17"/>
                <a:gd name="T8" fmla="*/ 29 w 57"/>
                <a:gd name="T9" fmla="*/ 3 h 17"/>
                <a:gd name="T10" fmla="*/ 36 w 57"/>
                <a:gd name="T11" fmla="*/ 8 h 17"/>
                <a:gd name="T12" fmla="*/ 40 w 57"/>
                <a:gd name="T13" fmla="*/ 17 h 17"/>
                <a:gd name="T14" fmla="*/ 45 w 57"/>
                <a:gd name="T15" fmla="*/ 17 h 17"/>
                <a:gd name="T16" fmla="*/ 47 w 57"/>
                <a:gd name="T17" fmla="*/ 14 h 17"/>
                <a:gd name="T18" fmla="*/ 56 w 57"/>
                <a:gd name="T19" fmla="*/ 14 h 17"/>
                <a:gd name="T20" fmla="*/ 57 w 57"/>
                <a:gd name="T21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7">
                  <a:moveTo>
                    <a:pt x="0" y="12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29" y="3"/>
                  </a:lnTo>
                  <a:lnTo>
                    <a:pt x="36" y="8"/>
                  </a:lnTo>
                  <a:lnTo>
                    <a:pt x="40" y="17"/>
                  </a:lnTo>
                  <a:lnTo>
                    <a:pt x="45" y="17"/>
                  </a:lnTo>
                  <a:lnTo>
                    <a:pt x="47" y="14"/>
                  </a:lnTo>
                  <a:lnTo>
                    <a:pt x="56" y="14"/>
                  </a:lnTo>
                  <a:lnTo>
                    <a:pt x="57" y="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205"/>
            <p:cNvSpPr>
              <a:spLocks/>
            </p:cNvSpPr>
            <p:nvPr/>
          </p:nvSpPr>
          <p:spPr bwMode="auto">
            <a:xfrm>
              <a:off x="3181350" y="3209925"/>
              <a:ext cx="30163" cy="12700"/>
            </a:xfrm>
            <a:custGeom>
              <a:avLst/>
              <a:gdLst>
                <a:gd name="T0" fmla="*/ 0 w 77"/>
                <a:gd name="T1" fmla="*/ 11 h 31"/>
                <a:gd name="T2" fmla="*/ 6 w 77"/>
                <a:gd name="T3" fmla="*/ 11 h 31"/>
                <a:gd name="T4" fmla="*/ 6 w 77"/>
                <a:gd name="T5" fmla="*/ 2 h 31"/>
                <a:gd name="T6" fmla="*/ 20 w 77"/>
                <a:gd name="T7" fmla="*/ 0 h 31"/>
                <a:gd name="T8" fmla="*/ 23 w 77"/>
                <a:gd name="T9" fmla="*/ 23 h 31"/>
                <a:gd name="T10" fmla="*/ 30 w 77"/>
                <a:gd name="T11" fmla="*/ 23 h 31"/>
                <a:gd name="T12" fmla="*/ 36 w 77"/>
                <a:gd name="T13" fmla="*/ 25 h 31"/>
                <a:gd name="T14" fmla="*/ 41 w 77"/>
                <a:gd name="T15" fmla="*/ 31 h 31"/>
                <a:gd name="T16" fmla="*/ 48 w 77"/>
                <a:gd name="T17" fmla="*/ 31 h 31"/>
                <a:gd name="T18" fmla="*/ 46 w 77"/>
                <a:gd name="T19" fmla="*/ 24 h 31"/>
                <a:gd name="T20" fmla="*/ 77 w 77"/>
                <a:gd name="T21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31">
                  <a:moveTo>
                    <a:pt x="0" y="11"/>
                  </a:moveTo>
                  <a:lnTo>
                    <a:pt x="6" y="11"/>
                  </a:lnTo>
                  <a:lnTo>
                    <a:pt x="6" y="2"/>
                  </a:lnTo>
                  <a:lnTo>
                    <a:pt x="20" y="0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36" y="25"/>
                  </a:lnTo>
                  <a:lnTo>
                    <a:pt x="41" y="31"/>
                  </a:lnTo>
                  <a:lnTo>
                    <a:pt x="48" y="31"/>
                  </a:lnTo>
                  <a:lnTo>
                    <a:pt x="46" y="24"/>
                  </a:lnTo>
                  <a:lnTo>
                    <a:pt x="77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206"/>
            <p:cNvSpPr>
              <a:spLocks/>
            </p:cNvSpPr>
            <p:nvPr/>
          </p:nvSpPr>
          <p:spPr bwMode="auto">
            <a:xfrm>
              <a:off x="3233738" y="3208338"/>
              <a:ext cx="20637" cy="19050"/>
            </a:xfrm>
            <a:custGeom>
              <a:avLst/>
              <a:gdLst>
                <a:gd name="T0" fmla="*/ 0 w 53"/>
                <a:gd name="T1" fmla="*/ 32 h 48"/>
                <a:gd name="T2" fmla="*/ 0 w 53"/>
                <a:gd name="T3" fmla="*/ 47 h 48"/>
                <a:gd name="T4" fmla="*/ 42 w 53"/>
                <a:gd name="T5" fmla="*/ 48 h 48"/>
                <a:gd name="T6" fmla="*/ 42 w 53"/>
                <a:gd name="T7" fmla="*/ 9 h 48"/>
                <a:gd name="T8" fmla="*/ 42 w 53"/>
                <a:gd name="T9" fmla="*/ 11 h 48"/>
                <a:gd name="T10" fmla="*/ 48 w 53"/>
                <a:gd name="T11" fmla="*/ 11 h 48"/>
                <a:gd name="T12" fmla="*/ 53 w 5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8">
                  <a:moveTo>
                    <a:pt x="0" y="32"/>
                  </a:moveTo>
                  <a:lnTo>
                    <a:pt x="0" y="47"/>
                  </a:lnTo>
                  <a:lnTo>
                    <a:pt x="42" y="48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8" y="11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207"/>
            <p:cNvSpPr>
              <a:spLocks/>
            </p:cNvSpPr>
            <p:nvPr/>
          </p:nvSpPr>
          <p:spPr bwMode="auto">
            <a:xfrm>
              <a:off x="3260725" y="3190875"/>
              <a:ext cx="88900" cy="38100"/>
            </a:xfrm>
            <a:custGeom>
              <a:avLst/>
              <a:gdLst>
                <a:gd name="T0" fmla="*/ 0 w 223"/>
                <a:gd name="T1" fmla="*/ 43 h 96"/>
                <a:gd name="T2" fmla="*/ 13 w 223"/>
                <a:gd name="T3" fmla="*/ 43 h 96"/>
                <a:gd name="T4" fmla="*/ 15 w 223"/>
                <a:gd name="T5" fmla="*/ 28 h 96"/>
                <a:gd name="T6" fmla="*/ 25 w 223"/>
                <a:gd name="T7" fmla="*/ 22 h 96"/>
                <a:gd name="T8" fmla="*/ 35 w 223"/>
                <a:gd name="T9" fmla="*/ 18 h 96"/>
                <a:gd name="T10" fmla="*/ 47 w 223"/>
                <a:gd name="T11" fmla="*/ 21 h 96"/>
                <a:gd name="T12" fmla="*/ 52 w 223"/>
                <a:gd name="T13" fmla="*/ 16 h 96"/>
                <a:gd name="T14" fmla="*/ 56 w 223"/>
                <a:gd name="T15" fmla="*/ 16 h 96"/>
                <a:gd name="T16" fmla="*/ 62 w 223"/>
                <a:gd name="T17" fmla="*/ 8 h 96"/>
                <a:gd name="T18" fmla="*/ 70 w 223"/>
                <a:gd name="T19" fmla="*/ 10 h 96"/>
                <a:gd name="T20" fmla="*/ 81 w 223"/>
                <a:gd name="T21" fmla="*/ 1 h 96"/>
                <a:gd name="T22" fmla="*/ 82 w 223"/>
                <a:gd name="T23" fmla="*/ 5 h 96"/>
                <a:gd name="T24" fmla="*/ 90 w 223"/>
                <a:gd name="T25" fmla="*/ 0 h 96"/>
                <a:gd name="T26" fmla="*/ 95 w 223"/>
                <a:gd name="T27" fmla="*/ 0 h 96"/>
                <a:gd name="T28" fmla="*/ 97 w 223"/>
                <a:gd name="T29" fmla="*/ 2 h 96"/>
                <a:gd name="T30" fmla="*/ 97 w 223"/>
                <a:gd name="T31" fmla="*/ 8 h 96"/>
                <a:gd name="T32" fmla="*/ 101 w 223"/>
                <a:gd name="T33" fmla="*/ 13 h 96"/>
                <a:gd name="T34" fmla="*/ 114 w 223"/>
                <a:gd name="T35" fmla="*/ 13 h 96"/>
                <a:gd name="T36" fmla="*/ 120 w 223"/>
                <a:gd name="T37" fmla="*/ 18 h 96"/>
                <a:gd name="T38" fmla="*/ 120 w 223"/>
                <a:gd name="T39" fmla="*/ 23 h 96"/>
                <a:gd name="T40" fmla="*/ 124 w 223"/>
                <a:gd name="T41" fmla="*/ 26 h 96"/>
                <a:gd name="T42" fmla="*/ 122 w 223"/>
                <a:gd name="T43" fmla="*/ 31 h 96"/>
                <a:gd name="T44" fmla="*/ 129 w 223"/>
                <a:gd name="T45" fmla="*/ 32 h 96"/>
                <a:gd name="T46" fmla="*/ 130 w 223"/>
                <a:gd name="T47" fmla="*/ 38 h 96"/>
                <a:gd name="T48" fmla="*/ 148 w 223"/>
                <a:gd name="T49" fmla="*/ 40 h 96"/>
                <a:gd name="T50" fmla="*/ 157 w 223"/>
                <a:gd name="T51" fmla="*/ 47 h 96"/>
                <a:gd name="T52" fmla="*/ 170 w 223"/>
                <a:gd name="T53" fmla="*/ 59 h 96"/>
                <a:gd name="T54" fmla="*/ 175 w 223"/>
                <a:gd name="T55" fmla="*/ 60 h 96"/>
                <a:gd name="T56" fmla="*/ 176 w 223"/>
                <a:gd name="T57" fmla="*/ 59 h 96"/>
                <a:gd name="T58" fmla="*/ 189 w 223"/>
                <a:gd name="T59" fmla="*/ 63 h 96"/>
                <a:gd name="T60" fmla="*/ 195 w 223"/>
                <a:gd name="T61" fmla="*/ 73 h 96"/>
                <a:gd name="T62" fmla="*/ 223 w 223"/>
                <a:gd name="T6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3" h="96">
                  <a:moveTo>
                    <a:pt x="0" y="43"/>
                  </a:moveTo>
                  <a:lnTo>
                    <a:pt x="13" y="43"/>
                  </a:lnTo>
                  <a:lnTo>
                    <a:pt x="15" y="28"/>
                  </a:lnTo>
                  <a:lnTo>
                    <a:pt x="25" y="22"/>
                  </a:lnTo>
                  <a:lnTo>
                    <a:pt x="35" y="18"/>
                  </a:lnTo>
                  <a:lnTo>
                    <a:pt x="47" y="21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62" y="8"/>
                  </a:lnTo>
                  <a:lnTo>
                    <a:pt x="70" y="10"/>
                  </a:lnTo>
                  <a:lnTo>
                    <a:pt x="81" y="1"/>
                  </a:lnTo>
                  <a:lnTo>
                    <a:pt x="82" y="5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101" y="13"/>
                  </a:lnTo>
                  <a:lnTo>
                    <a:pt x="114" y="13"/>
                  </a:lnTo>
                  <a:lnTo>
                    <a:pt x="120" y="18"/>
                  </a:lnTo>
                  <a:lnTo>
                    <a:pt x="120" y="23"/>
                  </a:lnTo>
                  <a:lnTo>
                    <a:pt x="124" y="26"/>
                  </a:lnTo>
                  <a:lnTo>
                    <a:pt x="122" y="31"/>
                  </a:lnTo>
                  <a:lnTo>
                    <a:pt x="129" y="32"/>
                  </a:lnTo>
                  <a:lnTo>
                    <a:pt x="130" y="38"/>
                  </a:lnTo>
                  <a:lnTo>
                    <a:pt x="148" y="40"/>
                  </a:lnTo>
                  <a:lnTo>
                    <a:pt x="157" y="47"/>
                  </a:lnTo>
                  <a:lnTo>
                    <a:pt x="170" y="59"/>
                  </a:lnTo>
                  <a:lnTo>
                    <a:pt x="175" y="60"/>
                  </a:lnTo>
                  <a:lnTo>
                    <a:pt x="176" y="59"/>
                  </a:lnTo>
                  <a:lnTo>
                    <a:pt x="189" y="63"/>
                  </a:lnTo>
                  <a:lnTo>
                    <a:pt x="195" y="73"/>
                  </a:lnTo>
                  <a:lnTo>
                    <a:pt x="223" y="9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7" name="Freeform 208"/>
            <p:cNvSpPr>
              <a:spLocks/>
            </p:cNvSpPr>
            <p:nvPr/>
          </p:nvSpPr>
          <p:spPr bwMode="auto">
            <a:xfrm>
              <a:off x="3114675" y="3206750"/>
              <a:ext cx="17463" cy="22225"/>
            </a:xfrm>
            <a:custGeom>
              <a:avLst/>
              <a:gdLst>
                <a:gd name="T0" fmla="*/ 11 w 42"/>
                <a:gd name="T1" fmla="*/ 53 h 53"/>
                <a:gd name="T2" fmla="*/ 1 w 42"/>
                <a:gd name="T3" fmla="*/ 53 h 53"/>
                <a:gd name="T4" fmla="*/ 0 w 42"/>
                <a:gd name="T5" fmla="*/ 9 h 53"/>
                <a:gd name="T6" fmla="*/ 42 w 42"/>
                <a:gd name="T7" fmla="*/ 9 h 53"/>
                <a:gd name="T8" fmla="*/ 42 w 42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3">
                  <a:moveTo>
                    <a:pt x="11" y="53"/>
                  </a:moveTo>
                  <a:lnTo>
                    <a:pt x="1" y="53"/>
                  </a:lnTo>
                  <a:lnTo>
                    <a:pt x="0" y="9"/>
                  </a:lnTo>
                  <a:lnTo>
                    <a:pt x="42" y="9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8" name="Freeform 209"/>
            <p:cNvSpPr>
              <a:spLocks/>
            </p:cNvSpPr>
            <p:nvPr/>
          </p:nvSpPr>
          <p:spPr bwMode="auto">
            <a:xfrm>
              <a:off x="3122613" y="3224213"/>
              <a:ext cx="4762" cy="4762"/>
            </a:xfrm>
            <a:custGeom>
              <a:avLst/>
              <a:gdLst>
                <a:gd name="T0" fmla="*/ 0 w 11"/>
                <a:gd name="T1" fmla="*/ 4 h 11"/>
                <a:gd name="T2" fmla="*/ 0 w 11"/>
                <a:gd name="T3" fmla="*/ 0 h 11"/>
                <a:gd name="T4" fmla="*/ 11 w 11"/>
                <a:gd name="T5" fmla="*/ 0 h 11"/>
                <a:gd name="T6" fmla="*/ 11 w 11"/>
                <a:gd name="T7" fmla="*/ 11 h 11"/>
                <a:gd name="T8" fmla="*/ 0 w 11"/>
                <a:gd name="T9" fmla="*/ 11 h 11"/>
                <a:gd name="T10" fmla="*/ 0 w 11"/>
                <a:gd name="T1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0" y="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Freeform 210"/>
            <p:cNvSpPr>
              <a:spLocks/>
            </p:cNvSpPr>
            <p:nvPr/>
          </p:nvSpPr>
          <p:spPr bwMode="auto">
            <a:xfrm>
              <a:off x="3119438" y="3228975"/>
              <a:ext cx="25400" cy="12700"/>
            </a:xfrm>
            <a:custGeom>
              <a:avLst/>
              <a:gdLst>
                <a:gd name="T0" fmla="*/ 65 w 65"/>
                <a:gd name="T1" fmla="*/ 24 h 35"/>
                <a:gd name="T2" fmla="*/ 23 w 65"/>
                <a:gd name="T3" fmla="*/ 24 h 35"/>
                <a:gd name="T4" fmla="*/ 22 w 65"/>
                <a:gd name="T5" fmla="*/ 35 h 35"/>
                <a:gd name="T6" fmla="*/ 0 w 65"/>
                <a:gd name="T7" fmla="*/ 35 h 35"/>
                <a:gd name="T8" fmla="*/ 0 w 6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65" y="24"/>
                  </a:moveTo>
                  <a:lnTo>
                    <a:pt x="23" y="24"/>
                  </a:lnTo>
                  <a:lnTo>
                    <a:pt x="22" y="35"/>
                  </a:lnTo>
                  <a:lnTo>
                    <a:pt x="0" y="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0" name="Freeform 211"/>
            <p:cNvSpPr>
              <a:spLocks/>
            </p:cNvSpPr>
            <p:nvPr/>
          </p:nvSpPr>
          <p:spPr bwMode="auto">
            <a:xfrm>
              <a:off x="3106738" y="3228975"/>
              <a:ext cx="31750" cy="17463"/>
            </a:xfrm>
            <a:custGeom>
              <a:avLst/>
              <a:gdLst>
                <a:gd name="T0" fmla="*/ 0 w 80"/>
                <a:gd name="T1" fmla="*/ 0 h 46"/>
                <a:gd name="T2" fmla="*/ 2 w 80"/>
                <a:gd name="T3" fmla="*/ 46 h 46"/>
                <a:gd name="T4" fmla="*/ 80 w 8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46">
                  <a:moveTo>
                    <a:pt x="0" y="0"/>
                  </a:moveTo>
                  <a:lnTo>
                    <a:pt x="2" y="46"/>
                  </a:lnTo>
                  <a:lnTo>
                    <a:pt x="80" y="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1" name="Freeform 212"/>
            <p:cNvSpPr>
              <a:spLocks/>
            </p:cNvSpPr>
            <p:nvPr/>
          </p:nvSpPr>
          <p:spPr bwMode="auto">
            <a:xfrm>
              <a:off x="3138488" y="3233738"/>
              <a:ext cx="19050" cy="12700"/>
            </a:xfrm>
            <a:custGeom>
              <a:avLst/>
              <a:gdLst>
                <a:gd name="T0" fmla="*/ 0 w 52"/>
                <a:gd name="T1" fmla="*/ 34 h 34"/>
                <a:gd name="T2" fmla="*/ 52 w 52"/>
                <a:gd name="T3" fmla="*/ 34 h 34"/>
                <a:gd name="T4" fmla="*/ 52 w 52"/>
                <a:gd name="T5" fmla="*/ 23 h 34"/>
                <a:gd name="T6" fmla="*/ 40 w 52"/>
                <a:gd name="T7" fmla="*/ 23 h 34"/>
                <a:gd name="T8" fmla="*/ 40 w 52"/>
                <a:gd name="T9" fmla="*/ 12 h 34"/>
                <a:gd name="T10" fmla="*/ 30 w 52"/>
                <a:gd name="T11" fmla="*/ 12 h 34"/>
                <a:gd name="T12" fmla="*/ 29 w 52"/>
                <a:gd name="T13" fmla="*/ 0 h 34"/>
                <a:gd name="T14" fmla="*/ 18 w 52"/>
                <a:gd name="T15" fmla="*/ 0 h 34"/>
                <a:gd name="T16" fmla="*/ 18 w 52"/>
                <a:gd name="T1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4">
                  <a:moveTo>
                    <a:pt x="0" y="34"/>
                  </a:moveTo>
                  <a:lnTo>
                    <a:pt x="52" y="34"/>
                  </a:lnTo>
                  <a:lnTo>
                    <a:pt x="52" y="23"/>
                  </a:lnTo>
                  <a:lnTo>
                    <a:pt x="40" y="23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29" y="0"/>
                  </a:lnTo>
                  <a:lnTo>
                    <a:pt x="18" y="0"/>
                  </a:lnTo>
                  <a:lnTo>
                    <a:pt x="1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213"/>
            <p:cNvSpPr>
              <a:spLocks/>
            </p:cNvSpPr>
            <p:nvPr/>
          </p:nvSpPr>
          <p:spPr bwMode="auto">
            <a:xfrm>
              <a:off x="3082925" y="3228975"/>
              <a:ext cx="23813" cy="30163"/>
            </a:xfrm>
            <a:custGeom>
              <a:avLst/>
              <a:gdLst>
                <a:gd name="T0" fmla="*/ 0 w 59"/>
                <a:gd name="T1" fmla="*/ 75 h 75"/>
                <a:gd name="T2" fmla="*/ 0 w 59"/>
                <a:gd name="T3" fmla="*/ 45 h 75"/>
                <a:gd name="T4" fmla="*/ 5 w 59"/>
                <a:gd name="T5" fmla="*/ 45 h 75"/>
                <a:gd name="T6" fmla="*/ 5 w 59"/>
                <a:gd name="T7" fmla="*/ 0 h 75"/>
                <a:gd name="T8" fmla="*/ 59 w 59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5">
                  <a:moveTo>
                    <a:pt x="0" y="75"/>
                  </a:moveTo>
                  <a:lnTo>
                    <a:pt x="0" y="45"/>
                  </a:lnTo>
                  <a:lnTo>
                    <a:pt x="5" y="45"/>
                  </a:lnTo>
                  <a:lnTo>
                    <a:pt x="5" y="0"/>
                  </a:lnTo>
                  <a:lnTo>
                    <a:pt x="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" name="Freeform 214"/>
            <p:cNvSpPr>
              <a:spLocks/>
            </p:cNvSpPr>
            <p:nvPr/>
          </p:nvSpPr>
          <p:spPr bwMode="auto">
            <a:xfrm>
              <a:off x="3349625" y="3228975"/>
              <a:ext cx="14288" cy="47625"/>
            </a:xfrm>
            <a:custGeom>
              <a:avLst/>
              <a:gdLst>
                <a:gd name="T0" fmla="*/ 0 w 34"/>
                <a:gd name="T1" fmla="*/ 0 h 120"/>
                <a:gd name="T2" fmla="*/ 6 w 34"/>
                <a:gd name="T3" fmla="*/ 4 h 120"/>
                <a:gd name="T4" fmla="*/ 18 w 34"/>
                <a:gd name="T5" fmla="*/ 20 h 120"/>
                <a:gd name="T6" fmla="*/ 22 w 34"/>
                <a:gd name="T7" fmla="*/ 35 h 120"/>
                <a:gd name="T8" fmla="*/ 23 w 34"/>
                <a:gd name="T9" fmla="*/ 68 h 120"/>
                <a:gd name="T10" fmla="*/ 34 w 34"/>
                <a:gd name="T11" fmla="*/ 84 h 120"/>
                <a:gd name="T12" fmla="*/ 30 w 34"/>
                <a:gd name="T13" fmla="*/ 111 h 120"/>
                <a:gd name="T14" fmla="*/ 24 w 34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0">
                  <a:moveTo>
                    <a:pt x="0" y="0"/>
                  </a:moveTo>
                  <a:lnTo>
                    <a:pt x="6" y="4"/>
                  </a:lnTo>
                  <a:lnTo>
                    <a:pt x="18" y="20"/>
                  </a:lnTo>
                  <a:lnTo>
                    <a:pt x="22" y="35"/>
                  </a:lnTo>
                  <a:lnTo>
                    <a:pt x="23" y="68"/>
                  </a:lnTo>
                  <a:lnTo>
                    <a:pt x="34" y="84"/>
                  </a:lnTo>
                  <a:lnTo>
                    <a:pt x="30" y="111"/>
                  </a:lnTo>
                  <a:lnTo>
                    <a:pt x="24" y="12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4" name="Line 215"/>
            <p:cNvSpPr>
              <a:spLocks noChangeShapeType="1"/>
            </p:cNvSpPr>
            <p:nvPr/>
          </p:nvSpPr>
          <p:spPr bwMode="auto">
            <a:xfrm flipV="1">
              <a:off x="3082925" y="3259138"/>
              <a:ext cx="1588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5" name="Freeform 216"/>
            <p:cNvSpPr>
              <a:spLocks/>
            </p:cNvSpPr>
            <p:nvPr/>
          </p:nvSpPr>
          <p:spPr bwMode="auto">
            <a:xfrm>
              <a:off x="3349625" y="3276600"/>
              <a:ext cx="9525" cy="44450"/>
            </a:xfrm>
            <a:custGeom>
              <a:avLst/>
              <a:gdLst>
                <a:gd name="T0" fmla="*/ 24 w 24"/>
                <a:gd name="T1" fmla="*/ 0 h 112"/>
                <a:gd name="T2" fmla="*/ 1 w 24"/>
                <a:gd name="T3" fmla="*/ 4 h 112"/>
                <a:gd name="T4" fmla="*/ 0 w 24"/>
                <a:gd name="T5" fmla="*/ 22 h 112"/>
                <a:gd name="T6" fmla="*/ 2 w 24"/>
                <a:gd name="T7" fmla="*/ 58 h 112"/>
                <a:gd name="T8" fmla="*/ 16 w 24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2">
                  <a:moveTo>
                    <a:pt x="24" y="0"/>
                  </a:moveTo>
                  <a:lnTo>
                    <a:pt x="1" y="4"/>
                  </a:lnTo>
                  <a:lnTo>
                    <a:pt x="0" y="22"/>
                  </a:lnTo>
                  <a:lnTo>
                    <a:pt x="2" y="58"/>
                  </a:lnTo>
                  <a:lnTo>
                    <a:pt x="16" y="1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6" name="Line 217"/>
            <p:cNvSpPr>
              <a:spLocks noChangeShapeType="1"/>
            </p:cNvSpPr>
            <p:nvPr/>
          </p:nvSpPr>
          <p:spPr bwMode="auto">
            <a:xfrm>
              <a:off x="3098800" y="3324225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7" name="Line 218"/>
            <p:cNvSpPr>
              <a:spLocks noChangeShapeType="1"/>
            </p:cNvSpPr>
            <p:nvPr/>
          </p:nvSpPr>
          <p:spPr bwMode="auto">
            <a:xfrm>
              <a:off x="3098800" y="3324225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8" name="Freeform 219"/>
            <p:cNvSpPr>
              <a:spLocks/>
            </p:cNvSpPr>
            <p:nvPr/>
          </p:nvSpPr>
          <p:spPr bwMode="auto">
            <a:xfrm>
              <a:off x="3082925" y="3298825"/>
              <a:ext cx="17463" cy="25400"/>
            </a:xfrm>
            <a:custGeom>
              <a:avLst/>
              <a:gdLst>
                <a:gd name="T0" fmla="*/ 46 w 46"/>
                <a:gd name="T1" fmla="*/ 65 h 65"/>
                <a:gd name="T2" fmla="*/ 46 w 46"/>
                <a:gd name="T3" fmla="*/ 21 h 65"/>
                <a:gd name="T4" fmla="*/ 0 w 46"/>
                <a:gd name="T5" fmla="*/ 21 h 65"/>
                <a:gd name="T6" fmla="*/ 0 w 46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65">
                  <a:moveTo>
                    <a:pt x="46" y="65"/>
                  </a:moveTo>
                  <a:lnTo>
                    <a:pt x="46" y="21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9" name="Line 220"/>
            <p:cNvSpPr>
              <a:spLocks noChangeShapeType="1"/>
            </p:cNvSpPr>
            <p:nvPr/>
          </p:nvSpPr>
          <p:spPr bwMode="auto">
            <a:xfrm flipH="1">
              <a:off x="3098800" y="3324225"/>
              <a:ext cx="15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0" name="Freeform 221"/>
            <p:cNvSpPr>
              <a:spLocks/>
            </p:cNvSpPr>
            <p:nvPr/>
          </p:nvSpPr>
          <p:spPr bwMode="auto">
            <a:xfrm>
              <a:off x="3082925" y="3324225"/>
              <a:ext cx="15875" cy="3175"/>
            </a:xfrm>
            <a:custGeom>
              <a:avLst/>
              <a:gdLst>
                <a:gd name="T0" fmla="*/ 0 w 41"/>
                <a:gd name="T1" fmla="*/ 8 h 8"/>
                <a:gd name="T2" fmla="*/ 0 w 41"/>
                <a:gd name="T3" fmla="*/ 0 h 8"/>
                <a:gd name="T4" fmla="*/ 41 w 41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8">
                  <a:moveTo>
                    <a:pt x="0" y="8"/>
                  </a:moveTo>
                  <a:lnTo>
                    <a:pt x="0" y="0"/>
                  </a:lnTo>
                  <a:lnTo>
                    <a:pt x="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1" name="Line 222"/>
            <p:cNvSpPr>
              <a:spLocks noChangeShapeType="1"/>
            </p:cNvSpPr>
            <p:nvPr/>
          </p:nvSpPr>
          <p:spPr bwMode="auto">
            <a:xfrm flipV="1">
              <a:off x="3082925" y="3327400"/>
              <a:ext cx="1588" cy="111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2" name="Line 223"/>
            <p:cNvSpPr>
              <a:spLocks noChangeShapeType="1"/>
            </p:cNvSpPr>
            <p:nvPr/>
          </p:nvSpPr>
          <p:spPr bwMode="auto">
            <a:xfrm flipH="1">
              <a:off x="3105150" y="3341688"/>
              <a:ext cx="15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3" name="Freeform 224"/>
            <p:cNvSpPr>
              <a:spLocks/>
            </p:cNvSpPr>
            <p:nvPr/>
          </p:nvSpPr>
          <p:spPr bwMode="auto">
            <a:xfrm>
              <a:off x="3355975" y="3321050"/>
              <a:ext cx="11113" cy="34925"/>
            </a:xfrm>
            <a:custGeom>
              <a:avLst/>
              <a:gdLst>
                <a:gd name="T0" fmla="*/ 0 w 29"/>
                <a:gd name="T1" fmla="*/ 0 h 88"/>
                <a:gd name="T2" fmla="*/ 2 w 29"/>
                <a:gd name="T3" fmla="*/ 8 h 88"/>
                <a:gd name="T4" fmla="*/ 7 w 29"/>
                <a:gd name="T5" fmla="*/ 79 h 88"/>
                <a:gd name="T6" fmla="*/ 11 w 29"/>
                <a:gd name="T7" fmla="*/ 85 h 88"/>
                <a:gd name="T8" fmla="*/ 14 w 29"/>
                <a:gd name="T9" fmla="*/ 87 h 88"/>
                <a:gd name="T10" fmla="*/ 19 w 29"/>
                <a:gd name="T11" fmla="*/ 88 h 88"/>
                <a:gd name="T12" fmla="*/ 19 w 29"/>
                <a:gd name="T13" fmla="*/ 78 h 88"/>
                <a:gd name="T14" fmla="*/ 21 w 29"/>
                <a:gd name="T15" fmla="*/ 76 h 88"/>
                <a:gd name="T16" fmla="*/ 29 w 29"/>
                <a:gd name="T17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88">
                  <a:moveTo>
                    <a:pt x="0" y="0"/>
                  </a:moveTo>
                  <a:lnTo>
                    <a:pt x="2" y="8"/>
                  </a:lnTo>
                  <a:lnTo>
                    <a:pt x="7" y="79"/>
                  </a:lnTo>
                  <a:lnTo>
                    <a:pt x="11" y="85"/>
                  </a:lnTo>
                  <a:lnTo>
                    <a:pt x="14" y="87"/>
                  </a:lnTo>
                  <a:lnTo>
                    <a:pt x="19" y="88"/>
                  </a:lnTo>
                  <a:lnTo>
                    <a:pt x="19" y="78"/>
                  </a:lnTo>
                  <a:lnTo>
                    <a:pt x="21" y="76"/>
                  </a:lnTo>
                  <a:lnTo>
                    <a:pt x="29" y="8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4" name="Freeform 225"/>
            <p:cNvSpPr>
              <a:spLocks/>
            </p:cNvSpPr>
            <p:nvPr/>
          </p:nvSpPr>
          <p:spPr bwMode="auto">
            <a:xfrm>
              <a:off x="3095625" y="3341688"/>
              <a:ext cx="11113" cy="14287"/>
            </a:xfrm>
            <a:custGeom>
              <a:avLst/>
              <a:gdLst>
                <a:gd name="T0" fmla="*/ 6 w 27"/>
                <a:gd name="T1" fmla="*/ 0 h 35"/>
                <a:gd name="T2" fmla="*/ 1 w 27"/>
                <a:gd name="T3" fmla="*/ 2 h 35"/>
                <a:gd name="T4" fmla="*/ 8 w 27"/>
                <a:gd name="T5" fmla="*/ 11 h 35"/>
                <a:gd name="T6" fmla="*/ 2 w 27"/>
                <a:gd name="T7" fmla="*/ 7 h 35"/>
                <a:gd name="T8" fmla="*/ 0 w 27"/>
                <a:gd name="T9" fmla="*/ 12 h 35"/>
                <a:gd name="T10" fmla="*/ 7 w 27"/>
                <a:gd name="T11" fmla="*/ 17 h 35"/>
                <a:gd name="T12" fmla="*/ 13 w 27"/>
                <a:gd name="T13" fmla="*/ 26 h 35"/>
                <a:gd name="T14" fmla="*/ 15 w 27"/>
                <a:gd name="T15" fmla="*/ 23 h 35"/>
                <a:gd name="T16" fmla="*/ 23 w 27"/>
                <a:gd name="T17" fmla="*/ 35 h 35"/>
                <a:gd name="T18" fmla="*/ 27 w 27"/>
                <a:gd name="T19" fmla="*/ 32 h 35"/>
                <a:gd name="T20" fmla="*/ 19 w 27"/>
                <a:gd name="T21" fmla="*/ 21 h 35"/>
                <a:gd name="T22" fmla="*/ 21 w 27"/>
                <a:gd name="T23" fmla="*/ 18 h 35"/>
                <a:gd name="T24" fmla="*/ 12 w 27"/>
                <a:gd name="T25" fmla="*/ 11 h 35"/>
                <a:gd name="T26" fmla="*/ 6 w 27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5">
                  <a:moveTo>
                    <a:pt x="6" y="0"/>
                  </a:moveTo>
                  <a:lnTo>
                    <a:pt x="1" y="2"/>
                  </a:lnTo>
                  <a:lnTo>
                    <a:pt x="8" y="11"/>
                  </a:lnTo>
                  <a:lnTo>
                    <a:pt x="2" y="7"/>
                  </a:lnTo>
                  <a:lnTo>
                    <a:pt x="0" y="12"/>
                  </a:lnTo>
                  <a:lnTo>
                    <a:pt x="7" y="17"/>
                  </a:lnTo>
                  <a:lnTo>
                    <a:pt x="13" y="26"/>
                  </a:lnTo>
                  <a:lnTo>
                    <a:pt x="15" y="23"/>
                  </a:lnTo>
                  <a:lnTo>
                    <a:pt x="23" y="35"/>
                  </a:lnTo>
                  <a:lnTo>
                    <a:pt x="27" y="32"/>
                  </a:lnTo>
                  <a:lnTo>
                    <a:pt x="19" y="21"/>
                  </a:lnTo>
                  <a:lnTo>
                    <a:pt x="21" y="18"/>
                  </a:lnTo>
                  <a:lnTo>
                    <a:pt x="12" y="11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5" name="Freeform 226"/>
            <p:cNvSpPr>
              <a:spLocks/>
            </p:cNvSpPr>
            <p:nvPr/>
          </p:nvSpPr>
          <p:spPr bwMode="auto">
            <a:xfrm>
              <a:off x="3082925" y="3338513"/>
              <a:ext cx="1588" cy="20637"/>
            </a:xfrm>
            <a:custGeom>
              <a:avLst/>
              <a:gdLst>
                <a:gd name="T0" fmla="*/ 5 w 5"/>
                <a:gd name="T1" fmla="*/ 54 h 54"/>
                <a:gd name="T2" fmla="*/ 3 w 5"/>
                <a:gd name="T3" fmla="*/ 54 h 54"/>
                <a:gd name="T4" fmla="*/ 0 w 5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4">
                  <a:moveTo>
                    <a:pt x="5" y="54"/>
                  </a:moveTo>
                  <a:lnTo>
                    <a:pt x="3" y="5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6" name="Freeform 227"/>
            <p:cNvSpPr>
              <a:spLocks/>
            </p:cNvSpPr>
            <p:nvPr/>
          </p:nvSpPr>
          <p:spPr bwMode="auto">
            <a:xfrm>
              <a:off x="3103563" y="3341688"/>
              <a:ext cx="20637" cy="23812"/>
            </a:xfrm>
            <a:custGeom>
              <a:avLst/>
              <a:gdLst>
                <a:gd name="T0" fmla="*/ 4 w 53"/>
                <a:gd name="T1" fmla="*/ 0 h 56"/>
                <a:gd name="T2" fmla="*/ 0 w 53"/>
                <a:gd name="T3" fmla="*/ 1 h 56"/>
                <a:gd name="T4" fmla="*/ 7 w 53"/>
                <a:gd name="T5" fmla="*/ 12 h 56"/>
                <a:gd name="T6" fmla="*/ 12 w 53"/>
                <a:gd name="T7" fmla="*/ 14 h 56"/>
                <a:gd name="T8" fmla="*/ 10 w 53"/>
                <a:gd name="T9" fmla="*/ 17 h 56"/>
                <a:gd name="T10" fmla="*/ 6 w 53"/>
                <a:gd name="T11" fmla="*/ 11 h 56"/>
                <a:gd name="T12" fmla="*/ 4 w 53"/>
                <a:gd name="T13" fmla="*/ 17 h 56"/>
                <a:gd name="T14" fmla="*/ 10 w 53"/>
                <a:gd name="T15" fmla="*/ 26 h 56"/>
                <a:gd name="T16" fmla="*/ 7 w 53"/>
                <a:gd name="T17" fmla="*/ 27 h 56"/>
                <a:gd name="T18" fmla="*/ 10 w 53"/>
                <a:gd name="T19" fmla="*/ 33 h 56"/>
                <a:gd name="T20" fmla="*/ 9 w 53"/>
                <a:gd name="T21" fmla="*/ 34 h 56"/>
                <a:gd name="T22" fmla="*/ 11 w 53"/>
                <a:gd name="T23" fmla="*/ 40 h 56"/>
                <a:gd name="T24" fmla="*/ 10 w 53"/>
                <a:gd name="T25" fmla="*/ 44 h 56"/>
                <a:gd name="T26" fmla="*/ 16 w 53"/>
                <a:gd name="T27" fmla="*/ 55 h 56"/>
                <a:gd name="T28" fmla="*/ 22 w 53"/>
                <a:gd name="T29" fmla="*/ 53 h 56"/>
                <a:gd name="T30" fmla="*/ 16 w 53"/>
                <a:gd name="T31" fmla="*/ 43 h 56"/>
                <a:gd name="T32" fmla="*/ 19 w 53"/>
                <a:gd name="T33" fmla="*/ 42 h 56"/>
                <a:gd name="T34" fmla="*/ 23 w 53"/>
                <a:gd name="T35" fmla="*/ 50 h 56"/>
                <a:gd name="T36" fmla="*/ 30 w 53"/>
                <a:gd name="T37" fmla="*/ 56 h 56"/>
                <a:gd name="T38" fmla="*/ 36 w 53"/>
                <a:gd name="T39" fmla="*/ 49 h 56"/>
                <a:gd name="T40" fmla="*/ 39 w 53"/>
                <a:gd name="T41" fmla="*/ 51 h 56"/>
                <a:gd name="T42" fmla="*/ 47 w 53"/>
                <a:gd name="T43" fmla="*/ 44 h 56"/>
                <a:gd name="T44" fmla="*/ 50 w 53"/>
                <a:gd name="T45" fmla="*/ 45 h 56"/>
                <a:gd name="T46" fmla="*/ 53 w 53"/>
                <a:gd name="T47" fmla="*/ 43 h 56"/>
                <a:gd name="T48" fmla="*/ 47 w 53"/>
                <a:gd name="T49" fmla="*/ 38 h 56"/>
                <a:gd name="T50" fmla="*/ 50 w 53"/>
                <a:gd name="T51" fmla="*/ 37 h 56"/>
                <a:gd name="T52" fmla="*/ 33 w 53"/>
                <a:gd name="T53" fmla="*/ 27 h 56"/>
                <a:gd name="T54" fmla="*/ 19 w 53"/>
                <a:gd name="T55" fmla="*/ 9 h 56"/>
                <a:gd name="T56" fmla="*/ 23 w 53"/>
                <a:gd name="T57" fmla="*/ 11 h 56"/>
                <a:gd name="T58" fmla="*/ 23 w 53"/>
                <a:gd name="T59" fmla="*/ 6 h 56"/>
                <a:gd name="T60" fmla="*/ 13 w 53"/>
                <a:gd name="T61" fmla="*/ 1 h 56"/>
                <a:gd name="T62" fmla="*/ 12 w 53"/>
                <a:gd name="T63" fmla="*/ 3 h 56"/>
                <a:gd name="T64" fmla="*/ 9 w 53"/>
                <a:gd name="T65" fmla="*/ 1 h 56"/>
                <a:gd name="T66" fmla="*/ 7 w 53"/>
                <a:gd name="T67" fmla="*/ 3 h 56"/>
                <a:gd name="T68" fmla="*/ 5 w 53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" h="56">
                  <a:moveTo>
                    <a:pt x="4" y="0"/>
                  </a:moveTo>
                  <a:lnTo>
                    <a:pt x="0" y="1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6" y="11"/>
                  </a:lnTo>
                  <a:lnTo>
                    <a:pt x="4" y="17"/>
                  </a:lnTo>
                  <a:lnTo>
                    <a:pt x="10" y="26"/>
                  </a:lnTo>
                  <a:lnTo>
                    <a:pt x="7" y="27"/>
                  </a:lnTo>
                  <a:lnTo>
                    <a:pt x="10" y="33"/>
                  </a:lnTo>
                  <a:lnTo>
                    <a:pt x="9" y="34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6" y="55"/>
                  </a:lnTo>
                  <a:lnTo>
                    <a:pt x="22" y="5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50"/>
                  </a:lnTo>
                  <a:lnTo>
                    <a:pt x="30" y="56"/>
                  </a:lnTo>
                  <a:lnTo>
                    <a:pt x="36" y="49"/>
                  </a:lnTo>
                  <a:lnTo>
                    <a:pt x="39" y="51"/>
                  </a:lnTo>
                  <a:lnTo>
                    <a:pt x="47" y="44"/>
                  </a:lnTo>
                  <a:lnTo>
                    <a:pt x="50" y="45"/>
                  </a:lnTo>
                  <a:lnTo>
                    <a:pt x="53" y="43"/>
                  </a:lnTo>
                  <a:lnTo>
                    <a:pt x="47" y="38"/>
                  </a:lnTo>
                  <a:lnTo>
                    <a:pt x="50" y="37"/>
                  </a:lnTo>
                  <a:lnTo>
                    <a:pt x="33" y="27"/>
                  </a:lnTo>
                  <a:lnTo>
                    <a:pt x="19" y="9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7" name="Freeform 228"/>
            <p:cNvSpPr>
              <a:spLocks/>
            </p:cNvSpPr>
            <p:nvPr/>
          </p:nvSpPr>
          <p:spPr bwMode="auto">
            <a:xfrm>
              <a:off x="3152775" y="3359150"/>
              <a:ext cx="4763" cy="6350"/>
            </a:xfrm>
            <a:custGeom>
              <a:avLst/>
              <a:gdLst>
                <a:gd name="T0" fmla="*/ 7 w 13"/>
                <a:gd name="T1" fmla="*/ 17 h 17"/>
                <a:gd name="T2" fmla="*/ 13 w 13"/>
                <a:gd name="T3" fmla="*/ 17 h 17"/>
                <a:gd name="T4" fmla="*/ 13 w 13"/>
                <a:gd name="T5" fmla="*/ 0 h 17"/>
                <a:gd name="T6" fmla="*/ 0 w 13"/>
                <a:gd name="T7" fmla="*/ 1 h 17"/>
                <a:gd name="T8" fmla="*/ 0 w 13"/>
                <a:gd name="T9" fmla="*/ 17 h 17"/>
                <a:gd name="T10" fmla="*/ 7 w 13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7">
                  <a:moveTo>
                    <a:pt x="7" y="17"/>
                  </a:moveTo>
                  <a:lnTo>
                    <a:pt x="13" y="17"/>
                  </a:lnTo>
                  <a:lnTo>
                    <a:pt x="13" y="0"/>
                  </a:lnTo>
                  <a:lnTo>
                    <a:pt x="0" y="1"/>
                  </a:lnTo>
                  <a:lnTo>
                    <a:pt x="0" y="17"/>
                  </a:lnTo>
                  <a:lnTo>
                    <a:pt x="7" y="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8" name="Freeform 229"/>
            <p:cNvSpPr>
              <a:spLocks/>
            </p:cNvSpPr>
            <p:nvPr/>
          </p:nvSpPr>
          <p:spPr bwMode="auto">
            <a:xfrm>
              <a:off x="3095625" y="3352800"/>
              <a:ext cx="14288" cy="14288"/>
            </a:xfrm>
            <a:custGeom>
              <a:avLst/>
              <a:gdLst>
                <a:gd name="T0" fmla="*/ 14 w 34"/>
                <a:gd name="T1" fmla="*/ 9 h 35"/>
                <a:gd name="T2" fmla="*/ 2 w 34"/>
                <a:gd name="T3" fmla="*/ 0 h 35"/>
                <a:gd name="T4" fmla="*/ 0 w 34"/>
                <a:gd name="T5" fmla="*/ 2 h 35"/>
                <a:gd name="T6" fmla="*/ 5 w 34"/>
                <a:gd name="T7" fmla="*/ 8 h 35"/>
                <a:gd name="T8" fmla="*/ 10 w 34"/>
                <a:gd name="T9" fmla="*/ 21 h 35"/>
                <a:gd name="T10" fmla="*/ 14 w 34"/>
                <a:gd name="T11" fmla="*/ 17 h 35"/>
                <a:gd name="T12" fmla="*/ 21 w 34"/>
                <a:gd name="T13" fmla="*/ 32 h 35"/>
                <a:gd name="T14" fmla="*/ 23 w 34"/>
                <a:gd name="T15" fmla="*/ 30 h 35"/>
                <a:gd name="T16" fmla="*/ 29 w 34"/>
                <a:gd name="T17" fmla="*/ 35 h 35"/>
                <a:gd name="T18" fmla="*/ 34 w 34"/>
                <a:gd name="T19" fmla="*/ 30 h 35"/>
                <a:gd name="T20" fmla="*/ 27 w 34"/>
                <a:gd name="T21" fmla="*/ 25 h 35"/>
                <a:gd name="T22" fmla="*/ 14 w 34"/>
                <a:gd name="T2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5">
                  <a:moveTo>
                    <a:pt x="14" y="9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5" y="8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21" y="32"/>
                  </a:lnTo>
                  <a:lnTo>
                    <a:pt x="23" y="30"/>
                  </a:lnTo>
                  <a:lnTo>
                    <a:pt x="29" y="35"/>
                  </a:lnTo>
                  <a:lnTo>
                    <a:pt x="34" y="30"/>
                  </a:lnTo>
                  <a:lnTo>
                    <a:pt x="27" y="25"/>
                  </a:lnTo>
                  <a:lnTo>
                    <a:pt x="14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9" name="Line 230"/>
            <p:cNvSpPr>
              <a:spLocks noChangeShapeType="1"/>
            </p:cNvSpPr>
            <p:nvPr/>
          </p:nvSpPr>
          <p:spPr bwMode="auto">
            <a:xfrm flipV="1">
              <a:off x="3084513" y="3359150"/>
              <a:ext cx="1587" cy="142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0" name="Freeform 231"/>
            <p:cNvSpPr>
              <a:spLocks/>
            </p:cNvSpPr>
            <p:nvPr/>
          </p:nvSpPr>
          <p:spPr bwMode="auto">
            <a:xfrm>
              <a:off x="3178175" y="3370263"/>
              <a:ext cx="4763" cy="3175"/>
            </a:xfrm>
            <a:custGeom>
              <a:avLst/>
              <a:gdLst>
                <a:gd name="T0" fmla="*/ 11 w 11"/>
                <a:gd name="T1" fmla="*/ 10 h 11"/>
                <a:gd name="T2" fmla="*/ 0 w 11"/>
                <a:gd name="T3" fmla="*/ 11 h 11"/>
                <a:gd name="T4" fmla="*/ 0 w 11"/>
                <a:gd name="T5" fmla="*/ 0 h 11"/>
                <a:gd name="T6" fmla="*/ 11 w 11"/>
                <a:gd name="T7" fmla="*/ 0 h 11"/>
                <a:gd name="T8" fmla="*/ 11 w 11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1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1" name="Freeform 232"/>
            <p:cNvSpPr>
              <a:spLocks/>
            </p:cNvSpPr>
            <p:nvPr/>
          </p:nvSpPr>
          <p:spPr bwMode="auto">
            <a:xfrm>
              <a:off x="3336925" y="3354388"/>
              <a:ext cx="41275" cy="31750"/>
            </a:xfrm>
            <a:custGeom>
              <a:avLst/>
              <a:gdLst>
                <a:gd name="T0" fmla="*/ 78 w 103"/>
                <a:gd name="T1" fmla="*/ 0 h 83"/>
                <a:gd name="T2" fmla="*/ 103 w 103"/>
                <a:gd name="T3" fmla="*/ 25 h 83"/>
                <a:gd name="T4" fmla="*/ 98 w 103"/>
                <a:gd name="T5" fmla="*/ 37 h 83"/>
                <a:gd name="T6" fmla="*/ 98 w 103"/>
                <a:gd name="T7" fmla="*/ 53 h 83"/>
                <a:gd name="T8" fmla="*/ 0 w 103"/>
                <a:gd name="T9" fmla="*/ 54 h 83"/>
                <a:gd name="T10" fmla="*/ 0 w 103"/>
                <a:gd name="T11" fmla="*/ 80 h 83"/>
                <a:gd name="T12" fmla="*/ 23 w 103"/>
                <a:gd name="T13" fmla="*/ 79 h 83"/>
                <a:gd name="T14" fmla="*/ 23 w 103"/>
                <a:gd name="T15" fmla="*/ 70 h 83"/>
                <a:gd name="T16" fmla="*/ 34 w 103"/>
                <a:gd name="T17" fmla="*/ 70 h 83"/>
                <a:gd name="T18" fmla="*/ 40 w 103"/>
                <a:gd name="T19" fmla="*/ 74 h 83"/>
                <a:gd name="T20" fmla="*/ 44 w 103"/>
                <a:gd name="T21" fmla="*/ 74 h 83"/>
                <a:gd name="T22" fmla="*/ 50 w 103"/>
                <a:gd name="T23" fmla="*/ 72 h 83"/>
                <a:gd name="T24" fmla="*/ 50 w 103"/>
                <a:gd name="T25" fmla="*/ 65 h 83"/>
                <a:gd name="T26" fmla="*/ 55 w 103"/>
                <a:gd name="T27" fmla="*/ 61 h 83"/>
                <a:gd name="T28" fmla="*/ 56 w 103"/>
                <a:gd name="T29" fmla="*/ 67 h 83"/>
                <a:gd name="T30" fmla="*/ 75 w 103"/>
                <a:gd name="T31" fmla="*/ 67 h 83"/>
                <a:gd name="T32" fmla="*/ 75 w 103"/>
                <a:gd name="T33" fmla="*/ 69 h 83"/>
                <a:gd name="T34" fmla="*/ 64 w 103"/>
                <a:gd name="T35" fmla="*/ 73 h 83"/>
                <a:gd name="T36" fmla="*/ 50 w 103"/>
                <a:gd name="T3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3" h="83">
                  <a:moveTo>
                    <a:pt x="78" y="0"/>
                  </a:moveTo>
                  <a:lnTo>
                    <a:pt x="103" y="25"/>
                  </a:lnTo>
                  <a:lnTo>
                    <a:pt x="98" y="37"/>
                  </a:lnTo>
                  <a:lnTo>
                    <a:pt x="98" y="53"/>
                  </a:lnTo>
                  <a:lnTo>
                    <a:pt x="0" y="54"/>
                  </a:lnTo>
                  <a:lnTo>
                    <a:pt x="0" y="80"/>
                  </a:lnTo>
                  <a:lnTo>
                    <a:pt x="23" y="79"/>
                  </a:lnTo>
                  <a:lnTo>
                    <a:pt x="23" y="70"/>
                  </a:lnTo>
                  <a:lnTo>
                    <a:pt x="34" y="70"/>
                  </a:lnTo>
                  <a:lnTo>
                    <a:pt x="40" y="74"/>
                  </a:lnTo>
                  <a:lnTo>
                    <a:pt x="44" y="74"/>
                  </a:lnTo>
                  <a:lnTo>
                    <a:pt x="50" y="72"/>
                  </a:lnTo>
                  <a:lnTo>
                    <a:pt x="50" y="65"/>
                  </a:lnTo>
                  <a:lnTo>
                    <a:pt x="55" y="61"/>
                  </a:lnTo>
                  <a:lnTo>
                    <a:pt x="56" y="67"/>
                  </a:lnTo>
                  <a:lnTo>
                    <a:pt x="75" y="67"/>
                  </a:lnTo>
                  <a:lnTo>
                    <a:pt x="75" y="69"/>
                  </a:lnTo>
                  <a:lnTo>
                    <a:pt x="64" y="73"/>
                  </a:lnTo>
                  <a:lnTo>
                    <a:pt x="50" y="8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2" name="Freeform 233"/>
            <p:cNvSpPr>
              <a:spLocks/>
            </p:cNvSpPr>
            <p:nvPr/>
          </p:nvSpPr>
          <p:spPr bwMode="auto">
            <a:xfrm>
              <a:off x="3254375" y="3394075"/>
              <a:ext cx="14288" cy="4763"/>
            </a:xfrm>
            <a:custGeom>
              <a:avLst/>
              <a:gdLst>
                <a:gd name="T0" fmla="*/ 34 w 34"/>
                <a:gd name="T1" fmla="*/ 11 h 11"/>
                <a:gd name="T2" fmla="*/ 34 w 34"/>
                <a:gd name="T3" fmla="*/ 5 h 11"/>
                <a:gd name="T4" fmla="*/ 12 w 34"/>
                <a:gd name="T5" fmla="*/ 6 h 11"/>
                <a:gd name="T6" fmla="*/ 12 w 34"/>
                <a:gd name="T7" fmla="*/ 0 h 11"/>
                <a:gd name="T8" fmla="*/ 0 w 34"/>
                <a:gd name="T9" fmla="*/ 0 h 11"/>
                <a:gd name="T10" fmla="*/ 1 w 34"/>
                <a:gd name="T11" fmla="*/ 11 h 11"/>
                <a:gd name="T12" fmla="*/ 34 w 3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4" y="11"/>
                  </a:moveTo>
                  <a:lnTo>
                    <a:pt x="34" y="5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34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Freeform 234"/>
            <p:cNvSpPr>
              <a:spLocks/>
            </p:cNvSpPr>
            <p:nvPr/>
          </p:nvSpPr>
          <p:spPr bwMode="auto">
            <a:xfrm>
              <a:off x="3033713" y="3373438"/>
              <a:ext cx="50800" cy="26987"/>
            </a:xfrm>
            <a:custGeom>
              <a:avLst/>
              <a:gdLst>
                <a:gd name="T0" fmla="*/ 0 w 129"/>
                <a:gd name="T1" fmla="*/ 65 h 65"/>
                <a:gd name="T2" fmla="*/ 25 w 129"/>
                <a:gd name="T3" fmla="*/ 64 h 65"/>
                <a:gd name="T4" fmla="*/ 25 w 129"/>
                <a:gd name="T5" fmla="*/ 53 h 65"/>
                <a:gd name="T6" fmla="*/ 45 w 129"/>
                <a:gd name="T7" fmla="*/ 53 h 65"/>
                <a:gd name="T8" fmla="*/ 45 w 129"/>
                <a:gd name="T9" fmla="*/ 43 h 65"/>
                <a:gd name="T10" fmla="*/ 57 w 129"/>
                <a:gd name="T11" fmla="*/ 43 h 65"/>
                <a:gd name="T12" fmla="*/ 57 w 129"/>
                <a:gd name="T13" fmla="*/ 31 h 65"/>
                <a:gd name="T14" fmla="*/ 66 w 129"/>
                <a:gd name="T15" fmla="*/ 31 h 65"/>
                <a:gd name="T16" fmla="*/ 66 w 129"/>
                <a:gd name="T17" fmla="*/ 19 h 65"/>
                <a:gd name="T18" fmla="*/ 105 w 129"/>
                <a:gd name="T19" fmla="*/ 18 h 65"/>
                <a:gd name="T20" fmla="*/ 105 w 129"/>
                <a:gd name="T21" fmla="*/ 8 h 65"/>
                <a:gd name="T22" fmla="*/ 129 w 129"/>
                <a:gd name="T23" fmla="*/ 8 h 65"/>
                <a:gd name="T24" fmla="*/ 128 w 129"/>
                <a:gd name="T2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65">
                  <a:moveTo>
                    <a:pt x="0" y="65"/>
                  </a:moveTo>
                  <a:lnTo>
                    <a:pt x="25" y="64"/>
                  </a:lnTo>
                  <a:lnTo>
                    <a:pt x="25" y="53"/>
                  </a:lnTo>
                  <a:lnTo>
                    <a:pt x="45" y="53"/>
                  </a:lnTo>
                  <a:lnTo>
                    <a:pt x="45" y="43"/>
                  </a:lnTo>
                  <a:lnTo>
                    <a:pt x="57" y="43"/>
                  </a:lnTo>
                  <a:lnTo>
                    <a:pt x="57" y="31"/>
                  </a:lnTo>
                  <a:lnTo>
                    <a:pt x="66" y="31"/>
                  </a:lnTo>
                  <a:lnTo>
                    <a:pt x="66" y="19"/>
                  </a:lnTo>
                  <a:lnTo>
                    <a:pt x="105" y="18"/>
                  </a:lnTo>
                  <a:lnTo>
                    <a:pt x="105" y="8"/>
                  </a:lnTo>
                  <a:lnTo>
                    <a:pt x="129" y="8"/>
                  </a:lnTo>
                  <a:lnTo>
                    <a:pt x="1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4" name="Freeform 235"/>
            <p:cNvSpPr>
              <a:spLocks/>
            </p:cNvSpPr>
            <p:nvPr/>
          </p:nvSpPr>
          <p:spPr bwMode="auto">
            <a:xfrm>
              <a:off x="3162300" y="3382963"/>
              <a:ext cx="15875" cy="17462"/>
            </a:xfrm>
            <a:custGeom>
              <a:avLst/>
              <a:gdLst>
                <a:gd name="T0" fmla="*/ 44 w 44"/>
                <a:gd name="T1" fmla="*/ 17 h 45"/>
                <a:gd name="T2" fmla="*/ 44 w 44"/>
                <a:gd name="T3" fmla="*/ 22 h 45"/>
                <a:gd name="T4" fmla="*/ 33 w 44"/>
                <a:gd name="T5" fmla="*/ 22 h 45"/>
                <a:gd name="T6" fmla="*/ 33 w 44"/>
                <a:gd name="T7" fmla="*/ 0 h 45"/>
                <a:gd name="T8" fmla="*/ 22 w 44"/>
                <a:gd name="T9" fmla="*/ 0 h 45"/>
                <a:gd name="T10" fmla="*/ 22 w 44"/>
                <a:gd name="T11" fmla="*/ 11 h 45"/>
                <a:gd name="T12" fmla="*/ 0 w 44"/>
                <a:gd name="T13" fmla="*/ 11 h 45"/>
                <a:gd name="T14" fmla="*/ 0 w 44"/>
                <a:gd name="T15" fmla="*/ 22 h 45"/>
                <a:gd name="T16" fmla="*/ 22 w 44"/>
                <a:gd name="T17" fmla="*/ 22 h 45"/>
                <a:gd name="T18" fmla="*/ 22 w 44"/>
                <a:gd name="T1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5">
                  <a:moveTo>
                    <a:pt x="44" y="17"/>
                  </a:moveTo>
                  <a:lnTo>
                    <a:pt x="44" y="22"/>
                  </a:lnTo>
                  <a:lnTo>
                    <a:pt x="33" y="22"/>
                  </a:lnTo>
                  <a:lnTo>
                    <a:pt x="33" y="0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5" name="Freeform 236"/>
            <p:cNvSpPr>
              <a:spLocks/>
            </p:cNvSpPr>
            <p:nvPr/>
          </p:nvSpPr>
          <p:spPr bwMode="auto">
            <a:xfrm>
              <a:off x="3178175" y="3378200"/>
              <a:ext cx="9525" cy="25400"/>
            </a:xfrm>
            <a:custGeom>
              <a:avLst/>
              <a:gdLst>
                <a:gd name="T0" fmla="*/ 0 w 22"/>
                <a:gd name="T1" fmla="*/ 64 h 64"/>
                <a:gd name="T2" fmla="*/ 0 w 22"/>
                <a:gd name="T3" fmla="*/ 45 h 64"/>
                <a:gd name="T4" fmla="*/ 11 w 22"/>
                <a:gd name="T5" fmla="*/ 45 h 64"/>
                <a:gd name="T6" fmla="*/ 11 w 22"/>
                <a:gd name="T7" fmla="*/ 34 h 64"/>
                <a:gd name="T8" fmla="*/ 22 w 22"/>
                <a:gd name="T9" fmla="*/ 33 h 64"/>
                <a:gd name="T10" fmla="*/ 22 w 22"/>
                <a:gd name="T11" fmla="*/ 0 h 64"/>
                <a:gd name="T12" fmla="*/ 11 w 22"/>
                <a:gd name="T13" fmla="*/ 1 h 64"/>
                <a:gd name="T14" fmla="*/ 11 w 22"/>
                <a:gd name="T15" fmla="*/ 12 h 64"/>
                <a:gd name="T16" fmla="*/ 0 w 22"/>
                <a:gd name="T17" fmla="*/ 12 h 64"/>
                <a:gd name="T18" fmla="*/ 0 w 22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64">
                  <a:moveTo>
                    <a:pt x="0" y="64"/>
                  </a:moveTo>
                  <a:lnTo>
                    <a:pt x="0" y="45"/>
                  </a:lnTo>
                  <a:lnTo>
                    <a:pt x="11" y="45"/>
                  </a:lnTo>
                  <a:lnTo>
                    <a:pt x="11" y="34"/>
                  </a:lnTo>
                  <a:lnTo>
                    <a:pt x="22" y="33"/>
                  </a:lnTo>
                  <a:lnTo>
                    <a:pt x="22" y="0"/>
                  </a:lnTo>
                  <a:lnTo>
                    <a:pt x="11" y="1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2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6" name="Freeform 237"/>
            <p:cNvSpPr>
              <a:spLocks/>
            </p:cNvSpPr>
            <p:nvPr/>
          </p:nvSpPr>
          <p:spPr bwMode="auto">
            <a:xfrm>
              <a:off x="3127375" y="3387725"/>
              <a:ext cx="23813" cy="17463"/>
            </a:xfrm>
            <a:custGeom>
              <a:avLst/>
              <a:gdLst>
                <a:gd name="T0" fmla="*/ 62 w 62"/>
                <a:gd name="T1" fmla="*/ 21 h 43"/>
                <a:gd name="T2" fmla="*/ 55 w 62"/>
                <a:gd name="T3" fmla="*/ 21 h 43"/>
                <a:gd name="T4" fmla="*/ 55 w 62"/>
                <a:gd name="T5" fmla="*/ 31 h 43"/>
                <a:gd name="T6" fmla="*/ 43 w 62"/>
                <a:gd name="T7" fmla="*/ 32 h 43"/>
                <a:gd name="T8" fmla="*/ 43 w 62"/>
                <a:gd name="T9" fmla="*/ 43 h 43"/>
                <a:gd name="T10" fmla="*/ 22 w 62"/>
                <a:gd name="T11" fmla="*/ 43 h 43"/>
                <a:gd name="T12" fmla="*/ 22 w 62"/>
                <a:gd name="T13" fmla="*/ 21 h 43"/>
                <a:gd name="T14" fmla="*/ 33 w 62"/>
                <a:gd name="T15" fmla="*/ 21 h 43"/>
                <a:gd name="T16" fmla="*/ 33 w 62"/>
                <a:gd name="T17" fmla="*/ 10 h 43"/>
                <a:gd name="T18" fmla="*/ 42 w 62"/>
                <a:gd name="T19" fmla="*/ 6 h 43"/>
                <a:gd name="T20" fmla="*/ 42 w 62"/>
                <a:gd name="T21" fmla="*/ 3 h 43"/>
                <a:gd name="T22" fmla="*/ 28 w 62"/>
                <a:gd name="T23" fmla="*/ 6 h 43"/>
                <a:gd name="T24" fmla="*/ 16 w 62"/>
                <a:gd name="T25" fmla="*/ 16 h 43"/>
                <a:gd name="T26" fmla="*/ 7 w 62"/>
                <a:gd name="T27" fmla="*/ 8 h 43"/>
                <a:gd name="T28" fmla="*/ 5 w 62"/>
                <a:gd name="T29" fmla="*/ 2 h 43"/>
                <a:gd name="T30" fmla="*/ 3 w 62"/>
                <a:gd name="T31" fmla="*/ 0 h 43"/>
                <a:gd name="T32" fmla="*/ 0 w 62"/>
                <a:gd name="T33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3">
                  <a:moveTo>
                    <a:pt x="62" y="21"/>
                  </a:moveTo>
                  <a:lnTo>
                    <a:pt x="55" y="21"/>
                  </a:lnTo>
                  <a:lnTo>
                    <a:pt x="55" y="31"/>
                  </a:lnTo>
                  <a:lnTo>
                    <a:pt x="43" y="32"/>
                  </a:lnTo>
                  <a:lnTo>
                    <a:pt x="43" y="43"/>
                  </a:lnTo>
                  <a:lnTo>
                    <a:pt x="22" y="43"/>
                  </a:lnTo>
                  <a:lnTo>
                    <a:pt x="22" y="21"/>
                  </a:lnTo>
                  <a:lnTo>
                    <a:pt x="33" y="21"/>
                  </a:lnTo>
                  <a:lnTo>
                    <a:pt x="33" y="10"/>
                  </a:lnTo>
                  <a:lnTo>
                    <a:pt x="42" y="6"/>
                  </a:lnTo>
                  <a:lnTo>
                    <a:pt x="42" y="3"/>
                  </a:lnTo>
                  <a:lnTo>
                    <a:pt x="28" y="6"/>
                  </a:lnTo>
                  <a:lnTo>
                    <a:pt x="16" y="16"/>
                  </a:lnTo>
                  <a:lnTo>
                    <a:pt x="7" y="8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7" name="Freeform 238"/>
            <p:cNvSpPr>
              <a:spLocks/>
            </p:cNvSpPr>
            <p:nvPr/>
          </p:nvSpPr>
          <p:spPr bwMode="auto">
            <a:xfrm>
              <a:off x="3319463" y="3386138"/>
              <a:ext cx="36512" cy="22225"/>
            </a:xfrm>
            <a:custGeom>
              <a:avLst/>
              <a:gdLst>
                <a:gd name="T0" fmla="*/ 94 w 94"/>
                <a:gd name="T1" fmla="*/ 0 h 54"/>
                <a:gd name="T2" fmla="*/ 90 w 94"/>
                <a:gd name="T3" fmla="*/ 3 h 54"/>
                <a:gd name="T4" fmla="*/ 90 w 94"/>
                <a:gd name="T5" fmla="*/ 6 h 54"/>
                <a:gd name="T6" fmla="*/ 81 w 94"/>
                <a:gd name="T7" fmla="*/ 11 h 54"/>
                <a:gd name="T8" fmla="*/ 73 w 94"/>
                <a:gd name="T9" fmla="*/ 21 h 54"/>
                <a:gd name="T10" fmla="*/ 61 w 94"/>
                <a:gd name="T11" fmla="*/ 32 h 54"/>
                <a:gd name="T12" fmla="*/ 18 w 94"/>
                <a:gd name="T13" fmla="*/ 42 h 54"/>
                <a:gd name="T14" fmla="*/ 0 w 94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54">
                  <a:moveTo>
                    <a:pt x="94" y="0"/>
                  </a:moveTo>
                  <a:lnTo>
                    <a:pt x="90" y="3"/>
                  </a:lnTo>
                  <a:lnTo>
                    <a:pt x="90" y="6"/>
                  </a:lnTo>
                  <a:lnTo>
                    <a:pt x="81" y="11"/>
                  </a:lnTo>
                  <a:lnTo>
                    <a:pt x="73" y="21"/>
                  </a:lnTo>
                  <a:lnTo>
                    <a:pt x="61" y="32"/>
                  </a:lnTo>
                  <a:lnTo>
                    <a:pt x="18" y="42"/>
                  </a:lnTo>
                  <a:lnTo>
                    <a:pt x="0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8" name="Freeform 239"/>
            <p:cNvSpPr>
              <a:spLocks/>
            </p:cNvSpPr>
            <p:nvPr/>
          </p:nvSpPr>
          <p:spPr bwMode="auto">
            <a:xfrm>
              <a:off x="2862263" y="3398838"/>
              <a:ext cx="14287" cy="9525"/>
            </a:xfrm>
            <a:custGeom>
              <a:avLst/>
              <a:gdLst>
                <a:gd name="T0" fmla="*/ 37 w 37"/>
                <a:gd name="T1" fmla="*/ 23 h 23"/>
                <a:gd name="T2" fmla="*/ 35 w 37"/>
                <a:gd name="T3" fmla="*/ 0 h 23"/>
                <a:gd name="T4" fmla="*/ 12 w 37"/>
                <a:gd name="T5" fmla="*/ 0 h 23"/>
                <a:gd name="T6" fmla="*/ 12 w 37"/>
                <a:gd name="T7" fmla="*/ 11 h 23"/>
                <a:gd name="T8" fmla="*/ 0 w 37"/>
                <a:gd name="T9" fmla="*/ 12 h 23"/>
                <a:gd name="T10" fmla="*/ 0 w 37"/>
                <a:gd name="T11" fmla="*/ 23 h 23"/>
                <a:gd name="T12" fmla="*/ 37 w 37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23"/>
                  </a:moveTo>
                  <a:lnTo>
                    <a:pt x="35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37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9" name="Freeform 240"/>
            <p:cNvSpPr>
              <a:spLocks/>
            </p:cNvSpPr>
            <p:nvPr/>
          </p:nvSpPr>
          <p:spPr bwMode="auto">
            <a:xfrm>
              <a:off x="2927350" y="3398838"/>
              <a:ext cx="17463" cy="9525"/>
            </a:xfrm>
            <a:custGeom>
              <a:avLst/>
              <a:gdLst>
                <a:gd name="T0" fmla="*/ 44 w 44"/>
                <a:gd name="T1" fmla="*/ 23 h 23"/>
                <a:gd name="T2" fmla="*/ 44 w 44"/>
                <a:gd name="T3" fmla="*/ 11 h 23"/>
                <a:gd name="T4" fmla="*/ 22 w 44"/>
                <a:gd name="T5" fmla="*/ 11 h 23"/>
                <a:gd name="T6" fmla="*/ 22 w 44"/>
                <a:gd name="T7" fmla="*/ 0 h 23"/>
                <a:gd name="T8" fmla="*/ 0 w 44"/>
                <a:gd name="T9" fmla="*/ 1 h 23"/>
                <a:gd name="T10" fmla="*/ 0 w 44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3">
                  <a:moveTo>
                    <a:pt x="44" y="23"/>
                  </a:moveTo>
                  <a:lnTo>
                    <a:pt x="44" y="11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0" y="1"/>
                  </a:lnTo>
                  <a:lnTo>
                    <a:pt x="0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0" name="Line 241"/>
            <p:cNvSpPr>
              <a:spLocks noChangeShapeType="1"/>
            </p:cNvSpPr>
            <p:nvPr/>
          </p:nvSpPr>
          <p:spPr bwMode="auto">
            <a:xfrm>
              <a:off x="2927350" y="3408363"/>
              <a:ext cx="1746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1" name="Freeform 242"/>
            <p:cNvSpPr>
              <a:spLocks/>
            </p:cNvSpPr>
            <p:nvPr/>
          </p:nvSpPr>
          <p:spPr bwMode="auto">
            <a:xfrm>
              <a:off x="3268663" y="3379788"/>
              <a:ext cx="60325" cy="34925"/>
            </a:xfrm>
            <a:custGeom>
              <a:avLst/>
              <a:gdLst>
                <a:gd name="T0" fmla="*/ 129 w 152"/>
                <a:gd name="T1" fmla="*/ 70 h 87"/>
                <a:gd name="T2" fmla="*/ 118 w 152"/>
                <a:gd name="T3" fmla="*/ 85 h 87"/>
                <a:gd name="T4" fmla="*/ 109 w 152"/>
                <a:gd name="T5" fmla="*/ 87 h 87"/>
                <a:gd name="T6" fmla="*/ 108 w 152"/>
                <a:gd name="T7" fmla="*/ 66 h 87"/>
                <a:gd name="T8" fmla="*/ 119 w 152"/>
                <a:gd name="T9" fmla="*/ 66 h 87"/>
                <a:gd name="T10" fmla="*/ 119 w 152"/>
                <a:gd name="T11" fmla="*/ 55 h 87"/>
                <a:gd name="T12" fmla="*/ 97 w 152"/>
                <a:gd name="T13" fmla="*/ 55 h 87"/>
                <a:gd name="T14" fmla="*/ 97 w 152"/>
                <a:gd name="T15" fmla="*/ 44 h 87"/>
                <a:gd name="T16" fmla="*/ 73 w 152"/>
                <a:gd name="T17" fmla="*/ 44 h 87"/>
                <a:gd name="T18" fmla="*/ 74 w 152"/>
                <a:gd name="T19" fmla="*/ 57 h 87"/>
                <a:gd name="T20" fmla="*/ 65 w 152"/>
                <a:gd name="T21" fmla="*/ 57 h 87"/>
                <a:gd name="T22" fmla="*/ 65 w 152"/>
                <a:gd name="T23" fmla="*/ 66 h 87"/>
                <a:gd name="T24" fmla="*/ 59 w 152"/>
                <a:gd name="T25" fmla="*/ 66 h 87"/>
                <a:gd name="T26" fmla="*/ 59 w 152"/>
                <a:gd name="T27" fmla="*/ 63 h 87"/>
                <a:gd name="T28" fmla="*/ 54 w 152"/>
                <a:gd name="T29" fmla="*/ 63 h 87"/>
                <a:gd name="T30" fmla="*/ 54 w 152"/>
                <a:gd name="T31" fmla="*/ 44 h 87"/>
                <a:gd name="T32" fmla="*/ 64 w 152"/>
                <a:gd name="T33" fmla="*/ 44 h 87"/>
                <a:gd name="T34" fmla="*/ 73 w 152"/>
                <a:gd name="T35" fmla="*/ 42 h 87"/>
                <a:gd name="T36" fmla="*/ 73 w 152"/>
                <a:gd name="T37" fmla="*/ 34 h 87"/>
                <a:gd name="T38" fmla="*/ 84 w 152"/>
                <a:gd name="T39" fmla="*/ 33 h 87"/>
                <a:gd name="T40" fmla="*/ 84 w 152"/>
                <a:gd name="T41" fmla="*/ 39 h 87"/>
                <a:gd name="T42" fmla="*/ 86 w 152"/>
                <a:gd name="T43" fmla="*/ 38 h 87"/>
                <a:gd name="T44" fmla="*/ 97 w 152"/>
                <a:gd name="T45" fmla="*/ 29 h 87"/>
                <a:gd name="T46" fmla="*/ 97 w 152"/>
                <a:gd name="T47" fmla="*/ 22 h 87"/>
                <a:gd name="T48" fmla="*/ 152 w 152"/>
                <a:gd name="T49" fmla="*/ 23 h 87"/>
                <a:gd name="T50" fmla="*/ 152 w 152"/>
                <a:gd name="T51" fmla="*/ 0 h 87"/>
                <a:gd name="T52" fmla="*/ 83 w 152"/>
                <a:gd name="T53" fmla="*/ 1 h 87"/>
                <a:gd name="T54" fmla="*/ 83 w 152"/>
                <a:gd name="T55" fmla="*/ 23 h 87"/>
                <a:gd name="T56" fmla="*/ 64 w 152"/>
                <a:gd name="T57" fmla="*/ 23 h 87"/>
                <a:gd name="T58" fmla="*/ 64 w 152"/>
                <a:gd name="T59" fmla="*/ 11 h 87"/>
                <a:gd name="T60" fmla="*/ 42 w 152"/>
                <a:gd name="T61" fmla="*/ 12 h 87"/>
                <a:gd name="T62" fmla="*/ 42 w 152"/>
                <a:gd name="T63" fmla="*/ 33 h 87"/>
                <a:gd name="T64" fmla="*/ 9 w 152"/>
                <a:gd name="T65" fmla="*/ 34 h 87"/>
                <a:gd name="T66" fmla="*/ 9 w 152"/>
                <a:gd name="T67" fmla="*/ 44 h 87"/>
                <a:gd name="T68" fmla="*/ 0 w 152"/>
                <a:gd name="T69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87">
                  <a:moveTo>
                    <a:pt x="129" y="70"/>
                  </a:moveTo>
                  <a:lnTo>
                    <a:pt x="118" y="85"/>
                  </a:lnTo>
                  <a:lnTo>
                    <a:pt x="109" y="87"/>
                  </a:lnTo>
                  <a:lnTo>
                    <a:pt x="108" y="66"/>
                  </a:lnTo>
                  <a:lnTo>
                    <a:pt x="119" y="66"/>
                  </a:lnTo>
                  <a:lnTo>
                    <a:pt x="119" y="55"/>
                  </a:lnTo>
                  <a:lnTo>
                    <a:pt x="97" y="55"/>
                  </a:lnTo>
                  <a:lnTo>
                    <a:pt x="97" y="44"/>
                  </a:lnTo>
                  <a:lnTo>
                    <a:pt x="73" y="44"/>
                  </a:lnTo>
                  <a:lnTo>
                    <a:pt x="74" y="57"/>
                  </a:lnTo>
                  <a:lnTo>
                    <a:pt x="65" y="57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63"/>
                  </a:lnTo>
                  <a:lnTo>
                    <a:pt x="54" y="63"/>
                  </a:lnTo>
                  <a:lnTo>
                    <a:pt x="54" y="44"/>
                  </a:lnTo>
                  <a:lnTo>
                    <a:pt x="64" y="44"/>
                  </a:lnTo>
                  <a:lnTo>
                    <a:pt x="73" y="42"/>
                  </a:lnTo>
                  <a:lnTo>
                    <a:pt x="73" y="34"/>
                  </a:lnTo>
                  <a:lnTo>
                    <a:pt x="84" y="33"/>
                  </a:lnTo>
                  <a:lnTo>
                    <a:pt x="84" y="39"/>
                  </a:lnTo>
                  <a:lnTo>
                    <a:pt x="86" y="38"/>
                  </a:lnTo>
                  <a:lnTo>
                    <a:pt x="97" y="29"/>
                  </a:lnTo>
                  <a:lnTo>
                    <a:pt x="97" y="22"/>
                  </a:lnTo>
                  <a:lnTo>
                    <a:pt x="152" y="23"/>
                  </a:lnTo>
                  <a:lnTo>
                    <a:pt x="152" y="0"/>
                  </a:lnTo>
                  <a:lnTo>
                    <a:pt x="83" y="1"/>
                  </a:lnTo>
                  <a:lnTo>
                    <a:pt x="83" y="23"/>
                  </a:lnTo>
                  <a:lnTo>
                    <a:pt x="64" y="23"/>
                  </a:lnTo>
                  <a:lnTo>
                    <a:pt x="64" y="11"/>
                  </a:lnTo>
                  <a:lnTo>
                    <a:pt x="42" y="12"/>
                  </a:lnTo>
                  <a:lnTo>
                    <a:pt x="42" y="33"/>
                  </a:lnTo>
                  <a:lnTo>
                    <a:pt x="9" y="34"/>
                  </a:lnTo>
                  <a:lnTo>
                    <a:pt x="9" y="44"/>
                  </a:lnTo>
                  <a:lnTo>
                    <a:pt x="0" y="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Freeform 243"/>
            <p:cNvSpPr>
              <a:spLocks/>
            </p:cNvSpPr>
            <p:nvPr/>
          </p:nvSpPr>
          <p:spPr bwMode="auto">
            <a:xfrm>
              <a:off x="3178175" y="3406775"/>
              <a:ext cx="9525" cy="7938"/>
            </a:xfrm>
            <a:custGeom>
              <a:avLst/>
              <a:gdLst>
                <a:gd name="T0" fmla="*/ 22 w 22"/>
                <a:gd name="T1" fmla="*/ 2 h 21"/>
                <a:gd name="T2" fmla="*/ 22 w 22"/>
                <a:gd name="T3" fmla="*/ 0 h 21"/>
                <a:gd name="T4" fmla="*/ 0 w 22"/>
                <a:gd name="T5" fmla="*/ 0 h 21"/>
                <a:gd name="T6" fmla="*/ 0 w 22"/>
                <a:gd name="T7" fmla="*/ 8 h 21"/>
                <a:gd name="T8" fmla="*/ 11 w 22"/>
                <a:gd name="T9" fmla="*/ 7 h 21"/>
                <a:gd name="T10" fmla="*/ 22 w 22"/>
                <a:gd name="T11" fmla="*/ 21 h 21"/>
                <a:gd name="T12" fmla="*/ 22 w 22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2" y="2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1" y="7"/>
                  </a:lnTo>
                  <a:lnTo>
                    <a:pt x="22" y="21"/>
                  </a:lnTo>
                  <a:lnTo>
                    <a:pt x="22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" name="Freeform 244"/>
            <p:cNvSpPr>
              <a:spLocks/>
            </p:cNvSpPr>
            <p:nvPr/>
          </p:nvSpPr>
          <p:spPr bwMode="auto">
            <a:xfrm>
              <a:off x="3013075" y="3400425"/>
              <a:ext cx="20638" cy="17463"/>
            </a:xfrm>
            <a:custGeom>
              <a:avLst/>
              <a:gdLst>
                <a:gd name="T0" fmla="*/ 0 w 51"/>
                <a:gd name="T1" fmla="*/ 45 h 45"/>
                <a:gd name="T2" fmla="*/ 0 w 51"/>
                <a:gd name="T3" fmla="*/ 22 h 45"/>
                <a:gd name="T4" fmla="*/ 43 w 51"/>
                <a:gd name="T5" fmla="*/ 22 h 45"/>
                <a:gd name="T6" fmla="*/ 43 w 51"/>
                <a:gd name="T7" fmla="*/ 0 h 45"/>
                <a:gd name="T8" fmla="*/ 51 w 51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5">
                  <a:moveTo>
                    <a:pt x="0" y="45"/>
                  </a:moveTo>
                  <a:lnTo>
                    <a:pt x="0" y="22"/>
                  </a:lnTo>
                  <a:lnTo>
                    <a:pt x="43" y="22"/>
                  </a:lnTo>
                  <a:lnTo>
                    <a:pt x="43" y="0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4" name="Freeform 245"/>
            <p:cNvSpPr>
              <a:spLocks/>
            </p:cNvSpPr>
            <p:nvPr/>
          </p:nvSpPr>
          <p:spPr bwMode="auto">
            <a:xfrm>
              <a:off x="3130550" y="3397250"/>
              <a:ext cx="26988" cy="20638"/>
            </a:xfrm>
            <a:custGeom>
              <a:avLst/>
              <a:gdLst>
                <a:gd name="T0" fmla="*/ 0 w 68"/>
                <a:gd name="T1" fmla="*/ 52 h 52"/>
                <a:gd name="T2" fmla="*/ 0 w 68"/>
                <a:gd name="T3" fmla="*/ 40 h 52"/>
                <a:gd name="T4" fmla="*/ 12 w 68"/>
                <a:gd name="T5" fmla="*/ 40 h 52"/>
                <a:gd name="T6" fmla="*/ 12 w 68"/>
                <a:gd name="T7" fmla="*/ 29 h 52"/>
                <a:gd name="T8" fmla="*/ 22 w 68"/>
                <a:gd name="T9" fmla="*/ 29 h 52"/>
                <a:gd name="T10" fmla="*/ 23 w 68"/>
                <a:gd name="T11" fmla="*/ 36 h 52"/>
                <a:gd name="T12" fmla="*/ 33 w 68"/>
                <a:gd name="T13" fmla="*/ 36 h 52"/>
                <a:gd name="T14" fmla="*/ 33 w 68"/>
                <a:gd name="T15" fmla="*/ 29 h 52"/>
                <a:gd name="T16" fmla="*/ 56 w 68"/>
                <a:gd name="T17" fmla="*/ 28 h 52"/>
                <a:gd name="T18" fmla="*/ 56 w 68"/>
                <a:gd name="T19" fmla="*/ 23 h 52"/>
                <a:gd name="T20" fmla="*/ 68 w 68"/>
                <a:gd name="T21" fmla="*/ 23 h 52"/>
                <a:gd name="T22" fmla="*/ 67 w 68"/>
                <a:gd name="T23" fmla="*/ 0 h 52"/>
                <a:gd name="T24" fmla="*/ 52 w 68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2">
                  <a:moveTo>
                    <a:pt x="0" y="52"/>
                  </a:moveTo>
                  <a:lnTo>
                    <a:pt x="0" y="40"/>
                  </a:lnTo>
                  <a:lnTo>
                    <a:pt x="12" y="40"/>
                  </a:lnTo>
                  <a:lnTo>
                    <a:pt x="12" y="29"/>
                  </a:lnTo>
                  <a:lnTo>
                    <a:pt x="22" y="29"/>
                  </a:lnTo>
                  <a:lnTo>
                    <a:pt x="23" y="36"/>
                  </a:lnTo>
                  <a:lnTo>
                    <a:pt x="33" y="36"/>
                  </a:lnTo>
                  <a:lnTo>
                    <a:pt x="33" y="29"/>
                  </a:lnTo>
                  <a:lnTo>
                    <a:pt x="56" y="28"/>
                  </a:lnTo>
                  <a:lnTo>
                    <a:pt x="56" y="23"/>
                  </a:lnTo>
                  <a:lnTo>
                    <a:pt x="68" y="23"/>
                  </a:lnTo>
                  <a:lnTo>
                    <a:pt x="67" y="0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Freeform 246"/>
            <p:cNvSpPr>
              <a:spLocks/>
            </p:cNvSpPr>
            <p:nvPr/>
          </p:nvSpPr>
          <p:spPr bwMode="auto">
            <a:xfrm>
              <a:off x="2944813" y="3408363"/>
              <a:ext cx="20637" cy="14287"/>
            </a:xfrm>
            <a:custGeom>
              <a:avLst/>
              <a:gdLst>
                <a:gd name="T0" fmla="*/ 0 w 53"/>
                <a:gd name="T1" fmla="*/ 0 h 35"/>
                <a:gd name="T2" fmla="*/ 0 w 53"/>
                <a:gd name="T3" fmla="*/ 23 h 35"/>
                <a:gd name="T4" fmla="*/ 20 w 53"/>
                <a:gd name="T5" fmla="*/ 24 h 35"/>
                <a:gd name="T6" fmla="*/ 21 w 53"/>
                <a:gd name="T7" fmla="*/ 35 h 35"/>
                <a:gd name="T8" fmla="*/ 53 w 53"/>
                <a:gd name="T9" fmla="*/ 35 h 35"/>
                <a:gd name="T10" fmla="*/ 53 w 53"/>
                <a:gd name="T11" fmla="*/ 24 h 35"/>
                <a:gd name="T12" fmla="*/ 42 w 53"/>
                <a:gd name="T13" fmla="*/ 24 h 35"/>
                <a:gd name="T14" fmla="*/ 42 w 53"/>
                <a:gd name="T15" fmla="*/ 13 h 35"/>
                <a:gd name="T16" fmla="*/ 31 w 53"/>
                <a:gd name="T17" fmla="*/ 13 h 35"/>
                <a:gd name="T18" fmla="*/ 31 w 53"/>
                <a:gd name="T19" fmla="*/ 2 h 35"/>
                <a:gd name="T20" fmla="*/ 0 w 53"/>
                <a:gd name="T2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35">
                  <a:moveTo>
                    <a:pt x="0" y="0"/>
                  </a:moveTo>
                  <a:lnTo>
                    <a:pt x="0" y="23"/>
                  </a:lnTo>
                  <a:lnTo>
                    <a:pt x="20" y="24"/>
                  </a:lnTo>
                  <a:lnTo>
                    <a:pt x="21" y="35"/>
                  </a:lnTo>
                  <a:lnTo>
                    <a:pt x="53" y="35"/>
                  </a:lnTo>
                  <a:lnTo>
                    <a:pt x="53" y="24"/>
                  </a:lnTo>
                  <a:lnTo>
                    <a:pt x="42" y="24"/>
                  </a:lnTo>
                  <a:lnTo>
                    <a:pt x="42" y="13"/>
                  </a:lnTo>
                  <a:lnTo>
                    <a:pt x="31" y="13"/>
                  </a:lnTo>
                  <a:lnTo>
                    <a:pt x="31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6" name="Line 247"/>
            <p:cNvSpPr>
              <a:spLocks noChangeShapeType="1"/>
            </p:cNvSpPr>
            <p:nvPr/>
          </p:nvSpPr>
          <p:spPr bwMode="auto">
            <a:xfrm>
              <a:off x="2876550" y="3408363"/>
              <a:ext cx="1588" cy="158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7" name="Freeform 248"/>
            <p:cNvSpPr>
              <a:spLocks/>
            </p:cNvSpPr>
            <p:nvPr/>
          </p:nvSpPr>
          <p:spPr bwMode="auto">
            <a:xfrm>
              <a:off x="3098800" y="3390900"/>
              <a:ext cx="30163" cy="34925"/>
            </a:xfrm>
            <a:custGeom>
              <a:avLst/>
              <a:gdLst>
                <a:gd name="T0" fmla="*/ 0 w 76"/>
                <a:gd name="T1" fmla="*/ 85 h 85"/>
                <a:gd name="T2" fmla="*/ 16 w 76"/>
                <a:gd name="T3" fmla="*/ 85 h 85"/>
                <a:gd name="T4" fmla="*/ 17 w 76"/>
                <a:gd name="T5" fmla="*/ 74 h 85"/>
                <a:gd name="T6" fmla="*/ 49 w 76"/>
                <a:gd name="T7" fmla="*/ 73 h 85"/>
                <a:gd name="T8" fmla="*/ 47 w 76"/>
                <a:gd name="T9" fmla="*/ 62 h 85"/>
                <a:gd name="T10" fmla="*/ 36 w 76"/>
                <a:gd name="T11" fmla="*/ 62 h 85"/>
                <a:gd name="T12" fmla="*/ 36 w 76"/>
                <a:gd name="T13" fmla="*/ 53 h 85"/>
                <a:gd name="T14" fmla="*/ 47 w 76"/>
                <a:gd name="T15" fmla="*/ 53 h 85"/>
                <a:gd name="T16" fmla="*/ 47 w 76"/>
                <a:gd name="T17" fmla="*/ 42 h 85"/>
                <a:gd name="T18" fmla="*/ 69 w 76"/>
                <a:gd name="T19" fmla="*/ 43 h 85"/>
                <a:gd name="T20" fmla="*/ 65 w 76"/>
                <a:gd name="T21" fmla="*/ 25 h 85"/>
                <a:gd name="T22" fmla="*/ 63 w 76"/>
                <a:gd name="T23" fmla="*/ 19 h 85"/>
                <a:gd name="T24" fmla="*/ 76 w 76"/>
                <a:gd name="T25" fmla="*/ 16 h 85"/>
                <a:gd name="T26" fmla="*/ 71 w 76"/>
                <a:gd name="T2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5">
                  <a:moveTo>
                    <a:pt x="0" y="85"/>
                  </a:moveTo>
                  <a:lnTo>
                    <a:pt x="16" y="85"/>
                  </a:lnTo>
                  <a:lnTo>
                    <a:pt x="17" y="74"/>
                  </a:lnTo>
                  <a:lnTo>
                    <a:pt x="49" y="73"/>
                  </a:lnTo>
                  <a:lnTo>
                    <a:pt x="47" y="62"/>
                  </a:lnTo>
                  <a:lnTo>
                    <a:pt x="36" y="62"/>
                  </a:lnTo>
                  <a:lnTo>
                    <a:pt x="36" y="53"/>
                  </a:lnTo>
                  <a:lnTo>
                    <a:pt x="47" y="53"/>
                  </a:lnTo>
                  <a:lnTo>
                    <a:pt x="47" y="42"/>
                  </a:lnTo>
                  <a:lnTo>
                    <a:pt x="69" y="43"/>
                  </a:lnTo>
                  <a:lnTo>
                    <a:pt x="65" y="25"/>
                  </a:lnTo>
                  <a:lnTo>
                    <a:pt x="63" y="19"/>
                  </a:lnTo>
                  <a:lnTo>
                    <a:pt x="76" y="16"/>
                  </a:lnTo>
                  <a:lnTo>
                    <a:pt x="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8" name="Freeform 249"/>
            <p:cNvSpPr>
              <a:spLocks/>
            </p:cNvSpPr>
            <p:nvPr/>
          </p:nvSpPr>
          <p:spPr bwMode="auto">
            <a:xfrm>
              <a:off x="3130550" y="3400425"/>
              <a:ext cx="39688" cy="25400"/>
            </a:xfrm>
            <a:custGeom>
              <a:avLst/>
              <a:gdLst>
                <a:gd name="T0" fmla="*/ 99 w 99"/>
                <a:gd name="T1" fmla="*/ 0 h 61"/>
                <a:gd name="T2" fmla="*/ 88 w 99"/>
                <a:gd name="T3" fmla="*/ 0 h 61"/>
                <a:gd name="T4" fmla="*/ 88 w 99"/>
                <a:gd name="T5" fmla="*/ 11 h 61"/>
                <a:gd name="T6" fmla="*/ 99 w 99"/>
                <a:gd name="T7" fmla="*/ 11 h 61"/>
                <a:gd name="T8" fmla="*/ 99 w 99"/>
                <a:gd name="T9" fmla="*/ 16 h 61"/>
                <a:gd name="T10" fmla="*/ 88 w 99"/>
                <a:gd name="T11" fmla="*/ 18 h 61"/>
                <a:gd name="T12" fmla="*/ 88 w 99"/>
                <a:gd name="T13" fmla="*/ 28 h 61"/>
                <a:gd name="T14" fmla="*/ 77 w 99"/>
                <a:gd name="T15" fmla="*/ 28 h 61"/>
                <a:gd name="T16" fmla="*/ 77 w 99"/>
                <a:gd name="T17" fmla="*/ 39 h 61"/>
                <a:gd name="T18" fmla="*/ 56 w 99"/>
                <a:gd name="T19" fmla="*/ 39 h 61"/>
                <a:gd name="T20" fmla="*/ 56 w 99"/>
                <a:gd name="T21" fmla="*/ 50 h 61"/>
                <a:gd name="T22" fmla="*/ 33 w 99"/>
                <a:gd name="T23" fmla="*/ 50 h 61"/>
                <a:gd name="T24" fmla="*/ 34 w 99"/>
                <a:gd name="T25" fmla="*/ 61 h 61"/>
                <a:gd name="T26" fmla="*/ 0 w 99"/>
                <a:gd name="T27" fmla="*/ 61 h 61"/>
                <a:gd name="T28" fmla="*/ 0 w 99"/>
                <a:gd name="T29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61">
                  <a:moveTo>
                    <a:pt x="99" y="0"/>
                  </a:moveTo>
                  <a:lnTo>
                    <a:pt x="88" y="0"/>
                  </a:lnTo>
                  <a:lnTo>
                    <a:pt x="88" y="11"/>
                  </a:lnTo>
                  <a:lnTo>
                    <a:pt x="99" y="11"/>
                  </a:lnTo>
                  <a:lnTo>
                    <a:pt x="99" y="16"/>
                  </a:lnTo>
                  <a:lnTo>
                    <a:pt x="88" y="18"/>
                  </a:lnTo>
                  <a:lnTo>
                    <a:pt x="88" y="28"/>
                  </a:lnTo>
                  <a:lnTo>
                    <a:pt x="77" y="28"/>
                  </a:lnTo>
                  <a:lnTo>
                    <a:pt x="77" y="39"/>
                  </a:lnTo>
                  <a:lnTo>
                    <a:pt x="56" y="39"/>
                  </a:lnTo>
                  <a:lnTo>
                    <a:pt x="56" y="50"/>
                  </a:lnTo>
                  <a:lnTo>
                    <a:pt x="33" y="50"/>
                  </a:lnTo>
                  <a:lnTo>
                    <a:pt x="34" y="61"/>
                  </a:lnTo>
                  <a:lnTo>
                    <a:pt x="0" y="61"/>
                  </a:lnTo>
                  <a:lnTo>
                    <a:pt x="0" y="4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9" name="Freeform 250"/>
            <p:cNvSpPr>
              <a:spLocks/>
            </p:cNvSpPr>
            <p:nvPr/>
          </p:nvSpPr>
          <p:spPr bwMode="auto">
            <a:xfrm>
              <a:off x="2970213" y="3417888"/>
              <a:ext cx="9525" cy="9525"/>
            </a:xfrm>
            <a:custGeom>
              <a:avLst/>
              <a:gdLst>
                <a:gd name="T0" fmla="*/ 18 w 21"/>
                <a:gd name="T1" fmla="*/ 0 h 23"/>
                <a:gd name="T2" fmla="*/ 10 w 21"/>
                <a:gd name="T3" fmla="*/ 1 h 23"/>
                <a:gd name="T4" fmla="*/ 10 w 21"/>
                <a:gd name="T5" fmla="*/ 12 h 23"/>
                <a:gd name="T6" fmla="*/ 0 w 21"/>
                <a:gd name="T7" fmla="*/ 12 h 23"/>
                <a:gd name="T8" fmla="*/ 1 w 21"/>
                <a:gd name="T9" fmla="*/ 23 h 23"/>
                <a:gd name="T10" fmla="*/ 21 w 21"/>
                <a:gd name="T11" fmla="*/ 22 h 23"/>
                <a:gd name="T12" fmla="*/ 20 w 21"/>
                <a:gd name="T13" fmla="*/ 0 h 23"/>
                <a:gd name="T14" fmla="*/ 18 w 2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3">
                  <a:moveTo>
                    <a:pt x="18" y="0"/>
                  </a:moveTo>
                  <a:lnTo>
                    <a:pt x="10" y="1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" y="23"/>
                  </a:lnTo>
                  <a:lnTo>
                    <a:pt x="21" y="22"/>
                  </a:lnTo>
                  <a:lnTo>
                    <a:pt x="20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0" name="Freeform 251"/>
            <p:cNvSpPr>
              <a:spLocks/>
            </p:cNvSpPr>
            <p:nvPr/>
          </p:nvSpPr>
          <p:spPr bwMode="auto">
            <a:xfrm>
              <a:off x="2894013" y="3390900"/>
              <a:ext cx="33337" cy="36513"/>
            </a:xfrm>
            <a:custGeom>
              <a:avLst/>
              <a:gdLst>
                <a:gd name="T0" fmla="*/ 87 w 87"/>
                <a:gd name="T1" fmla="*/ 44 h 90"/>
                <a:gd name="T2" fmla="*/ 44 w 87"/>
                <a:gd name="T3" fmla="*/ 46 h 90"/>
                <a:gd name="T4" fmla="*/ 41 w 87"/>
                <a:gd name="T5" fmla="*/ 22 h 90"/>
                <a:gd name="T6" fmla="*/ 32 w 87"/>
                <a:gd name="T7" fmla="*/ 22 h 90"/>
                <a:gd name="T8" fmla="*/ 32 w 87"/>
                <a:gd name="T9" fmla="*/ 11 h 90"/>
                <a:gd name="T10" fmla="*/ 22 w 87"/>
                <a:gd name="T11" fmla="*/ 11 h 90"/>
                <a:gd name="T12" fmla="*/ 22 w 87"/>
                <a:gd name="T13" fmla="*/ 0 h 90"/>
                <a:gd name="T14" fmla="*/ 0 w 87"/>
                <a:gd name="T15" fmla="*/ 0 h 90"/>
                <a:gd name="T16" fmla="*/ 3 w 87"/>
                <a:gd name="T17" fmla="*/ 44 h 90"/>
                <a:gd name="T18" fmla="*/ 23 w 87"/>
                <a:gd name="T19" fmla="*/ 44 h 90"/>
                <a:gd name="T20" fmla="*/ 23 w 87"/>
                <a:gd name="T21" fmla="*/ 55 h 90"/>
                <a:gd name="T22" fmla="*/ 33 w 87"/>
                <a:gd name="T23" fmla="*/ 55 h 90"/>
                <a:gd name="T24" fmla="*/ 33 w 87"/>
                <a:gd name="T25" fmla="*/ 68 h 90"/>
                <a:gd name="T26" fmla="*/ 44 w 87"/>
                <a:gd name="T27" fmla="*/ 68 h 90"/>
                <a:gd name="T28" fmla="*/ 45 w 87"/>
                <a:gd name="T29" fmla="*/ 90 h 90"/>
                <a:gd name="T30" fmla="*/ 65 w 87"/>
                <a:gd name="T31" fmla="*/ 90 h 90"/>
                <a:gd name="T32" fmla="*/ 65 w 87"/>
                <a:gd name="T33" fmla="*/ 79 h 90"/>
                <a:gd name="T34" fmla="*/ 76 w 87"/>
                <a:gd name="T35" fmla="*/ 79 h 90"/>
                <a:gd name="T36" fmla="*/ 75 w 87"/>
                <a:gd name="T37" fmla="*/ 55 h 90"/>
                <a:gd name="T38" fmla="*/ 87 w 87"/>
                <a:gd name="T39" fmla="*/ 55 h 90"/>
                <a:gd name="T40" fmla="*/ 87 w 87"/>
                <a:gd name="T41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" h="90">
                  <a:moveTo>
                    <a:pt x="87" y="44"/>
                  </a:moveTo>
                  <a:lnTo>
                    <a:pt x="44" y="46"/>
                  </a:lnTo>
                  <a:lnTo>
                    <a:pt x="41" y="22"/>
                  </a:lnTo>
                  <a:lnTo>
                    <a:pt x="32" y="22"/>
                  </a:lnTo>
                  <a:lnTo>
                    <a:pt x="32" y="11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3" y="44"/>
                  </a:lnTo>
                  <a:lnTo>
                    <a:pt x="23" y="44"/>
                  </a:lnTo>
                  <a:lnTo>
                    <a:pt x="23" y="55"/>
                  </a:lnTo>
                  <a:lnTo>
                    <a:pt x="33" y="55"/>
                  </a:lnTo>
                  <a:lnTo>
                    <a:pt x="33" y="68"/>
                  </a:lnTo>
                  <a:lnTo>
                    <a:pt x="44" y="68"/>
                  </a:lnTo>
                  <a:lnTo>
                    <a:pt x="45" y="90"/>
                  </a:lnTo>
                  <a:lnTo>
                    <a:pt x="65" y="90"/>
                  </a:lnTo>
                  <a:lnTo>
                    <a:pt x="65" y="79"/>
                  </a:lnTo>
                  <a:lnTo>
                    <a:pt x="76" y="79"/>
                  </a:lnTo>
                  <a:lnTo>
                    <a:pt x="75" y="55"/>
                  </a:lnTo>
                  <a:lnTo>
                    <a:pt x="87" y="55"/>
                  </a:lnTo>
                  <a:lnTo>
                    <a:pt x="87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1" name="Freeform 252"/>
            <p:cNvSpPr>
              <a:spLocks/>
            </p:cNvSpPr>
            <p:nvPr/>
          </p:nvSpPr>
          <p:spPr bwMode="auto">
            <a:xfrm>
              <a:off x="2876550" y="3408363"/>
              <a:ext cx="17463" cy="19050"/>
            </a:xfrm>
            <a:custGeom>
              <a:avLst/>
              <a:gdLst>
                <a:gd name="T0" fmla="*/ 42 w 44"/>
                <a:gd name="T1" fmla="*/ 46 h 46"/>
                <a:gd name="T2" fmla="*/ 44 w 44"/>
                <a:gd name="T3" fmla="*/ 11 h 46"/>
                <a:gd name="T4" fmla="*/ 22 w 44"/>
                <a:gd name="T5" fmla="*/ 10 h 46"/>
                <a:gd name="T6" fmla="*/ 22 w 44"/>
                <a:gd name="T7" fmla="*/ 0 h 46"/>
                <a:gd name="T8" fmla="*/ 0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42" y="46"/>
                  </a:moveTo>
                  <a:lnTo>
                    <a:pt x="44" y="11"/>
                  </a:lnTo>
                  <a:lnTo>
                    <a:pt x="22" y="1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2" name="Line 253"/>
            <p:cNvSpPr>
              <a:spLocks noChangeShapeType="1"/>
            </p:cNvSpPr>
            <p:nvPr/>
          </p:nvSpPr>
          <p:spPr bwMode="auto">
            <a:xfrm>
              <a:off x="2876550" y="3424238"/>
              <a:ext cx="17463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3" name="Freeform 254"/>
            <p:cNvSpPr>
              <a:spLocks/>
            </p:cNvSpPr>
            <p:nvPr/>
          </p:nvSpPr>
          <p:spPr bwMode="auto">
            <a:xfrm>
              <a:off x="2932113" y="3425825"/>
              <a:ext cx="4762" cy="4763"/>
            </a:xfrm>
            <a:custGeom>
              <a:avLst/>
              <a:gdLst>
                <a:gd name="T0" fmla="*/ 7 w 11"/>
                <a:gd name="T1" fmla="*/ 0 h 11"/>
                <a:gd name="T2" fmla="*/ 0 w 11"/>
                <a:gd name="T3" fmla="*/ 0 h 11"/>
                <a:gd name="T4" fmla="*/ 0 w 11"/>
                <a:gd name="T5" fmla="*/ 11 h 11"/>
                <a:gd name="T6" fmla="*/ 11 w 11"/>
                <a:gd name="T7" fmla="*/ 11 h 11"/>
                <a:gd name="T8" fmla="*/ 11 w 11"/>
                <a:gd name="T9" fmla="*/ 0 h 11"/>
                <a:gd name="T10" fmla="*/ 7 w 11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7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4" name="Rectangle 255"/>
            <p:cNvSpPr>
              <a:spLocks noChangeArrowheads="1"/>
            </p:cNvSpPr>
            <p:nvPr/>
          </p:nvSpPr>
          <p:spPr bwMode="auto">
            <a:xfrm>
              <a:off x="2894013" y="3427413"/>
              <a:ext cx="12700" cy="31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5" name="Freeform 256"/>
            <p:cNvSpPr>
              <a:spLocks/>
            </p:cNvSpPr>
            <p:nvPr/>
          </p:nvSpPr>
          <p:spPr bwMode="auto">
            <a:xfrm>
              <a:off x="3065463" y="3425825"/>
              <a:ext cx="33337" cy="7938"/>
            </a:xfrm>
            <a:custGeom>
              <a:avLst/>
              <a:gdLst>
                <a:gd name="T0" fmla="*/ 0 w 83"/>
                <a:gd name="T1" fmla="*/ 23 h 24"/>
                <a:gd name="T2" fmla="*/ 20 w 83"/>
                <a:gd name="T3" fmla="*/ 24 h 24"/>
                <a:gd name="T4" fmla="*/ 20 w 83"/>
                <a:gd name="T5" fmla="*/ 13 h 24"/>
                <a:gd name="T6" fmla="*/ 55 w 83"/>
                <a:gd name="T7" fmla="*/ 11 h 24"/>
                <a:gd name="T8" fmla="*/ 55 w 83"/>
                <a:gd name="T9" fmla="*/ 0 h 24"/>
                <a:gd name="T10" fmla="*/ 68 w 83"/>
                <a:gd name="T11" fmla="*/ 0 h 24"/>
                <a:gd name="T12" fmla="*/ 66 w 83"/>
                <a:gd name="T13" fmla="*/ 11 h 24"/>
                <a:gd name="T14" fmla="*/ 77 w 83"/>
                <a:gd name="T15" fmla="*/ 11 h 24"/>
                <a:gd name="T16" fmla="*/ 77 w 83"/>
                <a:gd name="T17" fmla="*/ 0 h 24"/>
                <a:gd name="T18" fmla="*/ 83 w 83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4">
                  <a:moveTo>
                    <a:pt x="0" y="23"/>
                  </a:moveTo>
                  <a:lnTo>
                    <a:pt x="20" y="24"/>
                  </a:lnTo>
                  <a:lnTo>
                    <a:pt x="20" y="13"/>
                  </a:lnTo>
                  <a:lnTo>
                    <a:pt x="55" y="11"/>
                  </a:lnTo>
                  <a:lnTo>
                    <a:pt x="55" y="0"/>
                  </a:lnTo>
                  <a:lnTo>
                    <a:pt x="68" y="0"/>
                  </a:lnTo>
                  <a:lnTo>
                    <a:pt x="66" y="11"/>
                  </a:lnTo>
                  <a:lnTo>
                    <a:pt x="77" y="11"/>
                  </a:lnTo>
                  <a:lnTo>
                    <a:pt x="77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6" name="Freeform 257"/>
            <p:cNvSpPr>
              <a:spLocks/>
            </p:cNvSpPr>
            <p:nvPr/>
          </p:nvSpPr>
          <p:spPr bwMode="auto">
            <a:xfrm>
              <a:off x="3190875" y="3429000"/>
              <a:ext cx="3175" cy="9525"/>
            </a:xfrm>
            <a:custGeom>
              <a:avLst/>
              <a:gdLst>
                <a:gd name="T0" fmla="*/ 6 w 11"/>
                <a:gd name="T1" fmla="*/ 0 h 23"/>
                <a:gd name="T2" fmla="*/ 10 w 11"/>
                <a:gd name="T3" fmla="*/ 0 h 23"/>
                <a:gd name="T4" fmla="*/ 11 w 11"/>
                <a:gd name="T5" fmla="*/ 23 h 23"/>
                <a:gd name="T6" fmla="*/ 0 w 11"/>
                <a:gd name="T7" fmla="*/ 23 h 23"/>
                <a:gd name="T8" fmla="*/ 0 w 11"/>
                <a:gd name="T9" fmla="*/ 0 h 23"/>
                <a:gd name="T10" fmla="*/ 6 w 11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6" y="0"/>
                  </a:moveTo>
                  <a:lnTo>
                    <a:pt x="10" y="0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7" name="Freeform 258"/>
            <p:cNvSpPr>
              <a:spLocks/>
            </p:cNvSpPr>
            <p:nvPr/>
          </p:nvSpPr>
          <p:spPr bwMode="auto">
            <a:xfrm>
              <a:off x="3108325" y="3403600"/>
              <a:ext cx="69850" cy="39688"/>
            </a:xfrm>
            <a:custGeom>
              <a:avLst/>
              <a:gdLst>
                <a:gd name="T0" fmla="*/ 26 w 176"/>
                <a:gd name="T1" fmla="*/ 99 h 99"/>
                <a:gd name="T2" fmla="*/ 24 w 176"/>
                <a:gd name="T3" fmla="*/ 99 h 99"/>
                <a:gd name="T4" fmla="*/ 24 w 176"/>
                <a:gd name="T5" fmla="*/ 77 h 99"/>
                <a:gd name="T6" fmla="*/ 0 w 176"/>
                <a:gd name="T7" fmla="*/ 77 h 99"/>
                <a:gd name="T8" fmla="*/ 0 w 176"/>
                <a:gd name="T9" fmla="*/ 70 h 99"/>
                <a:gd name="T10" fmla="*/ 6 w 176"/>
                <a:gd name="T11" fmla="*/ 63 h 99"/>
                <a:gd name="T12" fmla="*/ 20 w 176"/>
                <a:gd name="T13" fmla="*/ 63 h 99"/>
                <a:gd name="T14" fmla="*/ 26 w 176"/>
                <a:gd name="T15" fmla="*/ 68 h 99"/>
                <a:gd name="T16" fmla="*/ 52 w 176"/>
                <a:gd name="T17" fmla="*/ 65 h 99"/>
                <a:gd name="T18" fmla="*/ 62 w 176"/>
                <a:gd name="T19" fmla="*/ 70 h 99"/>
                <a:gd name="T20" fmla="*/ 61 w 176"/>
                <a:gd name="T21" fmla="*/ 72 h 99"/>
                <a:gd name="T22" fmla="*/ 62 w 176"/>
                <a:gd name="T23" fmla="*/ 73 h 99"/>
                <a:gd name="T24" fmla="*/ 78 w 176"/>
                <a:gd name="T25" fmla="*/ 70 h 99"/>
                <a:gd name="T26" fmla="*/ 109 w 176"/>
                <a:gd name="T27" fmla="*/ 46 h 99"/>
                <a:gd name="T28" fmla="*/ 120 w 176"/>
                <a:gd name="T29" fmla="*/ 42 h 99"/>
                <a:gd name="T30" fmla="*/ 130 w 176"/>
                <a:gd name="T31" fmla="*/ 43 h 99"/>
                <a:gd name="T32" fmla="*/ 134 w 176"/>
                <a:gd name="T33" fmla="*/ 42 h 99"/>
                <a:gd name="T34" fmla="*/ 140 w 176"/>
                <a:gd name="T35" fmla="*/ 35 h 99"/>
                <a:gd name="T36" fmla="*/ 141 w 176"/>
                <a:gd name="T37" fmla="*/ 26 h 99"/>
                <a:gd name="T38" fmla="*/ 145 w 176"/>
                <a:gd name="T39" fmla="*/ 23 h 99"/>
                <a:gd name="T40" fmla="*/ 160 w 176"/>
                <a:gd name="T41" fmla="*/ 19 h 99"/>
                <a:gd name="T42" fmla="*/ 160 w 176"/>
                <a:gd name="T43" fmla="*/ 21 h 99"/>
                <a:gd name="T44" fmla="*/ 165 w 176"/>
                <a:gd name="T45" fmla="*/ 21 h 99"/>
                <a:gd name="T46" fmla="*/ 165 w 176"/>
                <a:gd name="T47" fmla="*/ 4 h 99"/>
                <a:gd name="T48" fmla="*/ 176 w 176"/>
                <a:gd name="T49" fmla="*/ 4 h 99"/>
                <a:gd name="T50" fmla="*/ 176 w 176"/>
                <a:gd name="T5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99">
                  <a:moveTo>
                    <a:pt x="26" y="99"/>
                  </a:moveTo>
                  <a:lnTo>
                    <a:pt x="24" y="99"/>
                  </a:lnTo>
                  <a:lnTo>
                    <a:pt x="24" y="77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6" y="63"/>
                  </a:lnTo>
                  <a:lnTo>
                    <a:pt x="20" y="63"/>
                  </a:lnTo>
                  <a:lnTo>
                    <a:pt x="26" y="68"/>
                  </a:lnTo>
                  <a:lnTo>
                    <a:pt x="52" y="65"/>
                  </a:lnTo>
                  <a:lnTo>
                    <a:pt x="62" y="70"/>
                  </a:lnTo>
                  <a:lnTo>
                    <a:pt x="61" y="72"/>
                  </a:lnTo>
                  <a:lnTo>
                    <a:pt x="62" y="73"/>
                  </a:lnTo>
                  <a:lnTo>
                    <a:pt x="78" y="70"/>
                  </a:lnTo>
                  <a:lnTo>
                    <a:pt x="109" y="46"/>
                  </a:lnTo>
                  <a:lnTo>
                    <a:pt x="120" y="42"/>
                  </a:lnTo>
                  <a:lnTo>
                    <a:pt x="130" y="43"/>
                  </a:lnTo>
                  <a:lnTo>
                    <a:pt x="134" y="42"/>
                  </a:lnTo>
                  <a:lnTo>
                    <a:pt x="140" y="35"/>
                  </a:lnTo>
                  <a:lnTo>
                    <a:pt x="141" y="26"/>
                  </a:lnTo>
                  <a:lnTo>
                    <a:pt x="145" y="23"/>
                  </a:lnTo>
                  <a:lnTo>
                    <a:pt x="160" y="19"/>
                  </a:lnTo>
                  <a:lnTo>
                    <a:pt x="160" y="21"/>
                  </a:lnTo>
                  <a:lnTo>
                    <a:pt x="165" y="21"/>
                  </a:lnTo>
                  <a:lnTo>
                    <a:pt x="165" y="4"/>
                  </a:lnTo>
                  <a:lnTo>
                    <a:pt x="176" y="4"/>
                  </a:lnTo>
                  <a:lnTo>
                    <a:pt x="17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8" name="Freeform 259"/>
            <p:cNvSpPr>
              <a:spLocks/>
            </p:cNvSpPr>
            <p:nvPr/>
          </p:nvSpPr>
          <p:spPr bwMode="auto">
            <a:xfrm>
              <a:off x="2936875" y="3440113"/>
              <a:ext cx="7938" cy="3175"/>
            </a:xfrm>
            <a:custGeom>
              <a:avLst/>
              <a:gdLst>
                <a:gd name="T0" fmla="*/ 0 w 22"/>
                <a:gd name="T1" fmla="*/ 6 h 11"/>
                <a:gd name="T2" fmla="*/ 0 w 22"/>
                <a:gd name="T3" fmla="*/ 11 h 11"/>
                <a:gd name="T4" fmla="*/ 22 w 22"/>
                <a:gd name="T5" fmla="*/ 11 h 11"/>
                <a:gd name="T6" fmla="*/ 22 w 22"/>
                <a:gd name="T7" fmla="*/ 0 h 11"/>
                <a:gd name="T8" fmla="*/ 0 w 22"/>
                <a:gd name="T9" fmla="*/ 0 h 11"/>
                <a:gd name="T10" fmla="*/ 0 w 22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1">
                  <a:moveTo>
                    <a:pt x="0" y="6"/>
                  </a:moveTo>
                  <a:lnTo>
                    <a:pt x="0" y="11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9" name="Freeform 260"/>
            <p:cNvSpPr>
              <a:spLocks/>
            </p:cNvSpPr>
            <p:nvPr/>
          </p:nvSpPr>
          <p:spPr bwMode="auto">
            <a:xfrm>
              <a:off x="2855913" y="3424238"/>
              <a:ext cx="25400" cy="22225"/>
            </a:xfrm>
            <a:custGeom>
              <a:avLst/>
              <a:gdLst>
                <a:gd name="T0" fmla="*/ 52 w 63"/>
                <a:gd name="T1" fmla="*/ 0 h 56"/>
                <a:gd name="T2" fmla="*/ 1 w 63"/>
                <a:gd name="T3" fmla="*/ 5 h 56"/>
                <a:gd name="T4" fmla="*/ 0 w 63"/>
                <a:gd name="T5" fmla="*/ 56 h 56"/>
                <a:gd name="T6" fmla="*/ 52 w 63"/>
                <a:gd name="T7" fmla="*/ 47 h 56"/>
                <a:gd name="T8" fmla="*/ 52 w 63"/>
                <a:gd name="T9" fmla="*/ 35 h 56"/>
                <a:gd name="T10" fmla="*/ 63 w 63"/>
                <a:gd name="T11" fmla="*/ 36 h 56"/>
                <a:gd name="T12" fmla="*/ 63 w 63"/>
                <a:gd name="T13" fmla="*/ 12 h 56"/>
                <a:gd name="T14" fmla="*/ 52 w 63"/>
                <a:gd name="T15" fmla="*/ 11 h 56"/>
                <a:gd name="T16" fmla="*/ 52 w 63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56">
                  <a:moveTo>
                    <a:pt x="52" y="0"/>
                  </a:moveTo>
                  <a:lnTo>
                    <a:pt x="1" y="5"/>
                  </a:lnTo>
                  <a:lnTo>
                    <a:pt x="0" y="56"/>
                  </a:lnTo>
                  <a:lnTo>
                    <a:pt x="52" y="47"/>
                  </a:lnTo>
                  <a:lnTo>
                    <a:pt x="52" y="35"/>
                  </a:lnTo>
                  <a:lnTo>
                    <a:pt x="63" y="36"/>
                  </a:lnTo>
                  <a:lnTo>
                    <a:pt x="63" y="12"/>
                  </a:lnTo>
                  <a:lnTo>
                    <a:pt x="52" y="11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0" name="Freeform 261"/>
            <p:cNvSpPr>
              <a:spLocks/>
            </p:cNvSpPr>
            <p:nvPr/>
          </p:nvSpPr>
          <p:spPr bwMode="auto">
            <a:xfrm>
              <a:off x="3048000" y="3433763"/>
              <a:ext cx="17463" cy="12700"/>
            </a:xfrm>
            <a:custGeom>
              <a:avLst/>
              <a:gdLst>
                <a:gd name="T0" fmla="*/ 0 w 45"/>
                <a:gd name="T1" fmla="*/ 12 h 32"/>
                <a:gd name="T2" fmla="*/ 34 w 45"/>
                <a:gd name="T3" fmla="*/ 12 h 32"/>
                <a:gd name="T4" fmla="*/ 34 w 45"/>
                <a:gd name="T5" fmla="*/ 32 h 32"/>
                <a:gd name="T6" fmla="*/ 44 w 45"/>
                <a:gd name="T7" fmla="*/ 32 h 32"/>
                <a:gd name="T8" fmla="*/ 45 w 45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2">
                  <a:moveTo>
                    <a:pt x="0" y="12"/>
                  </a:moveTo>
                  <a:lnTo>
                    <a:pt x="34" y="12"/>
                  </a:lnTo>
                  <a:lnTo>
                    <a:pt x="34" y="32"/>
                  </a:lnTo>
                  <a:lnTo>
                    <a:pt x="44" y="32"/>
                  </a:lnTo>
                  <a:lnTo>
                    <a:pt x="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1" name="Freeform 262"/>
            <p:cNvSpPr>
              <a:spLocks/>
            </p:cNvSpPr>
            <p:nvPr/>
          </p:nvSpPr>
          <p:spPr bwMode="auto">
            <a:xfrm>
              <a:off x="2919413" y="3443288"/>
              <a:ext cx="4762" cy="4762"/>
            </a:xfrm>
            <a:custGeom>
              <a:avLst/>
              <a:gdLst>
                <a:gd name="T0" fmla="*/ 2 w 11"/>
                <a:gd name="T1" fmla="*/ 6 h 11"/>
                <a:gd name="T2" fmla="*/ 2 w 11"/>
                <a:gd name="T3" fmla="*/ 11 h 11"/>
                <a:gd name="T4" fmla="*/ 11 w 11"/>
                <a:gd name="T5" fmla="*/ 10 h 11"/>
                <a:gd name="T6" fmla="*/ 11 w 11"/>
                <a:gd name="T7" fmla="*/ 0 h 11"/>
                <a:gd name="T8" fmla="*/ 10 w 11"/>
                <a:gd name="T9" fmla="*/ 4 h 11"/>
                <a:gd name="T10" fmla="*/ 3 w 11"/>
                <a:gd name="T11" fmla="*/ 4 h 11"/>
                <a:gd name="T12" fmla="*/ 0 w 11"/>
                <a:gd name="T13" fmla="*/ 0 h 11"/>
                <a:gd name="T14" fmla="*/ 2 w 11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2" y="6"/>
                  </a:moveTo>
                  <a:lnTo>
                    <a:pt x="2" y="11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10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2" name="Freeform 263"/>
            <p:cNvSpPr>
              <a:spLocks/>
            </p:cNvSpPr>
            <p:nvPr/>
          </p:nvSpPr>
          <p:spPr bwMode="auto">
            <a:xfrm>
              <a:off x="3130550" y="3446463"/>
              <a:ext cx="4763" cy="4762"/>
            </a:xfrm>
            <a:custGeom>
              <a:avLst/>
              <a:gdLst>
                <a:gd name="T0" fmla="*/ 9 w 11"/>
                <a:gd name="T1" fmla="*/ 11 h 11"/>
                <a:gd name="T2" fmla="*/ 11 w 11"/>
                <a:gd name="T3" fmla="*/ 11 h 11"/>
                <a:gd name="T4" fmla="*/ 11 w 11"/>
                <a:gd name="T5" fmla="*/ 0 h 11"/>
                <a:gd name="T6" fmla="*/ 0 w 11"/>
                <a:gd name="T7" fmla="*/ 0 h 11"/>
                <a:gd name="T8" fmla="*/ 0 w 11"/>
                <a:gd name="T9" fmla="*/ 11 h 11"/>
                <a:gd name="T10" fmla="*/ 9 w 1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9" y="11"/>
                  </a:moveTo>
                  <a:lnTo>
                    <a:pt x="11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" name="Freeform 264"/>
            <p:cNvSpPr>
              <a:spLocks/>
            </p:cNvSpPr>
            <p:nvPr/>
          </p:nvSpPr>
          <p:spPr bwMode="auto">
            <a:xfrm>
              <a:off x="3152775" y="3443288"/>
              <a:ext cx="12700" cy="17462"/>
            </a:xfrm>
            <a:custGeom>
              <a:avLst/>
              <a:gdLst>
                <a:gd name="T0" fmla="*/ 32 w 32"/>
                <a:gd name="T1" fmla="*/ 22 h 44"/>
                <a:gd name="T2" fmla="*/ 23 w 32"/>
                <a:gd name="T3" fmla="*/ 22 h 44"/>
                <a:gd name="T4" fmla="*/ 21 w 32"/>
                <a:gd name="T5" fmla="*/ 0 h 44"/>
                <a:gd name="T6" fmla="*/ 11 w 32"/>
                <a:gd name="T7" fmla="*/ 0 h 44"/>
                <a:gd name="T8" fmla="*/ 12 w 32"/>
                <a:gd name="T9" fmla="*/ 11 h 44"/>
                <a:gd name="T10" fmla="*/ 0 w 32"/>
                <a:gd name="T11" fmla="*/ 11 h 44"/>
                <a:gd name="T12" fmla="*/ 1 w 32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4">
                  <a:moveTo>
                    <a:pt x="32" y="22"/>
                  </a:moveTo>
                  <a:lnTo>
                    <a:pt x="23" y="2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4" name="Freeform 265"/>
            <p:cNvSpPr>
              <a:spLocks/>
            </p:cNvSpPr>
            <p:nvPr/>
          </p:nvSpPr>
          <p:spPr bwMode="auto">
            <a:xfrm>
              <a:off x="2911475" y="3452813"/>
              <a:ext cx="17463" cy="7937"/>
            </a:xfrm>
            <a:custGeom>
              <a:avLst/>
              <a:gdLst>
                <a:gd name="T0" fmla="*/ 43 w 43"/>
                <a:gd name="T1" fmla="*/ 23 h 23"/>
                <a:gd name="T2" fmla="*/ 43 w 43"/>
                <a:gd name="T3" fmla="*/ 0 h 23"/>
                <a:gd name="T4" fmla="*/ 0 w 43"/>
                <a:gd name="T5" fmla="*/ 2 h 23"/>
                <a:gd name="T6" fmla="*/ 0 w 43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23">
                  <a:moveTo>
                    <a:pt x="43" y="23"/>
                  </a:moveTo>
                  <a:lnTo>
                    <a:pt x="43" y="0"/>
                  </a:lnTo>
                  <a:lnTo>
                    <a:pt x="0" y="2"/>
                  </a:lnTo>
                  <a:lnTo>
                    <a:pt x="0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5" name="Freeform 266"/>
            <p:cNvSpPr>
              <a:spLocks/>
            </p:cNvSpPr>
            <p:nvPr/>
          </p:nvSpPr>
          <p:spPr bwMode="auto">
            <a:xfrm>
              <a:off x="3165475" y="3443288"/>
              <a:ext cx="23813" cy="23812"/>
            </a:xfrm>
            <a:custGeom>
              <a:avLst/>
              <a:gdLst>
                <a:gd name="T0" fmla="*/ 57 w 57"/>
                <a:gd name="T1" fmla="*/ 63 h 63"/>
                <a:gd name="T2" fmla="*/ 55 w 57"/>
                <a:gd name="T3" fmla="*/ 0 h 63"/>
                <a:gd name="T4" fmla="*/ 11 w 57"/>
                <a:gd name="T5" fmla="*/ 0 h 63"/>
                <a:gd name="T6" fmla="*/ 12 w 57"/>
                <a:gd name="T7" fmla="*/ 22 h 63"/>
                <a:gd name="T8" fmla="*/ 0 w 57"/>
                <a:gd name="T9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3">
                  <a:moveTo>
                    <a:pt x="57" y="63"/>
                  </a:moveTo>
                  <a:lnTo>
                    <a:pt x="55" y="0"/>
                  </a:lnTo>
                  <a:lnTo>
                    <a:pt x="11" y="0"/>
                  </a:lnTo>
                  <a:lnTo>
                    <a:pt x="12" y="22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6" name="Freeform 267"/>
            <p:cNvSpPr>
              <a:spLocks/>
            </p:cNvSpPr>
            <p:nvPr/>
          </p:nvSpPr>
          <p:spPr bwMode="auto">
            <a:xfrm>
              <a:off x="3109913" y="3443288"/>
              <a:ext cx="14287" cy="25400"/>
            </a:xfrm>
            <a:custGeom>
              <a:avLst/>
              <a:gdLst>
                <a:gd name="T0" fmla="*/ 20 w 34"/>
                <a:gd name="T1" fmla="*/ 55 h 65"/>
                <a:gd name="T2" fmla="*/ 11 w 34"/>
                <a:gd name="T3" fmla="*/ 55 h 65"/>
                <a:gd name="T4" fmla="*/ 10 w 34"/>
                <a:gd name="T5" fmla="*/ 65 h 65"/>
                <a:gd name="T6" fmla="*/ 0 w 34"/>
                <a:gd name="T7" fmla="*/ 65 h 65"/>
                <a:gd name="T8" fmla="*/ 1 w 34"/>
                <a:gd name="T9" fmla="*/ 33 h 65"/>
                <a:gd name="T10" fmla="*/ 30 w 34"/>
                <a:gd name="T11" fmla="*/ 32 h 65"/>
                <a:gd name="T12" fmla="*/ 30 w 34"/>
                <a:gd name="T13" fmla="*/ 31 h 65"/>
                <a:gd name="T14" fmla="*/ 34 w 34"/>
                <a:gd name="T15" fmla="*/ 31 h 65"/>
                <a:gd name="T16" fmla="*/ 34 w 34"/>
                <a:gd name="T17" fmla="*/ 27 h 65"/>
                <a:gd name="T18" fmla="*/ 30 w 34"/>
                <a:gd name="T19" fmla="*/ 27 h 65"/>
                <a:gd name="T20" fmla="*/ 30 w 34"/>
                <a:gd name="T21" fmla="*/ 0 h 65"/>
                <a:gd name="T22" fmla="*/ 23 w 34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65">
                  <a:moveTo>
                    <a:pt x="20" y="55"/>
                  </a:moveTo>
                  <a:lnTo>
                    <a:pt x="11" y="55"/>
                  </a:lnTo>
                  <a:lnTo>
                    <a:pt x="10" y="65"/>
                  </a:lnTo>
                  <a:lnTo>
                    <a:pt x="0" y="65"/>
                  </a:lnTo>
                  <a:lnTo>
                    <a:pt x="1" y="33"/>
                  </a:lnTo>
                  <a:lnTo>
                    <a:pt x="30" y="32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4" y="27"/>
                  </a:lnTo>
                  <a:lnTo>
                    <a:pt x="30" y="27"/>
                  </a:lnTo>
                  <a:lnTo>
                    <a:pt x="30" y="0"/>
                  </a:lnTo>
                  <a:lnTo>
                    <a:pt x="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7" name="Freeform 268"/>
            <p:cNvSpPr>
              <a:spLocks/>
            </p:cNvSpPr>
            <p:nvPr/>
          </p:nvSpPr>
          <p:spPr bwMode="auto">
            <a:xfrm>
              <a:off x="2962275" y="3417888"/>
              <a:ext cx="85725" cy="53975"/>
            </a:xfrm>
            <a:custGeom>
              <a:avLst/>
              <a:gdLst>
                <a:gd name="T0" fmla="*/ 130 w 217"/>
                <a:gd name="T1" fmla="*/ 0 h 135"/>
                <a:gd name="T2" fmla="*/ 130 w 217"/>
                <a:gd name="T3" fmla="*/ 22 h 135"/>
                <a:gd name="T4" fmla="*/ 88 w 217"/>
                <a:gd name="T5" fmla="*/ 22 h 135"/>
                <a:gd name="T6" fmla="*/ 88 w 217"/>
                <a:gd name="T7" fmla="*/ 32 h 135"/>
                <a:gd name="T8" fmla="*/ 54 w 217"/>
                <a:gd name="T9" fmla="*/ 33 h 135"/>
                <a:gd name="T10" fmla="*/ 53 w 217"/>
                <a:gd name="T11" fmla="*/ 44 h 135"/>
                <a:gd name="T12" fmla="*/ 32 w 217"/>
                <a:gd name="T13" fmla="*/ 44 h 135"/>
                <a:gd name="T14" fmla="*/ 32 w 217"/>
                <a:gd name="T15" fmla="*/ 55 h 135"/>
                <a:gd name="T16" fmla="*/ 0 w 217"/>
                <a:gd name="T17" fmla="*/ 55 h 135"/>
                <a:gd name="T18" fmla="*/ 0 w 217"/>
                <a:gd name="T19" fmla="*/ 66 h 135"/>
                <a:gd name="T20" fmla="*/ 43 w 217"/>
                <a:gd name="T21" fmla="*/ 66 h 135"/>
                <a:gd name="T22" fmla="*/ 43 w 217"/>
                <a:gd name="T23" fmla="*/ 89 h 135"/>
                <a:gd name="T24" fmla="*/ 53 w 217"/>
                <a:gd name="T25" fmla="*/ 87 h 135"/>
                <a:gd name="T26" fmla="*/ 53 w 217"/>
                <a:gd name="T27" fmla="*/ 76 h 135"/>
                <a:gd name="T28" fmla="*/ 63 w 217"/>
                <a:gd name="T29" fmla="*/ 76 h 135"/>
                <a:gd name="T30" fmla="*/ 86 w 217"/>
                <a:gd name="T31" fmla="*/ 75 h 135"/>
                <a:gd name="T32" fmla="*/ 86 w 217"/>
                <a:gd name="T33" fmla="*/ 86 h 135"/>
                <a:gd name="T34" fmla="*/ 107 w 217"/>
                <a:gd name="T35" fmla="*/ 87 h 135"/>
                <a:gd name="T36" fmla="*/ 109 w 217"/>
                <a:gd name="T37" fmla="*/ 97 h 135"/>
                <a:gd name="T38" fmla="*/ 118 w 217"/>
                <a:gd name="T39" fmla="*/ 97 h 135"/>
                <a:gd name="T40" fmla="*/ 118 w 217"/>
                <a:gd name="T41" fmla="*/ 110 h 135"/>
                <a:gd name="T42" fmla="*/ 115 w 217"/>
                <a:gd name="T43" fmla="*/ 110 h 135"/>
                <a:gd name="T44" fmla="*/ 121 w 217"/>
                <a:gd name="T45" fmla="*/ 112 h 135"/>
                <a:gd name="T46" fmla="*/ 133 w 217"/>
                <a:gd name="T47" fmla="*/ 129 h 135"/>
                <a:gd name="T48" fmla="*/ 135 w 217"/>
                <a:gd name="T49" fmla="*/ 129 h 135"/>
                <a:gd name="T50" fmla="*/ 133 w 217"/>
                <a:gd name="T51" fmla="*/ 129 h 135"/>
                <a:gd name="T52" fmla="*/ 136 w 217"/>
                <a:gd name="T53" fmla="*/ 135 h 135"/>
                <a:gd name="T54" fmla="*/ 136 w 217"/>
                <a:gd name="T55" fmla="*/ 132 h 135"/>
                <a:gd name="T56" fmla="*/ 140 w 217"/>
                <a:gd name="T57" fmla="*/ 132 h 135"/>
                <a:gd name="T58" fmla="*/ 140 w 217"/>
                <a:gd name="T59" fmla="*/ 110 h 135"/>
                <a:gd name="T60" fmla="*/ 174 w 217"/>
                <a:gd name="T61" fmla="*/ 110 h 135"/>
                <a:gd name="T62" fmla="*/ 174 w 217"/>
                <a:gd name="T63" fmla="*/ 86 h 135"/>
                <a:gd name="T64" fmla="*/ 208 w 217"/>
                <a:gd name="T65" fmla="*/ 86 h 135"/>
                <a:gd name="T66" fmla="*/ 208 w 217"/>
                <a:gd name="T67" fmla="*/ 97 h 135"/>
                <a:gd name="T68" fmla="*/ 217 w 217"/>
                <a:gd name="T69" fmla="*/ 97 h 135"/>
                <a:gd name="T70" fmla="*/ 217 w 217"/>
                <a:gd name="T71" fmla="*/ 5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135">
                  <a:moveTo>
                    <a:pt x="130" y="0"/>
                  </a:moveTo>
                  <a:lnTo>
                    <a:pt x="130" y="22"/>
                  </a:lnTo>
                  <a:lnTo>
                    <a:pt x="88" y="22"/>
                  </a:lnTo>
                  <a:lnTo>
                    <a:pt x="88" y="32"/>
                  </a:lnTo>
                  <a:lnTo>
                    <a:pt x="54" y="33"/>
                  </a:lnTo>
                  <a:lnTo>
                    <a:pt x="53" y="44"/>
                  </a:lnTo>
                  <a:lnTo>
                    <a:pt x="32" y="44"/>
                  </a:lnTo>
                  <a:lnTo>
                    <a:pt x="32" y="55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43" y="66"/>
                  </a:lnTo>
                  <a:lnTo>
                    <a:pt x="43" y="89"/>
                  </a:lnTo>
                  <a:lnTo>
                    <a:pt x="53" y="87"/>
                  </a:lnTo>
                  <a:lnTo>
                    <a:pt x="53" y="76"/>
                  </a:lnTo>
                  <a:lnTo>
                    <a:pt x="63" y="76"/>
                  </a:lnTo>
                  <a:lnTo>
                    <a:pt x="86" y="75"/>
                  </a:lnTo>
                  <a:lnTo>
                    <a:pt x="86" y="86"/>
                  </a:lnTo>
                  <a:lnTo>
                    <a:pt x="107" y="87"/>
                  </a:lnTo>
                  <a:lnTo>
                    <a:pt x="109" y="97"/>
                  </a:lnTo>
                  <a:lnTo>
                    <a:pt x="118" y="97"/>
                  </a:lnTo>
                  <a:lnTo>
                    <a:pt x="118" y="110"/>
                  </a:lnTo>
                  <a:lnTo>
                    <a:pt x="115" y="110"/>
                  </a:lnTo>
                  <a:lnTo>
                    <a:pt x="121" y="112"/>
                  </a:lnTo>
                  <a:lnTo>
                    <a:pt x="133" y="129"/>
                  </a:lnTo>
                  <a:lnTo>
                    <a:pt x="135" y="129"/>
                  </a:lnTo>
                  <a:lnTo>
                    <a:pt x="133" y="129"/>
                  </a:lnTo>
                  <a:lnTo>
                    <a:pt x="136" y="135"/>
                  </a:lnTo>
                  <a:lnTo>
                    <a:pt x="136" y="132"/>
                  </a:lnTo>
                  <a:lnTo>
                    <a:pt x="140" y="132"/>
                  </a:lnTo>
                  <a:lnTo>
                    <a:pt x="140" y="110"/>
                  </a:lnTo>
                  <a:lnTo>
                    <a:pt x="174" y="110"/>
                  </a:lnTo>
                  <a:lnTo>
                    <a:pt x="174" y="86"/>
                  </a:lnTo>
                  <a:lnTo>
                    <a:pt x="208" y="86"/>
                  </a:lnTo>
                  <a:lnTo>
                    <a:pt x="208" y="97"/>
                  </a:lnTo>
                  <a:lnTo>
                    <a:pt x="217" y="97"/>
                  </a:lnTo>
                  <a:lnTo>
                    <a:pt x="217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8" name="Freeform 269"/>
            <p:cNvSpPr>
              <a:spLocks/>
            </p:cNvSpPr>
            <p:nvPr/>
          </p:nvSpPr>
          <p:spPr bwMode="auto">
            <a:xfrm>
              <a:off x="3030538" y="3470275"/>
              <a:ext cx="4762" cy="4763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12 h 12"/>
                <a:gd name="T4" fmla="*/ 12 w 12"/>
                <a:gd name="T5" fmla="*/ 11 h 12"/>
                <a:gd name="T6" fmla="*/ 10 w 12"/>
                <a:gd name="T7" fmla="*/ 0 h 12"/>
                <a:gd name="T8" fmla="*/ 0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12"/>
                  </a:lnTo>
                  <a:lnTo>
                    <a:pt x="12" y="1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9" name="Freeform 270"/>
            <p:cNvSpPr>
              <a:spLocks/>
            </p:cNvSpPr>
            <p:nvPr/>
          </p:nvSpPr>
          <p:spPr bwMode="auto">
            <a:xfrm>
              <a:off x="2928938" y="3455988"/>
              <a:ext cx="22225" cy="22225"/>
            </a:xfrm>
            <a:custGeom>
              <a:avLst/>
              <a:gdLst>
                <a:gd name="T0" fmla="*/ 44 w 57"/>
                <a:gd name="T1" fmla="*/ 55 h 55"/>
                <a:gd name="T2" fmla="*/ 44 w 57"/>
                <a:gd name="T3" fmla="*/ 33 h 55"/>
                <a:gd name="T4" fmla="*/ 53 w 57"/>
                <a:gd name="T5" fmla="*/ 33 h 55"/>
                <a:gd name="T6" fmla="*/ 53 w 57"/>
                <a:gd name="T7" fmla="*/ 10 h 55"/>
                <a:gd name="T8" fmla="*/ 57 w 57"/>
                <a:gd name="T9" fmla="*/ 10 h 55"/>
                <a:gd name="T10" fmla="*/ 41 w 57"/>
                <a:gd name="T11" fmla="*/ 0 h 55"/>
                <a:gd name="T12" fmla="*/ 22 w 57"/>
                <a:gd name="T13" fmla="*/ 0 h 55"/>
                <a:gd name="T14" fmla="*/ 22 w 57"/>
                <a:gd name="T15" fmla="*/ 10 h 55"/>
                <a:gd name="T16" fmla="*/ 0 w 57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44" y="55"/>
                  </a:moveTo>
                  <a:lnTo>
                    <a:pt x="44" y="33"/>
                  </a:lnTo>
                  <a:lnTo>
                    <a:pt x="53" y="33"/>
                  </a:lnTo>
                  <a:lnTo>
                    <a:pt x="53" y="10"/>
                  </a:lnTo>
                  <a:lnTo>
                    <a:pt x="57" y="10"/>
                  </a:lnTo>
                  <a:lnTo>
                    <a:pt x="41" y="0"/>
                  </a:lnTo>
                  <a:lnTo>
                    <a:pt x="22" y="0"/>
                  </a:lnTo>
                  <a:lnTo>
                    <a:pt x="22" y="10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0" name="Freeform 271"/>
            <p:cNvSpPr>
              <a:spLocks/>
            </p:cNvSpPr>
            <p:nvPr/>
          </p:nvSpPr>
          <p:spPr bwMode="auto">
            <a:xfrm>
              <a:off x="3117850" y="3451225"/>
              <a:ext cx="26988" cy="26988"/>
            </a:xfrm>
            <a:custGeom>
              <a:avLst/>
              <a:gdLst>
                <a:gd name="T0" fmla="*/ 67 w 67"/>
                <a:gd name="T1" fmla="*/ 0 h 67"/>
                <a:gd name="T2" fmla="*/ 55 w 67"/>
                <a:gd name="T3" fmla="*/ 0 h 67"/>
                <a:gd name="T4" fmla="*/ 55 w 67"/>
                <a:gd name="T5" fmla="*/ 11 h 67"/>
                <a:gd name="T6" fmla="*/ 44 w 67"/>
                <a:gd name="T7" fmla="*/ 11 h 67"/>
                <a:gd name="T8" fmla="*/ 44 w 67"/>
                <a:gd name="T9" fmla="*/ 22 h 67"/>
                <a:gd name="T10" fmla="*/ 56 w 67"/>
                <a:gd name="T11" fmla="*/ 22 h 67"/>
                <a:gd name="T12" fmla="*/ 56 w 67"/>
                <a:gd name="T13" fmla="*/ 32 h 67"/>
                <a:gd name="T14" fmla="*/ 33 w 67"/>
                <a:gd name="T15" fmla="*/ 33 h 67"/>
                <a:gd name="T16" fmla="*/ 33 w 67"/>
                <a:gd name="T17" fmla="*/ 45 h 67"/>
                <a:gd name="T18" fmla="*/ 22 w 67"/>
                <a:gd name="T19" fmla="*/ 45 h 67"/>
                <a:gd name="T20" fmla="*/ 22 w 67"/>
                <a:gd name="T21" fmla="*/ 67 h 67"/>
                <a:gd name="T22" fmla="*/ 12 w 67"/>
                <a:gd name="T23" fmla="*/ 67 h 67"/>
                <a:gd name="T24" fmla="*/ 12 w 67"/>
                <a:gd name="T25" fmla="*/ 33 h 67"/>
                <a:gd name="T26" fmla="*/ 0 w 67"/>
                <a:gd name="T27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7">
                  <a:moveTo>
                    <a:pt x="67" y="0"/>
                  </a:moveTo>
                  <a:lnTo>
                    <a:pt x="55" y="0"/>
                  </a:lnTo>
                  <a:lnTo>
                    <a:pt x="55" y="11"/>
                  </a:lnTo>
                  <a:lnTo>
                    <a:pt x="44" y="11"/>
                  </a:lnTo>
                  <a:lnTo>
                    <a:pt x="44" y="22"/>
                  </a:lnTo>
                  <a:lnTo>
                    <a:pt x="56" y="22"/>
                  </a:lnTo>
                  <a:lnTo>
                    <a:pt x="56" y="32"/>
                  </a:lnTo>
                  <a:lnTo>
                    <a:pt x="33" y="33"/>
                  </a:lnTo>
                  <a:lnTo>
                    <a:pt x="33" y="45"/>
                  </a:lnTo>
                  <a:lnTo>
                    <a:pt x="22" y="45"/>
                  </a:lnTo>
                  <a:lnTo>
                    <a:pt x="22" y="67"/>
                  </a:lnTo>
                  <a:lnTo>
                    <a:pt x="12" y="67"/>
                  </a:lnTo>
                  <a:lnTo>
                    <a:pt x="12" y="33"/>
                  </a:lnTo>
                  <a:lnTo>
                    <a:pt x="0" y="3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1" name="Line 272"/>
            <p:cNvSpPr>
              <a:spLocks noChangeShapeType="1"/>
            </p:cNvSpPr>
            <p:nvPr/>
          </p:nvSpPr>
          <p:spPr bwMode="auto">
            <a:xfrm flipV="1">
              <a:off x="2919413" y="3478213"/>
              <a:ext cx="254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2" name="Freeform 273"/>
            <p:cNvSpPr>
              <a:spLocks/>
            </p:cNvSpPr>
            <p:nvPr/>
          </p:nvSpPr>
          <p:spPr bwMode="auto">
            <a:xfrm>
              <a:off x="2944813" y="3454400"/>
              <a:ext cx="87312" cy="28575"/>
            </a:xfrm>
            <a:custGeom>
              <a:avLst/>
              <a:gdLst>
                <a:gd name="T0" fmla="*/ 217 w 217"/>
                <a:gd name="T1" fmla="*/ 69 h 69"/>
                <a:gd name="T2" fmla="*/ 194 w 217"/>
                <a:gd name="T3" fmla="*/ 69 h 69"/>
                <a:gd name="T4" fmla="*/ 194 w 217"/>
                <a:gd name="T5" fmla="*/ 65 h 69"/>
                <a:gd name="T6" fmla="*/ 189 w 217"/>
                <a:gd name="T7" fmla="*/ 66 h 69"/>
                <a:gd name="T8" fmla="*/ 186 w 217"/>
                <a:gd name="T9" fmla="*/ 64 h 69"/>
                <a:gd name="T10" fmla="*/ 181 w 217"/>
                <a:gd name="T11" fmla="*/ 59 h 69"/>
                <a:gd name="T12" fmla="*/ 171 w 217"/>
                <a:gd name="T13" fmla="*/ 29 h 69"/>
                <a:gd name="T14" fmla="*/ 159 w 217"/>
                <a:gd name="T15" fmla="*/ 19 h 69"/>
                <a:gd name="T16" fmla="*/ 143 w 217"/>
                <a:gd name="T17" fmla="*/ 12 h 69"/>
                <a:gd name="T18" fmla="*/ 130 w 217"/>
                <a:gd name="T19" fmla="*/ 0 h 69"/>
                <a:gd name="T20" fmla="*/ 108 w 217"/>
                <a:gd name="T21" fmla="*/ 3 h 69"/>
                <a:gd name="T22" fmla="*/ 95 w 217"/>
                <a:gd name="T23" fmla="*/ 2 h 69"/>
                <a:gd name="T24" fmla="*/ 88 w 217"/>
                <a:gd name="T25" fmla="*/ 7 h 69"/>
                <a:gd name="T26" fmla="*/ 84 w 217"/>
                <a:gd name="T27" fmla="*/ 7 h 69"/>
                <a:gd name="T28" fmla="*/ 84 w 217"/>
                <a:gd name="T29" fmla="*/ 12 h 69"/>
                <a:gd name="T30" fmla="*/ 48 w 217"/>
                <a:gd name="T31" fmla="*/ 13 h 69"/>
                <a:gd name="T32" fmla="*/ 42 w 217"/>
                <a:gd name="T33" fmla="*/ 15 h 69"/>
                <a:gd name="T34" fmla="*/ 42 w 217"/>
                <a:gd name="T35" fmla="*/ 58 h 69"/>
                <a:gd name="T36" fmla="*/ 0 w 217"/>
                <a:gd name="T37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7" h="69">
                  <a:moveTo>
                    <a:pt x="217" y="69"/>
                  </a:moveTo>
                  <a:lnTo>
                    <a:pt x="194" y="69"/>
                  </a:lnTo>
                  <a:lnTo>
                    <a:pt x="194" y="65"/>
                  </a:lnTo>
                  <a:lnTo>
                    <a:pt x="189" y="66"/>
                  </a:lnTo>
                  <a:lnTo>
                    <a:pt x="186" y="64"/>
                  </a:lnTo>
                  <a:lnTo>
                    <a:pt x="181" y="59"/>
                  </a:lnTo>
                  <a:lnTo>
                    <a:pt x="171" y="29"/>
                  </a:lnTo>
                  <a:lnTo>
                    <a:pt x="159" y="19"/>
                  </a:lnTo>
                  <a:lnTo>
                    <a:pt x="143" y="12"/>
                  </a:lnTo>
                  <a:lnTo>
                    <a:pt x="130" y="0"/>
                  </a:lnTo>
                  <a:lnTo>
                    <a:pt x="108" y="3"/>
                  </a:lnTo>
                  <a:lnTo>
                    <a:pt x="95" y="2"/>
                  </a:lnTo>
                  <a:lnTo>
                    <a:pt x="88" y="7"/>
                  </a:lnTo>
                  <a:lnTo>
                    <a:pt x="84" y="7"/>
                  </a:lnTo>
                  <a:lnTo>
                    <a:pt x="84" y="12"/>
                  </a:lnTo>
                  <a:lnTo>
                    <a:pt x="48" y="13"/>
                  </a:lnTo>
                  <a:lnTo>
                    <a:pt x="42" y="15"/>
                  </a:lnTo>
                  <a:lnTo>
                    <a:pt x="42" y="58"/>
                  </a:lnTo>
                  <a:lnTo>
                    <a:pt x="0" y="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3" name="Freeform 274"/>
            <p:cNvSpPr>
              <a:spLocks/>
            </p:cNvSpPr>
            <p:nvPr/>
          </p:nvSpPr>
          <p:spPr bwMode="auto">
            <a:xfrm>
              <a:off x="2884488" y="3460750"/>
              <a:ext cx="34925" cy="26988"/>
            </a:xfrm>
            <a:custGeom>
              <a:avLst/>
              <a:gdLst>
                <a:gd name="T0" fmla="*/ 65 w 87"/>
                <a:gd name="T1" fmla="*/ 0 h 66"/>
                <a:gd name="T2" fmla="*/ 43 w 87"/>
                <a:gd name="T3" fmla="*/ 0 h 66"/>
                <a:gd name="T4" fmla="*/ 43 w 87"/>
                <a:gd name="T5" fmla="*/ 22 h 66"/>
                <a:gd name="T6" fmla="*/ 21 w 87"/>
                <a:gd name="T7" fmla="*/ 22 h 66"/>
                <a:gd name="T8" fmla="*/ 21 w 87"/>
                <a:gd name="T9" fmla="*/ 44 h 66"/>
                <a:gd name="T10" fmla="*/ 10 w 87"/>
                <a:gd name="T11" fmla="*/ 44 h 66"/>
                <a:gd name="T12" fmla="*/ 10 w 87"/>
                <a:gd name="T13" fmla="*/ 55 h 66"/>
                <a:gd name="T14" fmla="*/ 0 w 87"/>
                <a:gd name="T15" fmla="*/ 55 h 66"/>
                <a:gd name="T16" fmla="*/ 0 w 87"/>
                <a:gd name="T17" fmla="*/ 65 h 66"/>
                <a:gd name="T18" fmla="*/ 21 w 87"/>
                <a:gd name="T19" fmla="*/ 66 h 66"/>
                <a:gd name="T20" fmla="*/ 21 w 87"/>
                <a:gd name="T21" fmla="*/ 55 h 66"/>
                <a:gd name="T22" fmla="*/ 43 w 87"/>
                <a:gd name="T23" fmla="*/ 54 h 66"/>
                <a:gd name="T24" fmla="*/ 43 w 87"/>
                <a:gd name="T25" fmla="*/ 44 h 66"/>
                <a:gd name="T26" fmla="*/ 65 w 87"/>
                <a:gd name="T27" fmla="*/ 44 h 66"/>
                <a:gd name="T28" fmla="*/ 65 w 87"/>
                <a:gd name="T29" fmla="*/ 54 h 66"/>
                <a:gd name="T30" fmla="*/ 87 w 87"/>
                <a:gd name="T31" fmla="*/ 54 h 66"/>
                <a:gd name="T32" fmla="*/ 87 w 87"/>
                <a:gd name="T33" fmla="*/ 4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" h="66">
                  <a:moveTo>
                    <a:pt x="65" y="0"/>
                  </a:moveTo>
                  <a:lnTo>
                    <a:pt x="43" y="0"/>
                  </a:lnTo>
                  <a:lnTo>
                    <a:pt x="43" y="22"/>
                  </a:lnTo>
                  <a:lnTo>
                    <a:pt x="21" y="2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21" y="66"/>
                  </a:lnTo>
                  <a:lnTo>
                    <a:pt x="21" y="55"/>
                  </a:lnTo>
                  <a:lnTo>
                    <a:pt x="43" y="54"/>
                  </a:lnTo>
                  <a:lnTo>
                    <a:pt x="43" y="44"/>
                  </a:lnTo>
                  <a:lnTo>
                    <a:pt x="65" y="44"/>
                  </a:lnTo>
                  <a:lnTo>
                    <a:pt x="65" y="54"/>
                  </a:lnTo>
                  <a:lnTo>
                    <a:pt x="87" y="54"/>
                  </a:lnTo>
                  <a:lnTo>
                    <a:pt x="87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4" name="Freeform 275"/>
            <p:cNvSpPr>
              <a:spLocks/>
            </p:cNvSpPr>
            <p:nvPr/>
          </p:nvSpPr>
          <p:spPr bwMode="auto">
            <a:xfrm>
              <a:off x="3167063" y="3484563"/>
              <a:ext cx="15875" cy="4762"/>
            </a:xfrm>
            <a:custGeom>
              <a:avLst/>
              <a:gdLst>
                <a:gd name="T0" fmla="*/ 0 w 42"/>
                <a:gd name="T1" fmla="*/ 13 h 13"/>
                <a:gd name="T2" fmla="*/ 9 w 42"/>
                <a:gd name="T3" fmla="*/ 13 h 13"/>
                <a:gd name="T4" fmla="*/ 9 w 42"/>
                <a:gd name="T5" fmla="*/ 0 h 13"/>
                <a:gd name="T6" fmla="*/ 42 w 42"/>
                <a:gd name="T7" fmla="*/ 0 h 13"/>
                <a:gd name="T8" fmla="*/ 42 w 42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3">
                  <a:moveTo>
                    <a:pt x="0" y="13"/>
                  </a:moveTo>
                  <a:lnTo>
                    <a:pt x="9" y="13"/>
                  </a:lnTo>
                  <a:lnTo>
                    <a:pt x="9" y="0"/>
                  </a:lnTo>
                  <a:lnTo>
                    <a:pt x="42" y="0"/>
                  </a:lnTo>
                  <a:lnTo>
                    <a:pt x="42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5" name="Freeform 276"/>
            <p:cNvSpPr>
              <a:spLocks/>
            </p:cNvSpPr>
            <p:nvPr/>
          </p:nvSpPr>
          <p:spPr bwMode="auto">
            <a:xfrm>
              <a:off x="3152775" y="3460750"/>
              <a:ext cx="14288" cy="28575"/>
            </a:xfrm>
            <a:custGeom>
              <a:avLst/>
              <a:gdLst>
                <a:gd name="T0" fmla="*/ 0 w 34"/>
                <a:gd name="T1" fmla="*/ 0 h 74"/>
                <a:gd name="T2" fmla="*/ 1 w 34"/>
                <a:gd name="T3" fmla="*/ 31 h 74"/>
                <a:gd name="T4" fmla="*/ 11 w 34"/>
                <a:gd name="T5" fmla="*/ 31 h 74"/>
                <a:gd name="T6" fmla="*/ 12 w 34"/>
                <a:gd name="T7" fmla="*/ 61 h 74"/>
                <a:gd name="T8" fmla="*/ 33 w 34"/>
                <a:gd name="T9" fmla="*/ 61 h 74"/>
                <a:gd name="T10" fmla="*/ 33 w 34"/>
                <a:gd name="T11" fmla="*/ 74 h 74"/>
                <a:gd name="T12" fmla="*/ 34 w 34"/>
                <a:gd name="T1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74">
                  <a:moveTo>
                    <a:pt x="0" y="0"/>
                  </a:moveTo>
                  <a:lnTo>
                    <a:pt x="1" y="31"/>
                  </a:lnTo>
                  <a:lnTo>
                    <a:pt x="11" y="31"/>
                  </a:lnTo>
                  <a:lnTo>
                    <a:pt x="12" y="61"/>
                  </a:lnTo>
                  <a:lnTo>
                    <a:pt x="33" y="61"/>
                  </a:lnTo>
                  <a:lnTo>
                    <a:pt x="33" y="74"/>
                  </a:lnTo>
                  <a:lnTo>
                    <a:pt x="34" y="7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6" name="Freeform 277"/>
            <p:cNvSpPr>
              <a:spLocks/>
            </p:cNvSpPr>
            <p:nvPr/>
          </p:nvSpPr>
          <p:spPr bwMode="auto">
            <a:xfrm>
              <a:off x="3140075" y="3451225"/>
              <a:ext cx="9525" cy="39688"/>
            </a:xfrm>
            <a:custGeom>
              <a:avLst/>
              <a:gdLst>
                <a:gd name="T0" fmla="*/ 1 w 23"/>
                <a:gd name="T1" fmla="*/ 98 h 98"/>
                <a:gd name="T2" fmla="*/ 0 w 23"/>
                <a:gd name="T3" fmla="*/ 78 h 98"/>
                <a:gd name="T4" fmla="*/ 12 w 23"/>
                <a:gd name="T5" fmla="*/ 77 h 98"/>
                <a:gd name="T6" fmla="*/ 12 w 23"/>
                <a:gd name="T7" fmla="*/ 53 h 98"/>
                <a:gd name="T8" fmla="*/ 23 w 23"/>
                <a:gd name="T9" fmla="*/ 52 h 98"/>
                <a:gd name="T10" fmla="*/ 23 w 23"/>
                <a:gd name="T11" fmla="*/ 43 h 98"/>
                <a:gd name="T12" fmla="*/ 12 w 23"/>
                <a:gd name="T13" fmla="*/ 45 h 98"/>
                <a:gd name="T14" fmla="*/ 12 w 2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98">
                  <a:moveTo>
                    <a:pt x="1" y="98"/>
                  </a:moveTo>
                  <a:lnTo>
                    <a:pt x="0" y="78"/>
                  </a:lnTo>
                  <a:lnTo>
                    <a:pt x="12" y="77"/>
                  </a:lnTo>
                  <a:lnTo>
                    <a:pt x="12" y="53"/>
                  </a:lnTo>
                  <a:lnTo>
                    <a:pt x="23" y="52"/>
                  </a:lnTo>
                  <a:lnTo>
                    <a:pt x="23" y="43"/>
                  </a:lnTo>
                  <a:lnTo>
                    <a:pt x="12" y="45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7" name="Freeform 278"/>
            <p:cNvSpPr>
              <a:spLocks/>
            </p:cNvSpPr>
            <p:nvPr/>
          </p:nvSpPr>
          <p:spPr bwMode="auto">
            <a:xfrm>
              <a:off x="3200400" y="3389313"/>
              <a:ext cx="68263" cy="101600"/>
            </a:xfrm>
            <a:custGeom>
              <a:avLst/>
              <a:gdLst>
                <a:gd name="T0" fmla="*/ 172 w 172"/>
                <a:gd name="T1" fmla="*/ 67 h 255"/>
                <a:gd name="T2" fmla="*/ 150 w 172"/>
                <a:gd name="T3" fmla="*/ 43 h 255"/>
                <a:gd name="T4" fmla="*/ 139 w 172"/>
                <a:gd name="T5" fmla="*/ 40 h 255"/>
                <a:gd name="T6" fmla="*/ 117 w 172"/>
                <a:gd name="T7" fmla="*/ 34 h 255"/>
                <a:gd name="T8" fmla="*/ 128 w 172"/>
                <a:gd name="T9" fmla="*/ 29 h 255"/>
                <a:gd name="T10" fmla="*/ 117 w 172"/>
                <a:gd name="T11" fmla="*/ 22 h 255"/>
                <a:gd name="T12" fmla="*/ 106 w 172"/>
                <a:gd name="T13" fmla="*/ 11 h 255"/>
                <a:gd name="T14" fmla="*/ 18 w 172"/>
                <a:gd name="T15" fmla="*/ 0 h 255"/>
                <a:gd name="T16" fmla="*/ 30 w 172"/>
                <a:gd name="T17" fmla="*/ 11 h 255"/>
                <a:gd name="T18" fmla="*/ 19 w 172"/>
                <a:gd name="T19" fmla="*/ 26 h 255"/>
                <a:gd name="T20" fmla="*/ 0 w 172"/>
                <a:gd name="T21" fmla="*/ 56 h 255"/>
                <a:gd name="T22" fmla="*/ 10 w 172"/>
                <a:gd name="T23" fmla="*/ 90 h 255"/>
                <a:gd name="T24" fmla="*/ 19 w 172"/>
                <a:gd name="T25" fmla="*/ 100 h 255"/>
                <a:gd name="T26" fmla="*/ 29 w 172"/>
                <a:gd name="T27" fmla="*/ 124 h 255"/>
                <a:gd name="T28" fmla="*/ 52 w 172"/>
                <a:gd name="T29" fmla="*/ 134 h 255"/>
                <a:gd name="T30" fmla="*/ 85 w 172"/>
                <a:gd name="T31" fmla="*/ 90 h 255"/>
                <a:gd name="T32" fmla="*/ 95 w 172"/>
                <a:gd name="T33" fmla="*/ 79 h 255"/>
                <a:gd name="T34" fmla="*/ 41 w 172"/>
                <a:gd name="T35" fmla="*/ 67 h 255"/>
                <a:gd name="T36" fmla="*/ 30 w 172"/>
                <a:gd name="T37" fmla="*/ 55 h 255"/>
                <a:gd name="T38" fmla="*/ 41 w 172"/>
                <a:gd name="T39" fmla="*/ 34 h 255"/>
                <a:gd name="T40" fmla="*/ 44 w 172"/>
                <a:gd name="T41" fmla="*/ 51 h 255"/>
                <a:gd name="T42" fmla="*/ 52 w 172"/>
                <a:gd name="T43" fmla="*/ 53 h 255"/>
                <a:gd name="T44" fmla="*/ 58 w 172"/>
                <a:gd name="T45" fmla="*/ 45 h 255"/>
                <a:gd name="T46" fmla="*/ 63 w 172"/>
                <a:gd name="T47" fmla="*/ 51 h 255"/>
                <a:gd name="T48" fmla="*/ 68 w 172"/>
                <a:gd name="T49" fmla="*/ 45 h 255"/>
                <a:gd name="T50" fmla="*/ 95 w 172"/>
                <a:gd name="T51" fmla="*/ 38 h 255"/>
                <a:gd name="T52" fmla="*/ 106 w 172"/>
                <a:gd name="T53" fmla="*/ 45 h 255"/>
                <a:gd name="T54" fmla="*/ 85 w 172"/>
                <a:gd name="T55" fmla="*/ 56 h 255"/>
                <a:gd name="T56" fmla="*/ 128 w 172"/>
                <a:gd name="T57" fmla="*/ 67 h 255"/>
                <a:gd name="T58" fmla="*/ 139 w 172"/>
                <a:gd name="T59" fmla="*/ 78 h 255"/>
                <a:gd name="T60" fmla="*/ 117 w 172"/>
                <a:gd name="T61" fmla="*/ 90 h 255"/>
                <a:gd name="T62" fmla="*/ 129 w 172"/>
                <a:gd name="T63" fmla="*/ 101 h 255"/>
                <a:gd name="T64" fmla="*/ 140 w 172"/>
                <a:gd name="T65" fmla="*/ 111 h 255"/>
                <a:gd name="T66" fmla="*/ 137 w 172"/>
                <a:gd name="T67" fmla="*/ 150 h 255"/>
                <a:gd name="T68" fmla="*/ 165 w 172"/>
                <a:gd name="T69" fmla="*/ 160 h 255"/>
                <a:gd name="T70" fmla="*/ 158 w 172"/>
                <a:gd name="T71" fmla="*/ 171 h 255"/>
                <a:gd name="T72" fmla="*/ 133 w 172"/>
                <a:gd name="T73" fmla="*/ 166 h 255"/>
                <a:gd name="T74" fmla="*/ 104 w 172"/>
                <a:gd name="T75" fmla="*/ 167 h 255"/>
                <a:gd name="T76" fmla="*/ 77 w 172"/>
                <a:gd name="T77" fmla="*/ 195 h 255"/>
                <a:gd name="T78" fmla="*/ 98 w 172"/>
                <a:gd name="T79" fmla="*/ 203 h 255"/>
                <a:gd name="T80" fmla="*/ 79 w 172"/>
                <a:gd name="T81" fmla="*/ 214 h 255"/>
                <a:gd name="T82" fmla="*/ 56 w 172"/>
                <a:gd name="T83" fmla="*/ 214 h 255"/>
                <a:gd name="T84" fmla="*/ 57 w 172"/>
                <a:gd name="T85" fmla="*/ 235 h 255"/>
                <a:gd name="T86" fmla="*/ 79 w 172"/>
                <a:gd name="T87" fmla="*/ 247 h 255"/>
                <a:gd name="T88" fmla="*/ 66 w 172"/>
                <a:gd name="T8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" h="255">
                  <a:moveTo>
                    <a:pt x="172" y="22"/>
                  </a:moveTo>
                  <a:lnTo>
                    <a:pt x="172" y="67"/>
                  </a:lnTo>
                  <a:lnTo>
                    <a:pt x="151" y="67"/>
                  </a:lnTo>
                  <a:lnTo>
                    <a:pt x="150" y="43"/>
                  </a:lnTo>
                  <a:lnTo>
                    <a:pt x="139" y="45"/>
                  </a:lnTo>
                  <a:lnTo>
                    <a:pt x="139" y="40"/>
                  </a:lnTo>
                  <a:lnTo>
                    <a:pt x="117" y="40"/>
                  </a:lnTo>
                  <a:lnTo>
                    <a:pt x="117" y="34"/>
                  </a:lnTo>
                  <a:lnTo>
                    <a:pt x="128" y="34"/>
                  </a:lnTo>
                  <a:lnTo>
                    <a:pt x="128" y="29"/>
                  </a:lnTo>
                  <a:lnTo>
                    <a:pt x="138" y="22"/>
                  </a:lnTo>
                  <a:lnTo>
                    <a:pt x="117" y="22"/>
                  </a:lnTo>
                  <a:lnTo>
                    <a:pt x="117" y="13"/>
                  </a:lnTo>
                  <a:lnTo>
                    <a:pt x="106" y="11"/>
                  </a:lnTo>
                  <a:lnTo>
                    <a:pt x="106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30" y="11"/>
                  </a:lnTo>
                  <a:lnTo>
                    <a:pt x="30" y="26"/>
                  </a:lnTo>
                  <a:lnTo>
                    <a:pt x="19" y="26"/>
                  </a:lnTo>
                  <a:lnTo>
                    <a:pt x="19" y="56"/>
                  </a:lnTo>
                  <a:lnTo>
                    <a:pt x="0" y="56"/>
                  </a:lnTo>
                  <a:lnTo>
                    <a:pt x="0" y="90"/>
                  </a:lnTo>
                  <a:lnTo>
                    <a:pt x="10" y="90"/>
                  </a:lnTo>
                  <a:lnTo>
                    <a:pt x="10" y="100"/>
                  </a:lnTo>
                  <a:lnTo>
                    <a:pt x="19" y="100"/>
                  </a:lnTo>
                  <a:lnTo>
                    <a:pt x="19" y="124"/>
                  </a:lnTo>
                  <a:lnTo>
                    <a:pt x="29" y="124"/>
                  </a:lnTo>
                  <a:lnTo>
                    <a:pt x="29" y="135"/>
                  </a:lnTo>
                  <a:lnTo>
                    <a:pt x="52" y="134"/>
                  </a:lnTo>
                  <a:lnTo>
                    <a:pt x="52" y="90"/>
                  </a:lnTo>
                  <a:lnTo>
                    <a:pt x="85" y="90"/>
                  </a:lnTo>
                  <a:lnTo>
                    <a:pt x="85" y="79"/>
                  </a:lnTo>
                  <a:lnTo>
                    <a:pt x="95" y="79"/>
                  </a:lnTo>
                  <a:lnTo>
                    <a:pt x="95" y="67"/>
                  </a:lnTo>
                  <a:lnTo>
                    <a:pt x="41" y="67"/>
                  </a:lnTo>
                  <a:lnTo>
                    <a:pt x="41" y="53"/>
                  </a:lnTo>
                  <a:lnTo>
                    <a:pt x="30" y="55"/>
                  </a:lnTo>
                  <a:lnTo>
                    <a:pt x="30" y="35"/>
                  </a:lnTo>
                  <a:lnTo>
                    <a:pt x="41" y="34"/>
                  </a:lnTo>
                  <a:lnTo>
                    <a:pt x="41" y="51"/>
                  </a:lnTo>
                  <a:lnTo>
                    <a:pt x="44" y="51"/>
                  </a:lnTo>
                  <a:lnTo>
                    <a:pt x="44" y="53"/>
                  </a:lnTo>
                  <a:lnTo>
                    <a:pt x="52" y="53"/>
                  </a:lnTo>
                  <a:lnTo>
                    <a:pt x="52" y="45"/>
                  </a:lnTo>
                  <a:lnTo>
                    <a:pt x="58" y="45"/>
                  </a:lnTo>
                  <a:lnTo>
                    <a:pt x="58" y="51"/>
                  </a:lnTo>
                  <a:lnTo>
                    <a:pt x="63" y="51"/>
                  </a:lnTo>
                  <a:lnTo>
                    <a:pt x="63" y="45"/>
                  </a:lnTo>
                  <a:lnTo>
                    <a:pt x="68" y="45"/>
                  </a:lnTo>
                  <a:lnTo>
                    <a:pt x="68" y="35"/>
                  </a:lnTo>
                  <a:lnTo>
                    <a:pt x="95" y="38"/>
                  </a:lnTo>
                  <a:lnTo>
                    <a:pt x="105" y="31"/>
                  </a:lnTo>
                  <a:lnTo>
                    <a:pt x="106" y="45"/>
                  </a:lnTo>
                  <a:lnTo>
                    <a:pt x="85" y="45"/>
                  </a:lnTo>
                  <a:lnTo>
                    <a:pt x="85" y="56"/>
                  </a:lnTo>
                  <a:lnTo>
                    <a:pt x="128" y="55"/>
                  </a:lnTo>
                  <a:lnTo>
                    <a:pt x="128" y="67"/>
                  </a:lnTo>
                  <a:lnTo>
                    <a:pt x="139" y="67"/>
                  </a:lnTo>
                  <a:lnTo>
                    <a:pt x="139" y="78"/>
                  </a:lnTo>
                  <a:lnTo>
                    <a:pt x="117" y="79"/>
                  </a:lnTo>
                  <a:lnTo>
                    <a:pt x="117" y="90"/>
                  </a:lnTo>
                  <a:lnTo>
                    <a:pt x="128" y="90"/>
                  </a:lnTo>
                  <a:lnTo>
                    <a:pt x="129" y="101"/>
                  </a:lnTo>
                  <a:lnTo>
                    <a:pt x="140" y="101"/>
                  </a:lnTo>
                  <a:lnTo>
                    <a:pt x="140" y="111"/>
                  </a:lnTo>
                  <a:lnTo>
                    <a:pt x="132" y="143"/>
                  </a:lnTo>
                  <a:lnTo>
                    <a:pt x="137" y="150"/>
                  </a:lnTo>
                  <a:lnTo>
                    <a:pt x="146" y="155"/>
                  </a:lnTo>
                  <a:lnTo>
                    <a:pt x="165" y="160"/>
                  </a:lnTo>
                  <a:lnTo>
                    <a:pt x="164" y="168"/>
                  </a:lnTo>
                  <a:lnTo>
                    <a:pt x="158" y="171"/>
                  </a:lnTo>
                  <a:lnTo>
                    <a:pt x="150" y="171"/>
                  </a:lnTo>
                  <a:lnTo>
                    <a:pt x="133" y="166"/>
                  </a:lnTo>
                  <a:lnTo>
                    <a:pt x="117" y="168"/>
                  </a:lnTo>
                  <a:lnTo>
                    <a:pt x="104" y="167"/>
                  </a:lnTo>
                  <a:lnTo>
                    <a:pt x="95" y="169"/>
                  </a:lnTo>
                  <a:lnTo>
                    <a:pt x="77" y="195"/>
                  </a:lnTo>
                  <a:lnTo>
                    <a:pt x="91" y="203"/>
                  </a:lnTo>
                  <a:lnTo>
                    <a:pt x="98" y="203"/>
                  </a:lnTo>
                  <a:lnTo>
                    <a:pt x="98" y="213"/>
                  </a:lnTo>
                  <a:lnTo>
                    <a:pt x="79" y="214"/>
                  </a:lnTo>
                  <a:lnTo>
                    <a:pt x="65" y="211"/>
                  </a:lnTo>
                  <a:lnTo>
                    <a:pt x="56" y="214"/>
                  </a:lnTo>
                  <a:lnTo>
                    <a:pt x="59" y="226"/>
                  </a:lnTo>
                  <a:lnTo>
                    <a:pt x="57" y="235"/>
                  </a:lnTo>
                  <a:lnTo>
                    <a:pt x="69" y="239"/>
                  </a:lnTo>
                  <a:lnTo>
                    <a:pt x="79" y="247"/>
                  </a:lnTo>
                  <a:lnTo>
                    <a:pt x="69" y="250"/>
                  </a:lnTo>
                  <a:lnTo>
                    <a:pt x="66" y="25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8" name="Freeform 279"/>
            <p:cNvSpPr>
              <a:spLocks/>
            </p:cNvSpPr>
            <p:nvPr/>
          </p:nvSpPr>
          <p:spPr bwMode="auto">
            <a:xfrm>
              <a:off x="3032125" y="3478213"/>
              <a:ext cx="22225" cy="12700"/>
            </a:xfrm>
            <a:custGeom>
              <a:avLst/>
              <a:gdLst>
                <a:gd name="T0" fmla="*/ 0 w 56"/>
                <a:gd name="T1" fmla="*/ 11 h 32"/>
                <a:gd name="T2" fmla="*/ 10 w 56"/>
                <a:gd name="T3" fmla="*/ 11 h 32"/>
                <a:gd name="T4" fmla="*/ 11 w 56"/>
                <a:gd name="T5" fmla="*/ 23 h 32"/>
                <a:gd name="T6" fmla="*/ 22 w 56"/>
                <a:gd name="T7" fmla="*/ 22 h 32"/>
                <a:gd name="T8" fmla="*/ 22 w 56"/>
                <a:gd name="T9" fmla="*/ 26 h 32"/>
                <a:gd name="T10" fmla="*/ 26 w 56"/>
                <a:gd name="T11" fmla="*/ 28 h 32"/>
                <a:gd name="T12" fmla="*/ 28 w 56"/>
                <a:gd name="T13" fmla="*/ 26 h 32"/>
                <a:gd name="T14" fmla="*/ 35 w 56"/>
                <a:gd name="T15" fmla="*/ 27 h 32"/>
                <a:gd name="T16" fmla="*/ 46 w 56"/>
                <a:gd name="T17" fmla="*/ 32 h 32"/>
                <a:gd name="T18" fmla="*/ 56 w 56"/>
                <a:gd name="T19" fmla="*/ 29 h 32"/>
                <a:gd name="T20" fmla="*/ 56 w 56"/>
                <a:gd name="T21" fmla="*/ 22 h 32"/>
                <a:gd name="T22" fmla="*/ 45 w 56"/>
                <a:gd name="T23" fmla="*/ 22 h 32"/>
                <a:gd name="T24" fmla="*/ 27 w 56"/>
                <a:gd name="T25" fmla="*/ 15 h 32"/>
                <a:gd name="T26" fmla="*/ 17 w 56"/>
                <a:gd name="T27" fmla="*/ 0 h 32"/>
                <a:gd name="T28" fmla="*/ 0 w 56"/>
                <a:gd name="T29" fmla="*/ 0 h 32"/>
                <a:gd name="T30" fmla="*/ 0 w 56"/>
                <a:gd name="T31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32">
                  <a:moveTo>
                    <a:pt x="0" y="11"/>
                  </a:moveTo>
                  <a:lnTo>
                    <a:pt x="10" y="11"/>
                  </a:lnTo>
                  <a:lnTo>
                    <a:pt x="11" y="23"/>
                  </a:lnTo>
                  <a:lnTo>
                    <a:pt x="22" y="22"/>
                  </a:lnTo>
                  <a:lnTo>
                    <a:pt x="22" y="26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5" y="27"/>
                  </a:lnTo>
                  <a:lnTo>
                    <a:pt x="46" y="32"/>
                  </a:lnTo>
                  <a:lnTo>
                    <a:pt x="56" y="29"/>
                  </a:lnTo>
                  <a:lnTo>
                    <a:pt x="56" y="22"/>
                  </a:lnTo>
                  <a:lnTo>
                    <a:pt x="45" y="22"/>
                  </a:lnTo>
                  <a:lnTo>
                    <a:pt x="27" y="15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9" name="Freeform 280"/>
            <p:cNvSpPr>
              <a:spLocks/>
            </p:cNvSpPr>
            <p:nvPr/>
          </p:nvSpPr>
          <p:spPr bwMode="auto">
            <a:xfrm>
              <a:off x="3157538" y="3489325"/>
              <a:ext cx="25400" cy="4763"/>
            </a:xfrm>
            <a:custGeom>
              <a:avLst/>
              <a:gdLst>
                <a:gd name="T0" fmla="*/ 64 w 64"/>
                <a:gd name="T1" fmla="*/ 0 h 12"/>
                <a:gd name="T2" fmla="*/ 53 w 64"/>
                <a:gd name="T3" fmla="*/ 0 h 12"/>
                <a:gd name="T4" fmla="*/ 53 w 64"/>
                <a:gd name="T5" fmla="*/ 11 h 12"/>
                <a:gd name="T6" fmla="*/ 0 w 6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2">
                  <a:moveTo>
                    <a:pt x="64" y="0"/>
                  </a:moveTo>
                  <a:lnTo>
                    <a:pt x="53" y="0"/>
                  </a:lnTo>
                  <a:lnTo>
                    <a:pt x="53" y="11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0" name="Freeform 281"/>
            <p:cNvSpPr>
              <a:spLocks/>
            </p:cNvSpPr>
            <p:nvPr/>
          </p:nvSpPr>
          <p:spPr bwMode="auto">
            <a:xfrm>
              <a:off x="3092450" y="3473450"/>
              <a:ext cx="17463" cy="22225"/>
            </a:xfrm>
            <a:custGeom>
              <a:avLst/>
              <a:gdLst>
                <a:gd name="T0" fmla="*/ 0 w 44"/>
                <a:gd name="T1" fmla="*/ 0 h 56"/>
                <a:gd name="T2" fmla="*/ 7 w 44"/>
                <a:gd name="T3" fmla="*/ 0 h 56"/>
                <a:gd name="T4" fmla="*/ 7 w 44"/>
                <a:gd name="T5" fmla="*/ 14 h 56"/>
                <a:gd name="T6" fmla="*/ 20 w 44"/>
                <a:gd name="T7" fmla="*/ 14 h 56"/>
                <a:gd name="T8" fmla="*/ 21 w 44"/>
                <a:gd name="T9" fmla="*/ 24 h 56"/>
                <a:gd name="T10" fmla="*/ 32 w 44"/>
                <a:gd name="T11" fmla="*/ 24 h 56"/>
                <a:gd name="T12" fmla="*/ 33 w 44"/>
                <a:gd name="T13" fmla="*/ 47 h 56"/>
                <a:gd name="T14" fmla="*/ 44 w 44"/>
                <a:gd name="T15" fmla="*/ 47 h 56"/>
                <a:gd name="T16" fmla="*/ 44 w 44"/>
                <a:gd name="T17" fmla="*/ 55 h 56"/>
                <a:gd name="T18" fmla="*/ 10 w 44"/>
                <a:gd name="T1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6">
                  <a:moveTo>
                    <a:pt x="0" y="0"/>
                  </a:moveTo>
                  <a:lnTo>
                    <a:pt x="7" y="0"/>
                  </a:lnTo>
                  <a:lnTo>
                    <a:pt x="7" y="14"/>
                  </a:lnTo>
                  <a:lnTo>
                    <a:pt x="20" y="14"/>
                  </a:lnTo>
                  <a:lnTo>
                    <a:pt x="21" y="24"/>
                  </a:lnTo>
                  <a:lnTo>
                    <a:pt x="32" y="24"/>
                  </a:lnTo>
                  <a:lnTo>
                    <a:pt x="33" y="47"/>
                  </a:lnTo>
                  <a:lnTo>
                    <a:pt x="44" y="47"/>
                  </a:lnTo>
                  <a:lnTo>
                    <a:pt x="44" y="55"/>
                  </a:lnTo>
                  <a:lnTo>
                    <a:pt x="10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1" name="Freeform 282"/>
            <p:cNvSpPr>
              <a:spLocks/>
            </p:cNvSpPr>
            <p:nvPr/>
          </p:nvSpPr>
          <p:spPr bwMode="auto">
            <a:xfrm>
              <a:off x="3065463" y="3465513"/>
              <a:ext cx="31750" cy="30162"/>
            </a:xfrm>
            <a:custGeom>
              <a:avLst/>
              <a:gdLst>
                <a:gd name="T0" fmla="*/ 79 w 79"/>
                <a:gd name="T1" fmla="*/ 74 h 74"/>
                <a:gd name="T2" fmla="*/ 46 w 79"/>
                <a:gd name="T3" fmla="*/ 74 h 74"/>
                <a:gd name="T4" fmla="*/ 46 w 79"/>
                <a:gd name="T5" fmla="*/ 62 h 74"/>
                <a:gd name="T6" fmla="*/ 24 w 79"/>
                <a:gd name="T7" fmla="*/ 63 h 74"/>
                <a:gd name="T8" fmla="*/ 24 w 79"/>
                <a:gd name="T9" fmla="*/ 52 h 74"/>
                <a:gd name="T10" fmla="*/ 13 w 79"/>
                <a:gd name="T11" fmla="*/ 52 h 74"/>
                <a:gd name="T12" fmla="*/ 13 w 79"/>
                <a:gd name="T13" fmla="*/ 32 h 74"/>
                <a:gd name="T14" fmla="*/ 2 w 79"/>
                <a:gd name="T15" fmla="*/ 32 h 74"/>
                <a:gd name="T16" fmla="*/ 0 w 79"/>
                <a:gd name="T17" fmla="*/ 1 h 74"/>
                <a:gd name="T18" fmla="*/ 32 w 79"/>
                <a:gd name="T19" fmla="*/ 4 h 74"/>
                <a:gd name="T20" fmla="*/ 46 w 79"/>
                <a:gd name="T21" fmla="*/ 0 h 74"/>
                <a:gd name="T22" fmla="*/ 46 w 79"/>
                <a:gd name="T23" fmla="*/ 9 h 74"/>
                <a:gd name="T24" fmla="*/ 65 w 79"/>
                <a:gd name="T25" fmla="*/ 10 h 74"/>
                <a:gd name="T26" fmla="*/ 65 w 79"/>
                <a:gd name="T27" fmla="*/ 18 h 74"/>
                <a:gd name="T28" fmla="*/ 69 w 79"/>
                <a:gd name="T29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74">
                  <a:moveTo>
                    <a:pt x="79" y="74"/>
                  </a:moveTo>
                  <a:lnTo>
                    <a:pt x="46" y="74"/>
                  </a:lnTo>
                  <a:lnTo>
                    <a:pt x="46" y="62"/>
                  </a:lnTo>
                  <a:lnTo>
                    <a:pt x="24" y="63"/>
                  </a:lnTo>
                  <a:lnTo>
                    <a:pt x="24" y="52"/>
                  </a:lnTo>
                  <a:lnTo>
                    <a:pt x="13" y="52"/>
                  </a:lnTo>
                  <a:lnTo>
                    <a:pt x="13" y="32"/>
                  </a:lnTo>
                  <a:lnTo>
                    <a:pt x="2" y="32"/>
                  </a:lnTo>
                  <a:lnTo>
                    <a:pt x="0" y="1"/>
                  </a:lnTo>
                  <a:lnTo>
                    <a:pt x="32" y="4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65" y="10"/>
                  </a:lnTo>
                  <a:lnTo>
                    <a:pt x="65" y="18"/>
                  </a:lnTo>
                  <a:lnTo>
                    <a:pt x="69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2" name="Freeform 283"/>
            <p:cNvSpPr>
              <a:spLocks/>
            </p:cNvSpPr>
            <p:nvPr/>
          </p:nvSpPr>
          <p:spPr bwMode="auto">
            <a:xfrm>
              <a:off x="3140075" y="3490913"/>
              <a:ext cx="17463" cy="7937"/>
            </a:xfrm>
            <a:custGeom>
              <a:avLst/>
              <a:gdLst>
                <a:gd name="T0" fmla="*/ 45 w 45"/>
                <a:gd name="T1" fmla="*/ 9 h 21"/>
                <a:gd name="T2" fmla="*/ 33 w 45"/>
                <a:gd name="T3" fmla="*/ 9 h 21"/>
                <a:gd name="T4" fmla="*/ 33 w 45"/>
                <a:gd name="T5" fmla="*/ 21 h 21"/>
                <a:gd name="T6" fmla="*/ 22 w 45"/>
                <a:gd name="T7" fmla="*/ 21 h 21"/>
                <a:gd name="T8" fmla="*/ 22 w 45"/>
                <a:gd name="T9" fmla="*/ 0 h 21"/>
                <a:gd name="T10" fmla="*/ 0 w 45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1">
                  <a:moveTo>
                    <a:pt x="45" y="9"/>
                  </a:moveTo>
                  <a:lnTo>
                    <a:pt x="33" y="9"/>
                  </a:lnTo>
                  <a:lnTo>
                    <a:pt x="33" y="21"/>
                  </a:lnTo>
                  <a:lnTo>
                    <a:pt x="22" y="21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3" name="Freeform 284"/>
            <p:cNvSpPr>
              <a:spLocks/>
            </p:cNvSpPr>
            <p:nvPr/>
          </p:nvSpPr>
          <p:spPr bwMode="auto">
            <a:xfrm>
              <a:off x="3079750" y="3505200"/>
              <a:ext cx="4763" cy="4763"/>
            </a:xfrm>
            <a:custGeom>
              <a:avLst/>
              <a:gdLst>
                <a:gd name="T0" fmla="*/ 14 w 14"/>
                <a:gd name="T1" fmla="*/ 12 h 12"/>
                <a:gd name="T2" fmla="*/ 13 w 14"/>
                <a:gd name="T3" fmla="*/ 0 h 12"/>
                <a:gd name="T4" fmla="*/ 0 w 14"/>
                <a:gd name="T5" fmla="*/ 0 h 12"/>
                <a:gd name="T6" fmla="*/ 0 w 14"/>
                <a:gd name="T7" fmla="*/ 12 h 12"/>
                <a:gd name="T8" fmla="*/ 14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12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4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4" name="Freeform 285"/>
            <p:cNvSpPr>
              <a:spLocks/>
            </p:cNvSpPr>
            <p:nvPr/>
          </p:nvSpPr>
          <p:spPr bwMode="auto">
            <a:xfrm>
              <a:off x="2944813" y="3478213"/>
              <a:ext cx="92075" cy="34925"/>
            </a:xfrm>
            <a:custGeom>
              <a:avLst/>
              <a:gdLst>
                <a:gd name="T0" fmla="*/ 0 w 228"/>
                <a:gd name="T1" fmla="*/ 0 h 89"/>
                <a:gd name="T2" fmla="*/ 0 w 228"/>
                <a:gd name="T3" fmla="*/ 44 h 89"/>
                <a:gd name="T4" fmla="*/ 86 w 228"/>
                <a:gd name="T5" fmla="*/ 43 h 89"/>
                <a:gd name="T6" fmla="*/ 86 w 228"/>
                <a:gd name="T7" fmla="*/ 64 h 89"/>
                <a:gd name="T8" fmla="*/ 96 w 228"/>
                <a:gd name="T9" fmla="*/ 65 h 89"/>
                <a:gd name="T10" fmla="*/ 96 w 228"/>
                <a:gd name="T11" fmla="*/ 54 h 89"/>
                <a:gd name="T12" fmla="*/ 107 w 228"/>
                <a:gd name="T13" fmla="*/ 54 h 89"/>
                <a:gd name="T14" fmla="*/ 107 w 228"/>
                <a:gd name="T15" fmla="*/ 66 h 89"/>
                <a:gd name="T16" fmla="*/ 123 w 228"/>
                <a:gd name="T17" fmla="*/ 66 h 89"/>
                <a:gd name="T18" fmla="*/ 122 w 228"/>
                <a:gd name="T19" fmla="*/ 75 h 89"/>
                <a:gd name="T20" fmla="*/ 125 w 228"/>
                <a:gd name="T21" fmla="*/ 89 h 89"/>
                <a:gd name="T22" fmla="*/ 177 w 228"/>
                <a:gd name="T23" fmla="*/ 89 h 89"/>
                <a:gd name="T24" fmla="*/ 177 w 228"/>
                <a:gd name="T25" fmla="*/ 66 h 89"/>
                <a:gd name="T26" fmla="*/ 174 w 228"/>
                <a:gd name="T27" fmla="*/ 44 h 89"/>
                <a:gd name="T28" fmla="*/ 228 w 228"/>
                <a:gd name="T29" fmla="*/ 44 h 89"/>
                <a:gd name="T30" fmla="*/ 228 w 228"/>
                <a:gd name="T31" fmla="*/ 33 h 89"/>
                <a:gd name="T32" fmla="*/ 217 w 228"/>
                <a:gd name="T33" fmla="*/ 33 h 89"/>
                <a:gd name="T34" fmla="*/ 217 w 228"/>
                <a:gd name="T35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89">
                  <a:moveTo>
                    <a:pt x="0" y="0"/>
                  </a:moveTo>
                  <a:lnTo>
                    <a:pt x="0" y="44"/>
                  </a:lnTo>
                  <a:lnTo>
                    <a:pt x="86" y="43"/>
                  </a:lnTo>
                  <a:lnTo>
                    <a:pt x="86" y="64"/>
                  </a:lnTo>
                  <a:lnTo>
                    <a:pt x="96" y="65"/>
                  </a:lnTo>
                  <a:lnTo>
                    <a:pt x="96" y="54"/>
                  </a:lnTo>
                  <a:lnTo>
                    <a:pt x="107" y="54"/>
                  </a:lnTo>
                  <a:lnTo>
                    <a:pt x="107" y="66"/>
                  </a:lnTo>
                  <a:lnTo>
                    <a:pt x="123" y="66"/>
                  </a:lnTo>
                  <a:lnTo>
                    <a:pt x="122" y="75"/>
                  </a:lnTo>
                  <a:lnTo>
                    <a:pt x="125" y="89"/>
                  </a:lnTo>
                  <a:lnTo>
                    <a:pt x="177" y="89"/>
                  </a:lnTo>
                  <a:lnTo>
                    <a:pt x="177" y="66"/>
                  </a:lnTo>
                  <a:lnTo>
                    <a:pt x="174" y="44"/>
                  </a:lnTo>
                  <a:lnTo>
                    <a:pt x="228" y="44"/>
                  </a:lnTo>
                  <a:lnTo>
                    <a:pt x="228" y="33"/>
                  </a:lnTo>
                  <a:lnTo>
                    <a:pt x="217" y="33"/>
                  </a:lnTo>
                  <a:lnTo>
                    <a:pt x="217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5" name="Freeform 286"/>
            <p:cNvSpPr>
              <a:spLocks/>
            </p:cNvSpPr>
            <p:nvPr/>
          </p:nvSpPr>
          <p:spPr bwMode="auto">
            <a:xfrm>
              <a:off x="3222625" y="3489325"/>
              <a:ext cx="4763" cy="26988"/>
            </a:xfrm>
            <a:custGeom>
              <a:avLst/>
              <a:gdLst>
                <a:gd name="T0" fmla="*/ 8 w 10"/>
                <a:gd name="T1" fmla="*/ 2 h 67"/>
                <a:gd name="T2" fmla="*/ 0 w 10"/>
                <a:gd name="T3" fmla="*/ 0 h 67"/>
                <a:gd name="T4" fmla="*/ 1 w 10"/>
                <a:gd name="T5" fmla="*/ 3 h 67"/>
                <a:gd name="T6" fmla="*/ 1 w 10"/>
                <a:gd name="T7" fmla="*/ 18 h 67"/>
                <a:gd name="T8" fmla="*/ 2 w 10"/>
                <a:gd name="T9" fmla="*/ 19 h 67"/>
                <a:gd name="T10" fmla="*/ 5 w 10"/>
                <a:gd name="T11" fmla="*/ 26 h 67"/>
                <a:gd name="T12" fmla="*/ 7 w 10"/>
                <a:gd name="T13" fmla="*/ 29 h 67"/>
                <a:gd name="T14" fmla="*/ 6 w 10"/>
                <a:gd name="T15" fmla="*/ 32 h 67"/>
                <a:gd name="T16" fmla="*/ 8 w 10"/>
                <a:gd name="T17" fmla="*/ 37 h 67"/>
                <a:gd name="T18" fmla="*/ 6 w 10"/>
                <a:gd name="T19" fmla="*/ 39 h 67"/>
                <a:gd name="T20" fmla="*/ 7 w 10"/>
                <a:gd name="T21" fmla="*/ 47 h 67"/>
                <a:gd name="T22" fmla="*/ 4 w 10"/>
                <a:gd name="T23" fmla="*/ 51 h 67"/>
                <a:gd name="T24" fmla="*/ 8 w 10"/>
                <a:gd name="T25" fmla="*/ 52 h 67"/>
                <a:gd name="T26" fmla="*/ 10 w 10"/>
                <a:gd name="T27" fmla="*/ 57 h 67"/>
                <a:gd name="T28" fmla="*/ 4 w 10"/>
                <a:gd name="T29" fmla="*/ 61 h 67"/>
                <a:gd name="T30" fmla="*/ 6 w 10"/>
                <a:gd name="T3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67">
                  <a:moveTo>
                    <a:pt x="8" y="2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6" y="32"/>
                  </a:lnTo>
                  <a:lnTo>
                    <a:pt x="8" y="37"/>
                  </a:lnTo>
                  <a:lnTo>
                    <a:pt x="6" y="39"/>
                  </a:lnTo>
                  <a:lnTo>
                    <a:pt x="7" y="47"/>
                  </a:lnTo>
                  <a:lnTo>
                    <a:pt x="4" y="51"/>
                  </a:lnTo>
                  <a:lnTo>
                    <a:pt x="8" y="52"/>
                  </a:lnTo>
                  <a:lnTo>
                    <a:pt x="10" y="57"/>
                  </a:lnTo>
                  <a:lnTo>
                    <a:pt x="4" y="61"/>
                  </a:lnTo>
                  <a:lnTo>
                    <a:pt x="6" y="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6" name="Freeform 287"/>
            <p:cNvSpPr>
              <a:spLocks/>
            </p:cNvSpPr>
            <p:nvPr/>
          </p:nvSpPr>
          <p:spPr bwMode="auto">
            <a:xfrm>
              <a:off x="3179763" y="3467100"/>
              <a:ext cx="9525" cy="58738"/>
            </a:xfrm>
            <a:custGeom>
              <a:avLst/>
              <a:gdLst>
                <a:gd name="T0" fmla="*/ 22 w 22"/>
                <a:gd name="T1" fmla="*/ 146 h 146"/>
                <a:gd name="T2" fmla="*/ 22 w 22"/>
                <a:gd name="T3" fmla="*/ 107 h 146"/>
                <a:gd name="T4" fmla="*/ 0 w 22"/>
                <a:gd name="T5" fmla="*/ 108 h 146"/>
                <a:gd name="T6" fmla="*/ 0 w 22"/>
                <a:gd name="T7" fmla="*/ 97 h 146"/>
                <a:gd name="T8" fmla="*/ 10 w 22"/>
                <a:gd name="T9" fmla="*/ 96 h 146"/>
                <a:gd name="T10" fmla="*/ 10 w 22"/>
                <a:gd name="T11" fmla="*/ 86 h 146"/>
                <a:gd name="T12" fmla="*/ 22 w 22"/>
                <a:gd name="T13" fmla="*/ 86 h 146"/>
                <a:gd name="T14" fmla="*/ 22 w 22"/>
                <a:gd name="T1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6">
                  <a:moveTo>
                    <a:pt x="22" y="146"/>
                  </a:moveTo>
                  <a:lnTo>
                    <a:pt x="22" y="107"/>
                  </a:lnTo>
                  <a:lnTo>
                    <a:pt x="0" y="108"/>
                  </a:lnTo>
                  <a:lnTo>
                    <a:pt x="0" y="97"/>
                  </a:lnTo>
                  <a:lnTo>
                    <a:pt x="10" y="96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7" name="Freeform 288"/>
            <p:cNvSpPr>
              <a:spLocks/>
            </p:cNvSpPr>
            <p:nvPr/>
          </p:nvSpPr>
          <p:spPr bwMode="auto">
            <a:xfrm>
              <a:off x="3070225" y="3514725"/>
              <a:ext cx="4763" cy="14288"/>
            </a:xfrm>
            <a:custGeom>
              <a:avLst/>
              <a:gdLst>
                <a:gd name="T0" fmla="*/ 11 w 11"/>
                <a:gd name="T1" fmla="*/ 37 h 37"/>
                <a:gd name="T2" fmla="*/ 0 w 11"/>
                <a:gd name="T3" fmla="*/ 37 h 37"/>
                <a:gd name="T4" fmla="*/ 0 w 11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7">
                  <a:moveTo>
                    <a:pt x="11" y="37"/>
                  </a:moveTo>
                  <a:lnTo>
                    <a:pt x="0" y="3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8" name="Freeform 289"/>
            <p:cNvSpPr>
              <a:spLocks/>
            </p:cNvSpPr>
            <p:nvPr/>
          </p:nvSpPr>
          <p:spPr bwMode="auto">
            <a:xfrm>
              <a:off x="3070225" y="3529013"/>
              <a:ext cx="4763" cy="17462"/>
            </a:xfrm>
            <a:custGeom>
              <a:avLst/>
              <a:gdLst>
                <a:gd name="T0" fmla="*/ 0 w 11"/>
                <a:gd name="T1" fmla="*/ 43 h 43"/>
                <a:gd name="T2" fmla="*/ 0 w 11"/>
                <a:gd name="T3" fmla="*/ 21 h 43"/>
                <a:gd name="T4" fmla="*/ 11 w 11"/>
                <a:gd name="T5" fmla="*/ 21 h 43"/>
                <a:gd name="T6" fmla="*/ 11 w 11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3">
                  <a:moveTo>
                    <a:pt x="0" y="43"/>
                  </a:moveTo>
                  <a:lnTo>
                    <a:pt x="0" y="21"/>
                  </a:lnTo>
                  <a:lnTo>
                    <a:pt x="11" y="21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9" name="Freeform 290"/>
            <p:cNvSpPr>
              <a:spLocks/>
            </p:cNvSpPr>
            <p:nvPr/>
          </p:nvSpPr>
          <p:spPr bwMode="auto">
            <a:xfrm>
              <a:off x="3206750" y="3516313"/>
              <a:ext cx="26988" cy="36512"/>
            </a:xfrm>
            <a:custGeom>
              <a:avLst/>
              <a:gdLst>
                <a:gd name="T0" fmla="*/ 46 w 69"/>
                <a:gd name="T1" fmla="*/ 0 h 90"/>
                <a:gd name="T2" fmla="*/ 50 w 69"/>
                <a:gd name="T3" fmla="*/ 7 h 90"/>
                <a:gd name="T4" fmla="*/ 48 w 69"/>
                <a:gd name="T5" fmla="*/ 12 h 90"/>
                <a:gd name="T6" fmla="*/ 56 w 69"/>
                <a:gd name="T7" fmla="*/ 16 h 90"/>
                <a:gd name="T8" fmla="*/ 62 w 69"/>
                <a:gd name="T9" fmla="*/ 16 h 90"/>
                <a:gd name="T10" fmla="*/ 56 w 69"/>
                <a:gd name="T11" fmla="*/ 20 h 90"/>
                <a:gd name="T12" fmla="*/ 57 w 69"/>
                <a:gd name="T13" fmla="*/ 30 h 90"/>
                <a:gd name="T14" fmla="*/ 55 w 69"/>
                <a:gd name="T15" fmla="*/ 33 h 90"/>
                <a:gd name="T16" fmla="*/ 56 w 69"/>
                <a:gd name="T17" fmla="*/ 40 h 90"/>
                <a:gd name="T18" fmla="*/ 69 w 69"/>
                <a:gd name="T19" fmla="*/ 43 h 90"/>
                <a:gd name="T20" fmla="*/ 58 w 69"/>
                <a:gd name="T21" fmla="*/ 51 h 90"/>
                <a:gd name="T22" fmla="*/ 61 w 69"/>
                <a:gd name="T23" fmla="*/ 66 h 90"/>
                <a:gd name="T24" fmla="*/ 48 w 69"/>
                <a:gd name="T25" fmla="*/ 64 h 90"/>
                <a:gd name="T26" fmla="*/ 46 w 69"/>
                <a:gd name="T27" fmla="*/ 70 h 90"/>
                <a:gd name="T28" fmla="*/ 24 w 69"/>
                <a:gd name="T29" fmla="*/ 78 h 90"/>
                <a:gd name="T30" fmla="*/ 15 w 69"/>
                <a:gd name="T31" fmla="*/ 88 h 90"/>
                <a:gd name="T32" fmla="*/ 0 w 69"/>
                <a:gd name="T3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90">
                  <a:moveTo>
                    <a:pt x="46" y="0"/>
                  </a:moveTo>
                  <a:lnTo>
                    <a:pt x="50" y="7"/>
                  </a:lnTo>
                  <a:lnTo>
                    <a:pt x="48" y="12"/>
                  </a:lnTo>
                  <a:lnTo>
                    <a:pt x="56" y="16"/>
                  </a:lnTo>
                  <a:lnTo>
                    <a:pt x="62" y="16"/>
                  </a:lnTo>
                  <a:lnTo>
                    <a:pt x="56" y="20"/>
                  </a:lnTo>
                  <a:lnTo>
                    <a:pt x="57" y="30"/>
                  </a:lnTo>
                  <a:lnTo>
                    <a:pt x="55" y="33"/>
                  </a:lnTo>
                  <a:lnTo>
                    <a:pt x="56" y="40"/>
                  </a:lnTo>
                  <a:lnTo>
                    <a:pt x="69" y="43"/>
                  </a:lnTo>
                  <a:lnTo>
                    <a:pt x="58" y="51"/>
                  </a:lnTo>
                  <a:lnTo>
                    <a:pt x="61" y="66"/>
                  </a:lnTo>
                  <a:lnTo>
                    <a:pt x="48" y="64"/>
                  </a:lnTo>
                  <a:lnTo>
                    <a:pt x="46" y="70"/>
                  </a:lnTo>
                  <a:lnTo>
                    <a:pt x="24" y="78"/>
                  </a:lnTo>
                  <a:lnTo>
                    <a:pt x="15" y="88"/>
                  </a:lnTo>
                  <a:lnTo>
                    <a:pt x="0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0" name="Freeform 291"/>
            <p:cNvSpPr>
              <a:spLocks/>
            </p:cNvSpPr>
            <p:nvPr/>
          </p:nvSpPr>
          <p:spPr bwMode="auto">
            <a:xfrm>
              <a:off x="3049588" y="3506788"/>
              <a:ext cx="20637" cy="47625"/>
            </a:xfrm>
            <a:custGeom>
              <a:avLst/>
              <a:gdLst>
                <a:gd name="T0" fmla="*/ 53 w 53"/>
                <a:gd name="T1" fmla="*/ 17 h 120"/>
                <a:gd name="T2" fmla="*/ 53 w 53"/>
                <a:gd name="T3" fmla="*/ 0 h 120"/>
                <a:gd name="T4" fmla="*/ 42 w 53"/>
                <a:gd name="T5" fmla="*/ 1 h 120"/>
                <a:gd name="T6" fmla="*/ 42 w 53"/>
                <a:gd name="T7" fmla="*/ 12 h 120"/>
                <a:gd name="T8" fmla="*/ 20 w 53"/>
                <a:gd name="T9" fmla="*/ 12 h 120"/>
                <a:gd name="T10" fmla="*/ 22 w 53"/>
                <a:gd name="T11" fmla="*/ 23 h 120"/>
                <a:gd name="T12" fmla="*/ 11 w 53"/>
                <a:gd name="T13" fmla="*/ 23 h 120"/>
                <a:gd name="T14" fmla="*/ 11 w 53"/>
                <a:gd name="T15" fmla="*/ 12 h 120"/>
                <a:gd name="T16" fmla="*/ 0 w 53"/>
                <a:gd name="T17" fmla="*/ 12 h 120"/>
                <a:gd name="T18" fmla="*/ 0 w 53"/>
                <a:gd name="T19" fmla="*/ 99 h 120"/>
                <a:gd name="T20" fmla="*/ 11 w 53"/>
                <a:gd name="T21" fmla="*/ 99 h 120"/>
                <a:gd name="T22" fmla="*/ 11 w 53"/>
                <a:gd name="T2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120">
                  <a:moveTo>
                    <a:pt x="53" y="17"/>
                  </a:moveTo>
                  <a:lnTo>
                    <a:pt x="53" y="0"/>
                  </a:lnTo>
                  <a:lnTo>
                    <a:pt x="42" y="1"/>
                  </a:lnTo>
                  <a:lnTo>
                    <a:pt x="42" y="12"/>
                  </a:lnTo>
                  <a:lnTo>
                    <a:pt x="20" y="12"/>
                  </a:lnTo>
                  <a:lnTo>
                    <a:pt x="22" y="23"/>
                  </a:lnTo>
                  <a:lnTo>
                    <a:pt x="11" y="23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99"/>
                  </a:lnTo>
                  <a:lnTo>
                    <a:pt x="11" y="99"/>
                  </a:lnTo>
                  <a:lnTo>
                    <a:pt x="11" y="12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1" name="Freeform 292"/>
            <p:cNvSpPr>
              <a:spLocks/>
            </p:cNvSpPr>
            <p:nvPr/>
          </p:nvSpPr>
          <p:spPr bwMode="auto">
            <a:xfrm>
              <a:off x="3189288" y="3525838"/>
              <a:ext cx="17462" cy="31750"/>
            </a:xfrm>
            <a:custGeom>
              <a:avLst/>
              <a:gdLst>
                <a:gd name="T0" fmla="*/ 47 w 47"/>
                <a:gd name="T1" fmla="*/ 66 h 80"/>
                <a:gd name="T2" fmla="*/ 33 w 47"/>
                <a:gd name="T3" fmla="*/ 66 h 80"/>
                <a:gd name="T4" fmla="*/ 16 w 47"/>
                <a:gd name="T5" fmla="*/ 72 h 80"/>
                <a:gd name="T6" fmla="*/ 1 w 47"/>
                <a:gd name="T7" fmla="*/ 80 h 80"/>
                <a:gd name="T8" fmla="*/ 0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47" y="66"/>
                  </a:moveTo>
                  <a:lnTo>
                    <a:pt x="33" y="66"/>
                  </a:lnTo>
                  <a:lnTo>
                    <a:pt x="16" y="72"/>
                  </a:lnTo>
                  <a:lnTo>
                    <a:pt x="1" y="8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2" name="Freeform 293"/>
            <p:cNvSpPr>
              <a:spLocks/>
            </p:cNvSpPr>
            <p:nvPr/>
          </p:nvSpPr>
          <p:spPr bwMode="auto">
            <a:xfrm>
              <a:off x="3041650" y="3556000"/>
              <a:ext cx="7938" cy="4763"/>
            </a:xfrm>
            <a:custGeom>
              <a:avLst/>
              <a:gdLst>
                <a:gd name="T0" fmla="*/ 0 w 22"/>
                <a:gd name="T1" fmla="*/ 8 h 12"/>
                <a:gd name="T2" fmla="*/ 3 w 22"/>
                <a:gd name="T3" fmla="*/ 4 h 12"/>
                <a:gd name="T4" fmla="*/ 15 w 22"/>
                <a:gd name="T5" fmla="*/ 4 h 12"/>
                <a:gd name="T6" fmla="*/ 22 w 22"/>
                <a:gd name="T7" fmla="*/ 12 h 12"/>
                <a:gd name="T8" fmla="*/ 22 w 2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0" y="8"/>
                  </a:moveTo>
                  <a:lnTo>
                    <a:pt x="3" y="4"/>
                  </a:lnTo>
                  <a:lnTo>
                    <a:pt x="15" y="4"/>
                  </a:lnTo>
                  <a:lnTo>
                    <a:pt x="22" y="12"/>
                  </a:lnTo>
                  <a:lnTo>
                    <a:pt x="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3" name="Freeform 294"/>
            <p:cNvSpPr>
              <a:spLocks/>
            </p:cNvSpPr>
            <p:nvPr/>
          </p:nvSpPr>
          <p:spPr bwMode="auto">
            <a:xfrm>
              <a:off x="3054350" y="3546475"/>
              <a:ext cx="15875" cy="15875"/>
            </a:xfrm>
            <a:custGeom>
              <a:avLst/>
              <a:gdLst>
                <a:gd name="T0" fmla="*/ 0 w 42"/>
                <a:gd name="T1" fmla="*/ 23 h 41"/>
                <a:gd name="T2" fmla="*/ 0 w 42"/>
                <a:gd name="T3" fmla="*/ 36 h 41"/>
                <a:gd name="T4" fmla="*/ 15 w 42"/>
                <a:gd name="T5" fmla="*/ 41 h 41"/>
                <a:gd name="T6" fmla="*/ 24 w 42"/>
                <a:gd name="T7" fmla="*/ 39 h 41"/>
                <a:gd name="T8" fmla="*/ 29 w 42"/>
                <a:gd name="T9" fmla="*/ 40 h 41"/>
                <a:gd name="T10" fmla="*/ 32 w 42"/>
                <a:gd name="T11" fmla="*/ 36 h 41"/>
                <a:gd name="T12" fmla="*/ 32 w 42"/>
                <a:gd name="T13" fmla="*/ 0 h 41"/>
                <a:gd name="T14" fmla="*/ 42 w 4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1">
                  <a:moveTo>
                    <a:pt x="0" y="23"/>
                  </a:moveTo>
                  <a:lnTo>
                    <a:pt x="0" y="36"/>
                  </a:lnTo>
                  <a:lnTo>
                    <a:pt x="15" y="41"/>
                  </a:lnTo>
                  <a:lnTo>
                    <a:pt x="24" y="39"/>
                  </a:lnTo>
                  <a:lnTo>
                    <a:pt x="29" y="40"/>
                  </a:lnTo>
                  <a:lnTo>
                    <a:pt x="32" y="36"/>
                  </a:lnTo>
                  <a:lnTo>
                    <a:pt x="32" y="0"/>
                  </a:lnTo>
                  <a:lnTo>
                    <a:pt x="4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4" name="Freeform 295"/>
            <p:cNvSpPr>
              <a:spLocks/>
            </p:cNvSpPr>
            <p:nvPr/>
          </p:nvSpPr>
          <p:spPr bwMode="auto">
            <a:xfrm>
              <a:off x="3036888" y="3551238"/>
              <a:ext cx="12700" cy="12700"/>
            </a:xfrm>
            <a:custGeom>
              <a:avLst/>
              <a:gdLst>
                <a:gd name="T0" fmla="*/ 12 w 34"/>
                <a:gd name="T1" fmla="*/ 20 h 33"/>
                <a:gd name="T2" fmla="*/ 6 w 34"/>
                <a:gd name="T3" fmla="*/ 32 h 33"/>
                <a:gd name="T4" fmla="*/ 0 w 34"/>
                <a:gd name="T5" fmla="*/ 33 h 33"/>
                <a:gd name="T6" fmla="*/ 0 w 34"/>
                <a:gd name="T7" fmla="*/ 0 h 33"/>
                <a:gd name="T8" fmla="*/ 34 w 34"/>
                <a:gd name="T9" fmla="*/ 0 h 33"/>
                <a:gd name="T10" fmla="*/ 34 w 34"/>
                <a:gd name="T11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3">
                  <a:moveTo>
                    <a:pt x="12" y="20"/>
                  </a:moveTo>
                  <a:lnTo>
                    <a:pt x="6" y="32"/>
                  </a:lnTo>
                  <a:lnTo>
                    <a:pt x="0" y="33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5" name="Text Box 296"/>
            <p:cNvSpPr txBox="1">
              <a:spLocks noChangeArrowheads="1"/>
            </p:cNvSpPr>
            <p:nvPr/>
          </p:nvSpPr>
          <p:spPr bwMode="auto">
            <a:xfrm>
              <a:off x="3886199" y="3047999"/>
              <a:ext cx="2895599" cy="105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altLang="en-US" sz="3600" b="1" dirty="0" smtClean="0">
                  <a:solidFill>
                    <a:schemeClr val="bg2"/>
                  </a:solidFill>
                  <a:latin typeface="Arial Narrow" panose="020B0606020202030204" pitchFamily="34" charset="0"/>
                </a:rPr>
                <a:t>National</a:t>
              </a:r>
              <a:endParaRPr lang="en-US" altLang="en-US" sz="3600" b="1" dirty="0">
                <a:solidFill>
                  <a:schemeClr val="bg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96" name="Text Box 297"/>
            <p:cNvSpPr txBox="1">
              <a:spLocks noChangeArrowheads="1"/>
            </p:cNvSpPr>
            <p:nvPr/>
          </p:nvSpPr>
          <p:spPr bwMode="auto">
            <a:xfrm>
              <a:off x="3276601" y="1828798"/>
              <a:ext cx="4648201" cy="2263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CC0000"/>
                  </a:solidFill>
                  <a:latin typeface="Arial Narrow" panose="020B0606020202030204" pitchFamily="34" charset="0"/>
                </a:rPr>
                <a:t>Central Cascades </a:t>
              </a:r>
              <a:br>
                <a:rPr lang="en-US" altLang="en-US" sz="2000" b="1" dirty="0">
                  <a:solidFill>
                    <a:srgbClr val="CC0000"/>
                  </a:solidFill>
                  <a:latin typeface="Arial Narrow" panose="020B0606020202030204" pitchFamily="34" charset="0"/>
                </a:rPr>
              </a:br>
              <a:r>
                <a:rPr lang="en-US" altLang="en-US" sz="2000" b="1" dirty="0" smtClean="0">
                  <a:solidFill>
                    <a:srgbClr val="CC0000"/>
                  </a:solidFill>
                  <a:latin typeface="Arial Narrow" panose="020B0606020202030204" pitchFamily="34" charset="0"/>
                </a:rPr>
                <a:t>Adaptive Management </a:t>
              </a:r>
              <a:r>
                <a:rPr lang="en-US" altLang="en-US" sz="2000" b="1" dirty="0">
                  <a:solidFill>
                    <a:srgbClr val="CC0000"/>
                  </a:solidFill>
                  <a:latin typeface="Arial Narrow" panose="020B0606020202030204" pitchFamily="34" charset="0"/>
                </a:rPr>
                <a:t>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2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87325"/>
            <a:ext cx="496252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Blue River Landscape Strategy: 1997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700" y="1970124"/>
            <a:ext cx="5486099" cy="212263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Goal: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Use an </a:t>
            </a:r>
            <a:r>
              <a:rPr lang="en-US" sz="2400" dirty="0">
                <a:solidFill>
                  <a:srgbClr val="FFC000"/>
                </a:solidFill>
              </a:rPr>
              <a:t>integrated landscape management </a:t>
            </a:r>
            <a:r>
              <a:rPr lang="en-US" sz="2400" dirty="0" smtClean="0">
                <a:solidFill>
                  <a:srgbClr val="FFC000"/>
                </a:solidFill>
              </a:rPr>
              <a:t>strategy </a:t>
            </a:r>
            <a:r>
              <a:rPr lang="en-US" sz="2400" dirty="0">
                <a:solidFill>
                  <a:srgbClr val="FFC000"/>
                </a:solidFill>
              </a:rPr>
              <a:t>to achieve ecological and social </a:t>
            </a:r>
            <a:r>
              <a:rPr lang="en-US" sz="2400" dirty="0" smtClean="0">
                <a:solidFill>
                  <a:srgbClr val="FFC000"/>
                </a:solidFill>
              </a:rPr>
              <a:t> objectives </a:t>
            </a:r>
            <a:r>
              <a:rPr lang="en-US" sz="2400" dirty="0">
                <a:solidFill>
                  <a:srgbClr val="FFC000"/>
                </a:solidFill>
              </a:rPr>
              <a:t>based in part on historical disturbance </a:t>
            </a:r>
            <a:r>
              <a:rPr lang="en-US" sz="2400" dirty="0" smtClean="0">
                <a:solidFill>
                  <a:srgbClr val="FFC000"/>
                </a:solidFill>
              </a:rPr>
              <a:t>regimes</a:t>
            </a:r>
          </a:p>
        </p:txBody>
      </p:sp>
      <p:pic>
        <p:nvPicPr>
          <p:cNvPr id="4" name="Picture 1" descr="Description: http://ecoshare.info/wp-content/uploads/2010/03/locat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534117"/>
            <a:ext cx="4187255" cy="223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ole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187324"/>
            <a:ext cx="1580817" cy="24242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plantation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3" t="-8694" r="43713" b="8694"/>
          <a:stretch/>
        </p:blipFill>
        <p:spPr bwMode="auto">
          <a:xfrm>
            <a:off x="10088467" y="1315862"/>
            <a:ext cx="2048076" cy="25267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ld-grow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29" y="329855"/>
            <a:ext cx="1609884" cy="24609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ma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36385"/>
            <a:ext cx="1695449" cy="25169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c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21" y="4536215"/>
            <a:ext cx="3048700" cy="1995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ete"/>
          <p:cNvPicPr>
            <a:picLocks noChangeAspect="1" noChangeArrowheads="1"/>
          </p:cNvPicPr>
          <p:nvPr/>
        </p:nvPicPr>
        <p:blipFill>
          <a:blip r:embed="rId8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>
            <a:fillRect/>
          </a:stretch>
        </p:blipFill>
        <p:spPr bwMode="auto">
          <a:xfrm>
            <a:off x="5300763" y="4388371"/>
            <a:ext cx="2711438" cy="21431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85011" y="4728249"/>
            <a:ext cx="125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sz="1400" dirty="0"/>
              <a:t>~57,000 acres</a:t>
            </a:r>
          </a:p>
        </p:txBody>
      </p:sp>
    </p:spTree>
    <p:extLst>
      <p:ext uri="{BB962C8B-B14F-4D97-AF65-F5344CB8AC3E}">
        <p14:creationId xmlns:p14="http://schemas.microsoft.com/office/powerpoint/2010/main" val="7009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62754"/>
            <a:ext cx="5986732" cy="5056227"/>
            <a:chOff x="0" y="162754"/>
            <a:chExt cx="5986732" cy="5056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" r="20845" b="1826"/>
            <a:stretch/>
          </p:blipFill>
          <p:spPr>
            <a:xfrm>
              <a:off x="137990" y="162754"/>
              <a:ext cx="5637921" cy="5056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8" t="11383" r="756" b="54214"/>
            <a:stretch/>
          </p:blipFill>
          <p:spPr>
            <a:xfrm>
              <a:off x="0" y="162754"/>
              <a:ext cx="1982489" cy="16614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2332" y="629727"/>
              <a:ext cx="914400" cy="172528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53682" y="207111"/>
            <a:ext cx="16084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Landscape Areas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231436" y="390112"/>
            <a:ext cx="5378043" cy="62478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LA1: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Short, steep, dissected  slopes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~80 year MFRI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Lower end of mixed severity (30-60% mortality)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Small patch size (&lt;100 acres)</a:t>
            </a:r>
          </a:p>
          <a:p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LA2: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Longer, variable slopes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~140 MFRI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Mid-mixed severity (60-80% mortality)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Moderate patch size (100-200 acres)</a:t>
            </a:r>
          </a:p>
          <a:p>
            <a:endParaRPr lang="en-US" sz="2000" dirty="0" smtClean="0">
              <a:solidFill>
                <a:srgbClr val="FFC000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LA3: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Higher slope positions (higher elevations)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~230 MFRI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High severity (&gt; 80% mortality)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Large patch size (&gt;200 acres)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Incorporates Pacific silver fir zone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6116" y="2924175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HJ Andrews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0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62754"/>
            <a:ext cx="5986732" cy="5056227"/>
            <a:chOff x="0" y="162754"/>
            <a:chExt cx="5986732" cy="5056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" r="20845" b="1826"/>
            <a:stretch/>
          </p:blipFill>
          <p:spPr>
            <a:xfrm>
              <a:off x="137990" y="162754"/>
              <a:ext cx="5637921" cy="5056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8" t="11383" r="756" b="54214"/>
            <a:stretch/>
          </p:blipFill>
          <p:spPr>
            <a:xfrm>
              <a:off x="0" y="162754"/>
              <a:ext cx="1982489" cy="16614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2332" y="629727"/>
              <a:ext cx="914400" cy="172528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57925" y="162755"/>
            <a:ext cx="5857875" cy="4102340"/>
            <a:chOff x="6257925" y="476249"/>
            <a:chExt cx="5606707" cy="37888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925" y="476249"/>
              <a:ext cx="5606707" cy="378884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57925" y="476249"/>
              <a:ext cx="3876675" cy="153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53682" y="207111"/>
            <a:ext cx="16084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Landscape Areas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87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62754"/>
            <a:ext cx="5986732" cy="5056227"/>
            <a:chOff x="0" y="162754"/>
            <a:chExt cx="5986732" cy="5056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" r="20845" b="1826"/>
            <a:stretch/>
          </p:blipFill>
          <p:spPr>
            <a:xfrm>
              <a:off x="137990" y="162754"/>
              <a:ext cx="5637921" cy="5056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8" t="11383" r="756" b="54214"/>
            <a:stretch/>
          </p:blipFill>
          <p:spPr>
            <a:xfrm>
              <a:off x="0" y="162754"/>
              <a:ext cx="1982489" cy="16614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2332" y="629727"/>
              <a:ext cx="914400" cy="172528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886725" y="4611423"/>
          <a:ext cx="738822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371"/>
                <a:gridCol w="1231371"/>
                <a:gridCol w="1231371"/>
                <a:gridCol w="1231371"/>
                <a:gridCol w="1231371"/>
                <a:gridCol w="1231371"/>
              </a:tblGrid>
              <a:tr h="277253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% of Landscape Area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519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Landscape Area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Rotation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Small 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(&lt;100 ac)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(100-200ac)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(200-400ac)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% Retention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10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110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8110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257925" y="162755"/>
            <a:ext cx="5857875" cy="4102340"/>
            <a:chOff x="6257925" y="476249"/>
            <a:chExt cx="5606707" cy="37888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925" y="476249"/>
              <a:ext cx="5606707" cy="378884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57925" y="476249"/>
              <a:ext cx="3876675" cy="153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53682" y="207111"/>
            <a:ext cx="16084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Landscape Areas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36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786948"/>
              </p:ext>
            </p:extLst>
          </p:nvPr>
        </p:nvGraphicFramePr>
        <p:xfrm>
          <a:off x="3191000" y="811172"/>
          <a:ext cx="601260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203"/>
                <a:gridCol w="2004203"/>
                <a:gridCol w="200420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North</a:t>
                      </a:r>
                      <a:r>
                        <a:rPr lang="en-US" sz="1600" baseline="0" dirty="0" smtClean="0"/>
                        <a:t> Fork Quartz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Blue</a:t>
                      </a:r>
                      <a:r>
                        <a:rPr lang="en-US" sz="1600" baseline="0" dirty="0" smtClean="0"/>
                        <a:t> River Face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Landscape Area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Overall Goal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uneven aged, Douglas-fir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forest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2-4 aged, mix of  Douglas-fir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and western hemlock, cedar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Block Seral</a:t>
                      </a:r>
                      <a:r>
                        <a:rPr lang="en-US" sz="1600" baseline="0" dirty="0" smtClean="0"/>
                        <a:t> Stage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Mature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Mature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Prescription: mechanical</a:t>
                      </a:r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Prescribed fire</a:t>
                      </a:r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50% overall retention </a:t>
                      </a:r>
                      <a:r>
                        <a:rPr lang="en-US" sz="1600" baseline="0" dirty="0" smtClean="0"/>
                        <a:t>diameter limit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*high retention areas</a:t>
                      </a:r>
                    </a:p>
                    <a:p>
                      <a:pPr algn="ctr"/>
                      <a:endParaRPr lang="en-US" sz="1600" baseline="0" dirty="0" smtClean="0"/>
                    </a:p>
                    <a:p>
                      <a:pPr algn="ctr"/>
                      <a:endParaRPr lang="en-US" sz="1600" baseline="0" dirty="0" smtClean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Additional 5% mortality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30% overall retention; diameter limit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High retention areas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dirty="0" smtClean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Additional 10-15% mortality 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Future management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Thin 35yrs, 65yrs (thin from below)</a:t>
                      </a:r>
                    </a:p>
                    <a:p>
                      <a:pPr algn="ctr"/>
                      <a:r>
                        <a:rPr lang="en-US" sz="1600" dirty="0" smtClean="0"/>
                        <a:t>Partial cut at 100 yrs. with 50% retention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Thin 40yrs, 70 yrs. (thin from below)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r="4282" b="17233"/>
          <a:stretch/>
        </p:blipFill>
        <p:spPr>
          <a:xfrm>
            <a:off x="0" y="719666"/>
            <a:ext cx="3147094" cy="16833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6885"/>
            <a:ext cx="10515600" cy="6627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Implementation: 1999-2005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" b="9201"/>
          <a:stretch/>
        </p:blipFill>
        <p:spPr>
          <a:xfrm>
            <a:off x="47027" y="2473053"/>
            <a:ext cx="1582345" cy="20489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7103"/>
          <a:stretch/>
        </p:blipFill>
        <p:spPr>
          <a:xfrm>
            <a:off x="1608655" y="2473053"/>
            <a:ext cx="1481039" cy="19785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20052" r="5405" b="30948"/>
          <a:stretch/>
        </p:blipFill>
        <p:spPr>
          <a:xfrm>
            <a:off x="47027" y="4692769"/>
            <a:ext cx="2949971" cy="12046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block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4999" r="17445" b="7857"/>
          <a:stretch>
            <a:fillRect/>
          </a:stretch>
        </p:blipFill>
        <p:spPr bwMode="auto">
          <a:xfrm>
            <a:off x="9341229" y="584345"/>
            <a:ext cx="2442796" cy="19539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0015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612" y="2682258"/>
            <a:ext cx="2174029" cy="16305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612" y="4501717"/>
            <a:ext cx="1313372" cy="17511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r="40017" b="11838"/>
          <a:stretch/>
        </p:blipFill>
        <p:spPr>
          <a:xfrm>
            <a:off x="10878250" y="4451569"/>
            <a:ext cx="1297935" cy="16963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915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4" y="2688612"/>
            <a:ext cx="4211355" cy="3136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59" y="2646611"/>
            <a:ext cx="4541520" cy="30212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27" y="3909060"/>
            <a:ext cx="3931921" cy="29489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593430" y="6310244"/>
            <a:ext cx="3214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Karen Dillman, Courtesy of USFS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0559" y="195359"/>
            <a:ext cx="6500403" cy="25853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Ecological concerns: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Red Tree voles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Survey and manage lichen (</a:t>
            </a:r>
            <a:r>
              <a:rPr lang="en-US" sz="2400" i="1" dirty="0" smtClean="0">
                <a:solidFill>
                  <a:srgbClr val="FFC000"/>
                </a:solidFill>
              </a:rPr>
              <a:t>Pseudocyphellaria rainierensis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Social concern over treating old growth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Tree sitters, vandalism, threats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3743" y="434681"/>
            <a:ext cx="9753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4"/>
                </a:solidFill>
              </a:rPr>
              <a:t>What we know: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/>
                </a:solidFill>
              </a:rPr>
              <a:t>fire </a:t>
            </a:r>
            <a:r>
              <a:rPr lang="en-US" sz="2400" dirty="0" smtClean="0">
                <a:solidFill>
                  <a:schemeClr val="accent4"/>
                </a:solidFill>
              </a:rPr>
              <a:t>history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/>
                </a:solidFill>
              </a:rPr>
              <a:t>successional </a:t>
            </a:r>
            <a:r>
              <a:rPr lang="en-US" sz="2400" dirty="0" smtClean="0">
                <a:solidFill>
                  <a:schemeClr val="accent4"/>
                </a:solidFill>
              </a:rPr>
              <a:t>trajectories 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/>
                </a:solidFill>
              </a:rPr>
              <a:t>landscape </a:t>
            </a:r>
            <a:r>
              <a:rPr lang="en-US" sz="2400" dirty="0" smtClean="0">
                <a:solidFill>
                  <a:schemeClr val="accent4"/>
                </a:solidFill>
              </a:rPr>
              <a:t>pattern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800" b="1" dirty="0" smtClean="0">
              <a:solidFill>
                <a:schemeClr val="accent4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2. How </a:t>
            </a:r>
            <a:r>
              <a:rPr lang="en-US" sz="2800" b="1" dirty="0">
                <a:solidFill>
                  <a:srgbClr val="FFC000"/>
                </a:solidFill>
              </a:rPr>
              <a:t>we’ve applied mixed severity concepts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/>
                </a:solidFill>
              </a:rPr>
              <a:t>planning and </a:t>
            </a:r>
            <a:r>
              <a:rPr lang="en-US" sz="2400" dirty="0" smtClean="0">
                <a:solidFill>
                  <a:schemeClr val="accent4"/>
                </a:solidFill>
              </a:rPr>
              <a:t>implementation</a:t>
            </a:r>
            <a:endParaRPr lang="en-US" sz="2400" dirty="0">
              <a:solidFill>
                <a:schemeClr val="accent4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/>
                </a:solidFill>
              </a:rPr>
              <a:t> tools</a:t>
            </a: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3. Examples of </a:t>
            </a:r>
            <a:r>
              <a:rPr lang="en-US" sz="2800" b="1" dirty="0" smtClean="0">
                <a:solidFill>
                  <a:schemeClr val="accent4"/>
                </a:solidFill>
              </a:rPr>
              <a:t>Restoration projects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chemeClr val="accent4"/>
                </a:solidFill>
              </a:rPr>
              <a:t>4. Opportunities </a:t>
            </a:r>
            <a:r>
              <a:rPr lang="en-US" sz="2800" b="1" dirty="0">
                <a:solidFill>
                  <a:schemeClr val="accent4"/>
                </a:solidFill>
              </a:rPr>
              <a:t>and challenges 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7" y="4364823"/>
            <a:ext cx="4096483" cy="22121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00" y="359507"/>
            <a:ext cx="2620109" cy="34934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559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128466" y="-66675"/>
            <a:ext cx="5542777" cy="4229100"/>
            <a:chOff x="2628900" y="-197868"/>
            <a:chExt cx="9407824" cy="7055868"/>
          </a:xfrm>
        </p:grpSpPr>
        <p:pic>
          <p:nvPicPr>
            <p:cNvPr id="3" name="Picture 4" descr="cor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-197868"/>
              <a:ext cx="9407824" cy="7055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229725" y="676275"/>
              <a:ext cx="2806999" cy="222885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740543" y="386834"/>
            <a:ext cx="6767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12 Years Later…..Big Blue Project: 2009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78021" y="1290946"/>
            <a:ext cx="6565704" cy="184665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Portion of the Blue River Watershed (~</a:t>
            </a:r>
            <a:r>
              <a:rPr lang="en-US" sz="2400" dirty="0">
                <a:solidFill>
                  <a:schemeClr val="accent4"/>
                </a:solidFill>
              </a:rPr>
              <a:t>28,500 federal acres)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Implementation:  Mechanical finishes 2017; underburning ~ 2019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chemeClr val="accent4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2897741">
            <a:off x="8611746" y="-103332"/>
            <a:ext cx="1868305" cy="3128669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4" descr="Bottom of Cat unit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t="379" r="1989" b="-379"/>
          <a:stretch/>
        </p:blipFill>
        <p:spPr bwMode="auto">
          <a:xfrm>
            <a:off x="8401050" y="3783207"/>
            <a:ext cx="2966196" cy="288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904" y="3648974"/>
            <a:ext cx="6516821" cy="2246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GOALS:</a:t>
            </a:r>
            <a:endParaRPr lang="en-US" dirty="0">
              <a:solidFill>
                <a:schemeClr val="accent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accent4"/>
                </a:solidFill>
              </a:rPr>
              <a:t>Create late successional forest landscapes using Blue River Strategy concepts.  </a:t>
            </a:r>
          </a:p>
          <a:p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accent4"/>
                </a:solidFill>
                <a:ea typeface="Times New Roman" panose="02020603050405020304" pitchFamily="18" charset="0"/>
              </a:rPr>
              <a:t>Restore </a:t>
            </a:r>
            <a:r>
              <a:rPr lang="en-US" sz="2400" dirty="0">
                <a:solidFill>
                  <a:schemeClr val="accent4"/>
                </a:solidFill>
                <a:ea typeface="Times New Roman" panose="02020603050405020304" pitchFamily="18" charset="0"/>
              </a:rPr>
              <a:t>riparian function in corridor and headwater aquatic </a:t>
            </a:r>
            <a:r>
              <a:rPr lang="en-US" sz="2400" dirty="0" smtClean="0">
                <a:solidFill>
                  <a:schemeClr val="accent4"/>
                </a:solidFill>
                <a:ea typeface="Times New Roman" panose="02020603050405020304" pitchFamily="18" charset="0"/>
              </a:rPr>
              <a:t>reserves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r="1112"/>
          <a:stretch/>
        </p:blipFill>
        <p:spPr>
          <a:xfrm>
            <a:off x="0" y="0"/>
            <a:ext cx="5010150" cy="4766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75" b="40361"/>
          <a:stretch/>
        </p:blipFill>
        <p:spPr>
          <a:xfrm>
            <a:off x="180976" y="169000"/>
            <a:ext cx="785094" cy="1659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51544" y="244847"/>
            <a:ext cx="4667250" cy="15081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Applied similar prescriptions to original plan: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Only in 40-80 year old stands (LA2)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Increased retention to 40% in </a:t>
            </a:r>
            <a:r>
              <a:rPr lang="en-US" sz="2400" dirty="0" smtClean="0">
                <a:solidFill>
                  <a:srgbClr val="FFC000"/>
                </a:solidFill>
              </a:rPr>
              <a:t>LA2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0292" r="27111"/>
          <a:stretch/>
        </p:blipFill>
        <p:spPr>
          <a:xfrm>
            <a:off x="4130592" y="4162425"/>
            <a:ext cx="3032207" cy="2682339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161884"/>
              </p:ext>
            </p:extLst>
          </p:nvPr>
        </p:nvGraphicFramePr>
        <p:xfrm>
          <a:off x="6370068" y="1998167"/>
          <a:ext cx="4993256" cy="2678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0376"/>
                <a:gridCol w="730720"/>
                <a:gridCol w="730720"/>
                <a:gridCol w="730720"/>
                <a:gridCol w="730720"/>
              </a:tblGrid>
              <a:tr h="24602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Landscape Classes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Project Area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Activity Units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Acres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Acres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9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Landscape Area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9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Landscape Area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9,594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59%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</a:tr>
              <a:tr h="2589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Landscape Area 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10,763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9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Aquatic Reserves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3,868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298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57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Aquatic/Terrestrial Reserves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1,210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9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Terrestrial Reserves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714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19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Acres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27,036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1,450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10172" b="26099"/>
          <a:stretch/>
        </p:blipFill>
        <p:spPr>
          <a:xfrm>
            <a:off x="343137" y="4766668"/>
            <a:ext cx="3876427" cy="20495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36496" r="16849" b="15196"/>
          <a:stretch/>
        </p:blipFill>
        <p:spPr>
          <a:xfrm>
            <a:off x="7565366" y="4766668"/>
            <a:ext cx="4284813" cy="19532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970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23825"/>
            <a:ext cx="5057775" cy="6734175"/>
            <a:chOff x="57150" y="1200149"/>
            <a:chExt cx="4321570" cy="56006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50" y="1200149"/>
              <a:ext cx="4321570" cy="56006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0073" y="1405622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 Fire Starts </a:t>
              </a:r>
            </a:p>
            <a:p>
              <a:r>
                <a:rPr lang="en-US" dirty="0" smtClean="0"/>
                <a:t>Middle Fork Ranger District </a:t>
              </a:r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1524" y="4495801"/>
            <a:ext cx="3972397" cy="1905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43326" y="245340"/>
            <a:ext cx="84486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Restoration Using Wildfire: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Deception Complex Fire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Middle Fork RD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0733" y="2119026"/>
            <a:ext cx="48663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Summer 2014: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over 100 lightning ignited fires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Suppressed all but 5 fires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33" y="4084330"/>
            <a:ext cx="3294465" cy="24743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26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38" y="62065"/>
            <a:ext cx="1208456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Deception Complex : Indirect Attack 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15224" y="1188297"/>
            <a:ext cx="4429125" cy="2761452"/>
            <a:chOff x="0" y="334172"/>
            <a:chExt cx="5143500" cy="33131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/>
            <a:srcRect b="50298"/>
            <a:stretch/>
          </p:blipFill>
          <p:spPr>
            <a:xfrm>
              <a:off x="0" y="334172"/>
              <a:ext cx="5143500" cy="33131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3400" y="400050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2014 Fire Starts </a:t>
              </a:r>
            </a:p>
            <a:p>
              <a:r>
                <a:rPr lang="en-US" dirty="0" smtClean="0"/>
                <a:t>Middle Fork Ranger District </a:t>
              </a:r>
              <a:endParaRPr lang="en-US" dirty="0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238126" y="2524125"/>
              <a:ext cx="1047750" cy="781050"/>
            </a:xfrm>
            <a:prstGeom prst="roundRect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2949" y="1243206"/>
            <a:ext cx="6024563" cy="34163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3 fires~ 1 mile from MF office, 3 residential areas, Highway 58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Steep, inaccessible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Indirect attack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ridges and roads, contingency lines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bucket drops, backfires, aerial ignition and mechanical fuel removal </a:t>
            </a: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~ 2 months until full containment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7515224" y="4232202"/>
            <a:ext cx="4838138" cy="2501017"/>
            <a:chOff x="1981763" y="2804521"/>
            <a:chExt cx="4838138" cy="25010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763" y="2804521"/>
              <a:ext cx="4490476" cy="25010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419477" y="4997761"/>
              <a:ext cx="3400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Tony Patten, Columbia Helicopters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2625" y="4738346"/>
            <a:ext cx="3433762" cy="2204641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0" name="Straight Arrow Connector 19"/>
          <p:cNvCxnSpPr>
            <a:endCxn id="2" idx="1"/>
          </p:cNvCxnSpPr>
          <p:nvPr/>
        </p:nvCxnSpPr>
        <p:spPr>
          <a:xfrm>
            <a:off x="6369842" y="2280721"/>
            <a:ext cx="1350435" cy="105838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8" r="3431" b="28556"/>
          <a:stretch/>
        </p:blipFill>
        <p:spPr>
          <a:xfrm>
            <a:off x="0" y="1736848"/>
            <a:ext cx="3970448" cy="51211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0" y="-34801"/>
            <a:ext cx="3974018" cy="1771650"/>
            <a:chOff x="-2093" y="4896622"/>
            <a:chExt cx="4364543" cy="1762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53" t="72674" r="5997" b="1389"/>
            <a:stretch/>
          </p:blipFill>
          <p:spPr>
            <a:xfrm>
              <a:off x="-2093" y="4896622"/>
              <a:ext cx="4364543" cy="176232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88880" y="5496585"/>
              <a:ext cx="952501" cy="89550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Monitoring Trends in Burn Severity (MTBS)</a:t>
              </a:r>
              <a:endParaRPr lang="en-US" sz="1050" dirty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91176" y="365125"/>
            <a:ext cx="6200774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Fire Effects: Mixed Severity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81" y="1268029"/>
            <a:ext cx="4125950" cy="25800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8027647" y="1351513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High Severity:  ~10% 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05" y="3207300"/>
            <a:ext cx="4114867" cy="25731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81" y="4248150"/>
            <a:ext cx="4024853" cy="25168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/>
          <p:cNvSpPr txBox="1"/>
          <p:nvPr/>
        </p:nvSpPr>
        <p:spPr>
          <a:xfrm>
            <a:off x="8496500" y="5991225"/>
            <a:ext cx="326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Low-Moderate: ~65%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5" y="2794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Restoring Mixed Severity Fire Regimes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b="1" dirty="0" smtClean="0">
                <a:solidFill>
                  <a:schemeClr val="accent4"/>
                </a:solidFill>
              </a:rPr>
              <a:t>What Have We Learned? 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74883"/>
            <a:ext cx="8591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u="sng" dirty="0" smtClean="0">
                <a:solidFill>
                  <a:srgbClr val="FFC000"/>
                </a:solidFill>
              </a:rPr>
              <a:t>It’s challenging!  </a:t>
            </a:r>
            <a:r>
              <a:rPr lang="en-US" sz="2000" dirty="0" smtClean="0">
                <a:solidFill>
                  <a:srgbClr val="FFC000"/>
                </a:solidFill>
              </a:rPr>
              <a:t>It takes take time (~ 10 years). </a:t>
            </a:r>
            <a:r>
              <a:rPr lang="en-US" sz="2000" dirty="0">
                <a:solidFill>
                  <a:srgbClr val="FFC000"/>
                </a:solidFill>
              </a:rPr>
              <a:t>R</a:t>
            </a:r>
            <a:r>
              <a:rPr lang="en-US" sz="2000" dirty="0" smtClean="0">
                <a:solidFill>
                  <a:srgbClr val="FFC000"/>
                </a:solidFill>
              </a:rPr>
              <a:t>ealizing landscape patterns takes even longer!   Need commitment and continuity to think BIG, plan BIG, and be able to apply adaptive management.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i="1" u="sng" dirty="0" smtClean="0">
                <a:solidFill>
                  <a:srgbClr val="FFC000"/>
                </a:solidFill>
              </a:rPr>
              <a:t>We may not be able to restore everywhere</a:t>
            </a:r>
            <a:r>
              <a:rPr lang="en-US" sz="2000" dirty="0" smtClean="0">
                <a:solidFill>
                  <a:srgbClr val="FFC000"/>
                </a:solidFill>
              </a:rPr>
              <a:t>.  Some late successional restoration objectives  may be in conflict with mixed severity restoration if they have inflexibility around speed of achievement.  Social constraints in available stand types and AGES (&lt; 80 years only) and resultant patterns. 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u="sng" dirty="0" smtClean="0">
                <a:solidFill>
                  <a:srgbClr val="FFC000"/>
                </a:solidFill>
              </a:rPr>
              <a:t>Interpretation of Plan and policy direction is evolving</a:t>
            </a:r>
            <a:r>
              <a:rPr lang="en-US" sz="2000" dirty="0" smtClean="0">
                <a:solidFill>
                  <a:srgbClr val="FFC000"/>
                </a:solidFill>
              </a:rPr>
              <a:t>.  The devil is in the details.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15" descr="sna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1909" y="1623350"/>
            <a:ext cx="3265823" cy="220368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t="7426" b="19735"/>
          <a:stretch/>
        </p:blipFill>
        <p:spPr>
          <a:xfrm>
            <a:off x="2258646" y="5211990"/>
            <a:ext cx="5249622" cy="16460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26" y="4573433"/>
            <a:ext cx="2182799" cy="16257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70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Restoring Mixed Severity Fire Regimes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b="1" dirty="0" smtClean="0">
                <a:solidFill>
                  <a:schemeClr val="accent4"/>
                </a:solidFill>
              </a:rPr>
              <a:t>What Have We Learned? 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1347" y="1758121"/>
            <a:ext cx="65560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4. </a:t>
            </a:r>
            <a:r>
              <a:rPr lang="en-US" sz="2400" u="sng" dirty="0" smtClean="0">
                <a:solidFill>
                  <a:srgbClr val="FFC000"/>
                </a:solidFill>
              </a:rPr>
              <a:t>Prescribed fire is an unprecise  tool</a:t>
            </a:r>
            <a:r>
              <a:rPr lang="en-US" sz="2000" dirty="0" smtClean="0">
                <a:solidFill>
                  <a:srgbClr val="FFC000"/>
                </a:solidFill>
              </a:rPr>
              <a:t>.  Need flexibility in stand mortality effects!  Increase opportunities for underburn in some natural stands. Public buy off on smoke issues. </a:t>
            </a:r>
          </a:p>
          <a:p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5. </a:t>
            </a:r>
            <a:r>
              <a:rPr lang="en-US" sz="2400" u="sng" dirty="0" smtClean="0">
                <a:solidFill>
                  <a:srgbClr val="FFC000"/>
                </a:solidFill>
              </a:rPr>
              <a:t>Wildfire, although  limited has potential to achieve stand and landscape goals in a speedier manner</a:t>
            </a:r>
            <a:r>
              <a:rPr lang="en-US" sz="2000" dirty="0" smtClean="0">
                <a:solidFill>
                  <a:srgbClr val="FFC000"/>
                </a:solidFill>
              </a:rPr>
              <a:t>.  Need to be flexible with outcome pattern. Increased, strategic opportunities to utilize. 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C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Picture 10" descr="crow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485" y="2000182"/>
            <a:ext cx="2942515" cy="28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idcat3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834" y="1449148"/>
            <a:ext cx="1883453" cy="3242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4" y="4932474"/>
            <a:ext cx="9147242" cy="189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1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64" y="-60385"/>
            <a:ext cx="12452065" cy="6918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Thanks!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9475" y="1595707"/>
            <a:ext cx="5317447" cy="4797277"/>
          </a:xfrm>
          <a:solidFill>
            <a:srgbClr val="FFFFFF">
              <a:alpha val="65098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Cissel, retired USFS/BLM,</a:t>
            </a:r>
          </a:p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Fred Swanson, retired PNW</a:t>
            </a:r>
          </a:p>
          <a:p>
            <a:pPr marL="0" indent="0" algn="ctr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Pete Weisberg, University of Nevada, Reno</a:t>
            </a:r>
          </a:p>
          <a:p>
            <a:pPr marL="0" indent="0" algn="ctr">
              <a:buNone/>
            </a:pP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Steve Acker,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Mei Lin Lantz,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Jim Rudisill, 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Shadi Nimer,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Duane Bishop,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Molly Juillerat, Willamette NF 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Allan Braun, Willamette NF 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Cheryl Friesen, Willamette NF</a:t>
            </a:r>
          </a:p>
          <a:p>
            <a:pPr marL="0" indent="0" algn="ctr">
              <a:buNone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 Michaels, retired Willamette NF </a:t>
            </a:r>
          </a:p>
          <a:p>
            <a:pPr marL="0" indent="0">
              <a:buNone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8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1397" r="13443" b="2847"/>
          <a:stretch/>
        </p:blipFill>
        <p:spPr>
          <a:xfrm>
            <a:off x="0" y="-60228"/>
            <a:ext cx="12192000" cy="7030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2144" y="2687308"/>
            <a:ext cx="4347713" cy="646331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Questions?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0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093" y="78154"/>
            <a:ext cx="11669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</a:rPr>
              <a:t>Variable Stand Types and Successional Pathways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11032" y="3903151"/>
            <a:ext cx="4204677" cy="258532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4"/>
                </a:solidFill>
              </a:rPr>
              <a:t>Infrequent Stand Replacing Fire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~27% of stands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Single disturbance then growth/succession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lower slope positions, protected areas </a:t>
            </a:r>
          </a:p>
          <a:p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11032" y="1041286"/>
            <a:ext cx="8769937" cy="2766091"/>
            <a:chOff x="265723" y="1041286"/>
            <a:chExt cx="8769937" cy="27660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023"/>
            <a:stretch/>
          </p:blipFill>
          <p:spPr>
            <a:xfrm>
              <a:off x="265723" y="1041286"/>
              <a:ext cx="7725637" cy="27660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8" t="57248"/>
            <a:stretch/>
          </p:blipFill>
          <p:spPr>
            <a:xfrm>
              <a:off x="7991360" y="1041287"/>
              <a:ext cx="1044300" cy="276609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4"/>
          <a:stretch/>
        </p:blipFill>
        <p:spPr>
          <a:xfrm>
            <a:off x="6576813" y="3903151"/>
            <a:ext cx="3904156" cy="26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/>
          <a:stretch/>
        </p:blipFill>
        <p:spPr bwMode="auto">
          <a:xfrm>
            <a:off x="212622" y="3492278"/>
            <a:ext cx="3190176" cy="3038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34810" y="943042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C000"/>
                </a:solidFill>
              </a:rPr>
              <a:t>Oregon West Cascades Vegetation Zones: </a:t>
            </a:r>
          </a:p>
          <a:p>
            <a:r>
              <a:rPr lang="en-US" sz="4000" b="1" dirty="0" smtClean="0">
                <a:solidFill>
                  <a:srgbClr val="FFC000"/>
                </a:solidFill>
              </a:rPr>
              <a:t>Western Hemlock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30" y="26966"/>
            <a:ext cx="5279419" cy="68321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Oval 2"/>
          <p:cNvSpPr/>
          <p:nvPr/>
        </p:nvSpPr>
        <p:spPr>
          <a:xfrm rot="839347">
            <a:off x="7959328" y="3484088"/>
            <a:ext cx="938964" cy="196290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16" y="2790825"/>
            <a:ext cx="2587596" cy="38372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94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093" y="78154"/>
            <a:ext cx="11669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</a:rPr>
              <a:t>Variable Stand Types and Successional Pathways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7"/>
          <a:stretch/>
        </p:blipFill>
        <p:spPr>
          <a:xfrm>
            <a:off x="134296" y="1048372"/>
            <a:ext cx="5560164" cy="56661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0094" y="1039446"/>
            <a:ext cx="7493731" cy="5666154"/>
            <a:chOff x="267253" y="1039446"/>
            <a:chExt cx="7060748" cy="51146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8" t="57248"/>
            <a:stretch/>
          </p:blipFill>
          <p:spPr>
            <a:xfrm>
              <a:off x="5397048" y="1039446"/>
              <a:ext cx="1930953" cy="511461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67253" y="1570892"/>
              <a:ext cx="2475947" cy="12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98987" y="4857928"/>
              <a:ext cx="1098062" cy="12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37788" r="2341" b="35804"/>
          <a:stretch/>
        </p:blipFill>
        <p:spPr>
          <a:xfrm>
            <a:off x="7691636" y="4651603"/>
            <a:ext cx="2372123" cy="1372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2804" y="835624"/>
            <a:ext cx="3671291" cy="36625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4"/>
                </a:solidFill>
              </a:rPr>
              <a:t>Low to </a:t>
            </a:r>
            <a:r>
              <a:rPr lang="en-US" sz="2400" u="sng" dirty="0">
                <a:solidFill>
                  <a:schemeClr val="accent4"/>
                </a:solidFill>
              </a:rPr>
              <a:t>M</a:t>
            </a:r>
            <a:r>
              <a:rPr lang="en-US" sz="2400" u="sng" dirty="0" smtClean="0">
                <a:solidFill>
                  <a:schemeClr val="accent4"/>
                </a:solidFill>
              </a:rPr>
              <a:t>oderate </a:t>
            </a:r>
            <a:r>
              <a:rPr lang="en-US" sz="2400" u="sng" dirty="0">
                <a:solidFill>
                  <a:schemeClr val="accent4"/>
                </a:solidFill>
              </a:rPr>
              <a:t>F</a:t>
            </a:r>
            <a:r>
              <a:rPr lang="en-US" sz="2400" u="sng" dirty="0" smtClean="0">
                <a:solidFill>
                  <a:schemeClr val="accent4"/>
                </a:solidFill>
              </a:rPr>
              <a:t>requency Mixed severity Fire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~ 63% of stands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Growth/succession followed by one to several non-stand replacing fires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Diversity of composition/structures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No strong correlation with topographic position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2" b="-1"/>
          <a:stretch/>
        </p:blipFill>
        <p:spPr>
          <a:xfrm>
            <a:off x="9978449" y="5269697"/>
            <a:ext cx="2008689" cy="14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5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093" y="78154"/>
            <a:ext cx="11669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</a:rPr>
              <a:t>Variable Stand Types and Successional Pathways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980963" y="826672"/>
            <a:ext cx="8208108" cy="3338731"/>
            <a:chOff x="250092" y="1474372"/>
            <a:chExt cx="8208108" cy="33387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2"/>
            <a:stretch/>
          </p:blipFill>
          <p:spPr>
            <a:xfrm>
              <a:off x="250092" y="1474372"/>
              <a:ext cx="8208107" cy="8103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790"/>
            <a:stretch/>
          </p:blipFill>
          <p:spPr>
            <a:xfrm>
              <a:off x="250093" y="2284689"/>
              <a:ext cx="8208107" cy="25284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8" t="57248"/>
            <a:stretch/>
          </p:blipFill>
          <p:spPr>
            <a:xfrm>
              <a:off x="6762750" y="1965325"/>
              <a:ext cx="1504950" cy="284777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980963" y="4272677"/>
            <a:ext cx="6105762" cy="230832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4"/>
                </a:solidFill>
              </a:rPr>
              <a:t>Frequent Mixed Severity Fire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~10% of stands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Multiple disturbances growth/succession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Multiple cohorts of Douglas-fir, some western hemlock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Upper slopes, south aspects, dry sites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7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4772" r="17476" b="11611"/>
          <a:stretch/>
        </p:blipFill>
        <p:spPr bwMode="auto">
          <a:xfrm>
            <a:off x="185191" y="-3253"/>
            <a:ext cx="3820249" cy="6861253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714945" y="1026932"/>
            <a:ext cx="5403299" cy="388979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27561" y="491672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Weisberg &amp; Swanson, 2003, For. Ecol. Manag</a:t>
            </a:r>
            <a:r>
              <a:rPr lang="en-US" sz="1600" dirty="0">
                <a:solidFill>
                  <a:schemeClr val="accent4"/>
                </a:solidFill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5440" y="47931"/>
            <a:ext cx="818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/>
                </a:solidFill>
              </a:rPr>
              <a:t>Fire History Record:   Variability in Time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3222" y="5414108"/>
            <a:ext cx="7316410" cy="101566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Mean fire return intervals varied (~50-500 years)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N</a:t>
            </a:r>
            <a:r>
              <a:rPr lang="en-US" sz="2000" dirty="0" smtClean="0">
                <a:solidFill>
                  <a:schemeClr val="accent4"/>
                </a:solidFill>
              </a:rPr>
              <a:t>on-stand replacing fire expression more common than stand replacing expression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rot="1380327">
            <a:off x="937380" y="3826342"/>
            <a:ext cx="1275626" cy="30358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08945" y="1241657"/>
            <a:ext cx="157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Warm break in Little Ice 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7760" y="1349378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Height of Little Ice 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39145" y="1280906"/>
            <a:ext cx="157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Warming period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86" y="271709"/>
            <a:ext cx="7348268" cy="5391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Fire Effects: Variability in Space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" y="356393"/>
            <a:ext cx="3933755" cy="645235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759400">
            <a:off x="2144442" y="2231417"/>
            <a:ext cx="910153" cy="324147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533" y="87043"/>
            <a:ext cx="3933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Early 20</a:t>
            </a:r>
            <a:r>
              <a:rPr lang="en-US" baseline="30000" dirty="0"/>
              <a:t>th</a:t>
            </a:r>
            <a:r>
              <a:rPr lang="en-US" dirty="0"/>
              <a:t> century high severity </a:t>
            </a:r>
            <a:r>
              <a:rPr lang="en-US" dirty="0" smtClean="0"/>
              <a:t>patches 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2871" y="2116883"/>
            <a:ext cx="5895618" cy="34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97614" y="1654530"/>
            <a:ext cx="2451893" cy="30469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Variability in severity patch sizes/shapes</a:t>
            </a:r>
            <a:endParaRPr lang="en-US" sz="2400" dirty="0">
              <a:solidFill>
                <a:schemeClr val="accent4"/>
              </a:solidFill>
            </a:endParaRPr>
          </a:p>
          <a:p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High severity patches large and small </a:t>
            </a:r>
          </a:p>
          <a:p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24125" y="2649432"/>
            <a:ext cx="7412648" cy="3703230"/>
            <a:chOff x="1649612" y="3477374"/>
            <a:chExt cx="7477641" cy="339737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rgbClr val="9CB08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rcRect l="3031" b="18943"/>
            <a:stretch/>
          </p:blipFill>
          <p:spPr bwMode="auto">
            <a:xfrm>
              <a:off x="1649612" y="3477374"/>
              <a:ext cx="7477641" cy="3397373"/>
            </a:xfrm>
            <a:prstGeom prst="rect">
              <a:avLst/>
            </a:prstGeom>
            <a:ln w="285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2971800" y="3704473"/>
              <a:ext cx="533400" cy="45720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7455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Single Successional Pathway ??????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Content Placeholder 16"/>
          <p:cNvSpPr txBox="1">
            <a:spLocks/>
          </p:cNvSpPr>
          <p:nvPr/>
        </p:nvSpPr>
        <p:spPr>
          <a:xfrm>
            <a:off x="2667000" y="1523894"/>
            <a:ext cx="79248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accent4"/>
                </a:solidFill>
              </a:rPr>
              <a:t>The gradual and orderly process of change brought about by the progressive replacement of one structural stage  by another until a stable climax stage  is established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6552687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4E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Spies and Franklin. 1988. </a:t>
            </a:r>
            <a:r>
              <a:rPr lang="en-US" sz="1400" dirty="0" smtClean="0">
                <a:solidFill>
                  <a:srgbClr val="F4E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1400" dirty="0">
                <a:solidFill>
                  <a:srgbClr val="F4E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Journal</a:t>
            </a:r>
            <a:r>
              <a:rPr lang="en-US" sz="1400" dirty="0" smtClean="0">
                <a:solidFill>
                  <a:srgbClr val="F4E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rgbClr val="F4E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8300" y="117548"/>
            <a:ext cx="796894" cy="665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1" y="114435"/>
            <a:ext cx="5018942" cy="6661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1852" y="130558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Low Frequency (200+yrs)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520109" y="1836779"/>
            <a:ext cx="0" cy="3481684"/>
          </a:xfrm>
          <a:prstGeom prst="straightConnector1">
            <a:avLst/>
          </a:prstGeom>
          <a:ln w="12065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55617" y="5480328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High Frequency  (&lt;30 </a:t>
            </a:r>
            <a:r>
              <a:rPr lang="en-US" sz="2400" b="1" dirty="0" smtClean="0">
                <a:solidFill>
                  <a:schemeClr val="accent4"/>
                </a:solidFill>
              </a:rPr>
              <a:t>yrs.)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30452" y="6536644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Tepley et al. 2013 Ecology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17454" y="47378"/>
            <a:ext cx="595312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Variable Stand Types and Successional Pathways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59712" y="1477541"/>
            <a:ext cx="2502158" cy="5322793"/>
            <a:chOff x="6974187" y="1439923"/>
            <a:chExt cx="2067021" cy="4742170"/>
          </a:xfrm>
        </p:grpSpPr>
        <p:pic>
          <p:nvPicPr>
            <p:cNvPr id="9" name="Picture 4" descr="C:\Users\jkertis\Documents\warnerpics\3\Warner 98 Plot 003 B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4600575"/>
              <a:ext cx="1906983" cy="1273741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jkertis\Documents\warnerpics\15\Dscn005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5" y="2929724"/>
              <a:ext cx="1865835" cy="139937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187" y="1439923"/>
              <a:ext cx="1961684" cy="1306186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107071" y="2621947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High Severity 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34225" y="4204938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Moderate Severity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19158" y="5874316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Low Severity 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8972" y="936249"/>
            <a:ext cx="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27%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883" y="2891179"/>
            <a:ext cx="6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63%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390" y="5711160"/>
            <a:ext cx="64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283" y="105429"/>
            <a:ext cx="99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% Stands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5994" y="2706690"/>
            <a:ext cx="779585" cy="738310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92" y="13193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Non-Stand Replacing Fire Effects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" y="1569293"/>
            <a:ext cx="3413471" cy="2310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3" y="4145808"/>
            <a:ext cx="3350949" cy="2513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50" y="4051584"/>
            <a:ext cx="3350949" cy="2513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"/>
          <a:stretch/>
        </p:blipFill>
        <p:spPr>
          <a:xfrm>
            <a:off x="8129850" y="1314780"/>
            <a:ext cx="3358765" cy="26074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/>
          <a:stretch/>
        </p:blipFill>
        <p:spPr>
          <a:xfrm>
            <a:off x="4492094" y="4278796"/>
            <a:ext cx="2934272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94" y="1515215"/>
            <a:ext cx="2942088" cy="220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53" y="2656010"/>
            <a:ext cx="508635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Historical Fire Regimes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39" y="1944188"/>
            <a:ext cx="422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51165"/>
              </p:ext>
            </p:extLst>
          </p:nvPr>
        </p:nvGraphicFramePr>
        <p:xfrm>
          <a:off x="5855207" y="0"/>
          <a:ext cx="6498718" cy="100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Acrobat Document" r:id="rId3" imgW="6397560" imgH="9905760" progId="AcroExch.Document.DC">
                  <p:embed/>
                </p:oleObj>
              </mc:Choice>
              <mc:Fallback>
                <p:oleObj name="Acrobat Document" r:id="rId3" imgW="6397560" imgH="9905760" progId="AcroExch.Document.DC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5207" y="0"/>
                        <a:ext cx="6498718" cy="1005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855207" y="6136372"/>
            <a:ext cx="3497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smtClean="0"/>
              <a:t>Spies et al., in press.  Northwest Forest Plan Synthesis</a:t>
            </a:r>
            <a:endParaRPr lang="en-US" sz="1400" b="1" dirty="0"/>
          </a:p>
        </p:txBody>
      </p:sp>
      <p:sp>
        <p:nvSpPr>
          <p:cNvPr id="7" name="Oval 6"/>
          <p:cNvSpPr/>
          <p:nvPr/>
        </p:nvSpPr>
        <p:spPr>
          <a:xfrm rot="839347">
            <a:off x="10209256" y="3216152"/>
            <a:ext cx="672920" cy="196290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6876</TotalTime>
  <Words>1310</Words>
  <Application>Microsoft Office PowerPoint</Application>
  <PresentationFormat>Widescreen</PresentationFormat>
  <Paragraphs>295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Fire Effects: Variability in Space</vt:lpstr>
      <vt:lpstr>Single Successional Pathway ??????</vt:lpstr>
      <vt:lpstr>Variable Stand Types and Successional Pathways</vt:lpstr>
      <vt:lpstr>Non-Stand Replacing Fire Effects </vt:lpstr>
      <vt:lpstr>Historical Fire Regimes</vt:lpstr>
      <vt:lpstr>Current Fire Effects and Pattern</vt:lpstr>
      <vt:lpstr>Applying Mixed Severity Regime Concepts to Restoration</vt:lpstr>
      <vt:lpstr>Restoration Examples from the Willamette National Forest </vt:lpstr>
      <vt:lpstr>Central Cascades Adaptive Management Area--McKenzie River RD</vt:lpstr>
      <vt:lpstr>Blue River Landscape Strategy: 1997</vt:lpstr>
      <vt:lpstr>PowerPoint Presentation</vt:lpstr>
      <vt:lpstr>PowerPoint Presentation</vt:lpstr>
      <vt:lpstr>PowerPoint Presentation</vt:lpstr>
      <vt:lpstr>Implementation: 1999-2005</vt:lpstr>
      <vt:lpstr>PowerPoint Presentation</vt:lpstr>
      <vt:lpstr>PowerPoint Presentation</vt:lpstr>
      <vt:lpstr>PowerPoint Presentation</vt:lpstr>
      <vt:lpstr>Restoration Using Wildfire: Deception Complex Fire Middle Fork RD</vt:lpstr>
      <vt:lpstr>Deception Complex : Indirect Attack </vt:lpstr>
      <vt:lpstr>Fire Effects: Mixed Severity</vt:lpstr>
      <vt:lpstr>Restoring Mixed Severity Fire Regimes What Have We Learned? </vt:lpstr>
      <vt:lpstr>Restoring Mixed Severity Fire Regimes What Have We Learned? </vt:lpstr>
      <vt:lpstr>Thanks!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Kertis, Jane -FS</dc:creator>
  <cp:lastModifiedBy>Kertis, Jane -FS</cp:lastModifiedBy>
  <cp:revision>260</cp:revision>
  <dcterms:created xsi:type="dcterms:W3CDTF">2017-05-11T16:02:04Z</dcterms:created>
  <dcterms:modified xsi:type="dcterms:W3CDTF">2017-11-17T00:12:51Z</dcterms:modified>
</cp:coreProperties>
</file>